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1" r:id="rId1"/>
    <p:sldMasterId id="2147483752" r:id="rId2"/>
  </p:sldMasterIdLst>
  <p:notesMasterIdLst>
    <p:notesMasterId r:id="rId21"/>
  </p:notesMasterIdLst>
  <p:sldIdLst>
    <p:sldId id="256" r:id="rId3"/>
    <p:sldId id="257" r:id="rId4"/>
    <p:sldId id="269" r:id="rId5"/>
    <p:sldId id="259" r:id="rId6"/>
    <p:sldId id="260" r:id="rId7"/>
    <p:sldId id="261" r:id="rId8"/>
    <p:sldId id="262" r:id="rId9"/>
    <p:sldId id="264" r:id="rId10"/>
    <p:sldId id="265" r:id="rId11"/>
    <p:sldId id="272" r:id="rId12"/>
    <p:sldId id="270" r:id="rId13"/>
    <p:sldId id="263" r:id="rId14"/>
    <p:sldId id="271" r:id="rId15"/>
    <p:sldId id="266" r:id="rId16"/>
    <p:sldId id="267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rimson Pro" panose="020B0604020202020204" charset="0"/>
      <p:regular r:id="rId22"/>
      <p:bold r:id="rId23"/>
      <p:italic r:id="rId24"/>
      <p:boldItalic r:id="rId25"/>
    </p:embeddedFont>
    <p:embeddedFont>
      <p:font typeface="Crimson Pro Medium" panose="020B0604020202020204" charset="0"/>
      <p:regular r:id="rId26"/>
      <p:bold r:id="rId27"/>
      <p:italic r:id="rId28"/>
      <p:boldItalic r:id="rId29"/>
    </p:embeddedFont>
    <p:embeddedFont>
      <p:font typeface="Familjen Grotesk" panose="020B0604020202020204" charset="0"/>
      <p:regular r:id="rId30"/>
      <p:bold r:id="rId31"/>
      <p:italic r:id="rId32"/>
      <p:boldItalic r:id="rId33"/>
    </p:embeddedFont>
    <p:embeddedFont>
      <p:font typeface="Familjen Grotesk Medium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pace Grotesk" panose="020B0604020202020204" charset="0"/>
      <p:regular r:id="rId42"/>
      <p:bold r:id="rId43"/>
    </p:embeddedFont>
    <p:embeddedFont>
      <p:font typeface="Spectral" panose="020B0604020202020204" charset="0"/>
      <p:regular r:id="rId44"/>
      <p:bold r:id="rId45"/>
      <p:italic r:id="rId46"/>
      <p:boldItalic r:id="rId47"/>
    </p:embeddedFont>
    <p:embeddedFont>
      <p:font typeface="Spectral Extra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48398E-1EDA-427D-8308-401E03D16675}">
  <a:tblStyle styleId="{A448398E-1EDA-427D-8308-401E03D16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8" Type="http://schemas.openxmlformats.org/officeDocument/2006/relationships/slide" Target="slides/slide6.xml"/><Relationship Id="rId51" Type="http://schemas.openxmlformats.org/officeDocument/2006/relationships/font" Target="fonts/font3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272c253f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3272c253f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32ebf568ca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32ebf568ca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274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298718d1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298718d17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appendix showing trial v control, t-test and p-value | SQL, python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a39047beb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a39047beb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appendix showing trial v control, t-test and p-value | SQL, python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035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2a39047beb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2a39047beb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746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27B94957-F72A-0019-2843-766C2D38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2a39047beb_3_63:notes">
            <a:extLst>
              <a:ext uri="{FF2B5EF4-FFF2-40B4-BE49-F238E27FC236}">
                <a16:creationId xmlns:a16="http://schemas.microsoft.com/office/drawing/2014/main" id="{0709B82D-0C04-F5E7-24B4-D91F0BADB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2a39047beb_3_63:notes">
            <a:extLst>
              <a:ext uri="{FF2B5EF4-FFF2-40B4-BE49-F238E27FC236}">
                <a16:creationId xmlns:a16="http://schemas.microsoft.com/office/drawing/2014/main" id="{A4C70A1B-8F97-8BA2-951F-CB300CD60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9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4D320DB0-64F0-5A1D-68CD-89B48193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2a39047beb_3_63:notes">
            <a:extLst>
              <a:ext uri="{FF2B5EF4-FFF2-40B4-BE49-F238E27FC236}">
                <a16:creationId xmlns:a16="http://schemas.microsoft.com/office/drawing/2014/main" id="{9E0AB6E9-6DA5-6533-8F2F-C499C3B60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2a39047beb_3_63:notes">
            <a:extLst>
              <a:ext uri="{FF2B5EF4-FFF2-40B4-BE49-F238E27FC236}">
                <a16:creationId xmlns:a16="http://schemas.microsoft.com/office/drawing/2014/main" id="{9DEA699F-B59A-E072-2287-E5791D814B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755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>
          <a:extLst>
            <a:ext uri="{FF2B5EF4-FFF2-40B4-BE49-F238E27FC236}">
              <a16:creationId xmlns:a16="http://schemas.microsoft.com/office/drawing/2014/main" id="{62AE235C-D530-7CD9-CE8B-4831DF48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2a39047beb_3_63:notes">
            <a:extLst>
              <a:ext uri="{FF2B5EF4-FFF2-40B4-BE49-F238E27FC236}">
                <a16:creationId xmlns:a16="http://schemas.microsoft.com/office/drawing/2014/main" id="{814702F2-4A3F-40BE-0B35-4F5B3FD6A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2a39047beb_3_63:notes">
            <a:extLst>
              <a:ext uri="{FF2B5EF4-FFF2-40B4-BE49-F238E27FC236}">
                <a16:creationId xmlns:a16="http://schemas.microsoft.com/office/drawing/2014/main" id="{E6D20716-7874-56C6-DFFB-9D352B409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8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272c253f3f_0_1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272c253f3f_0_1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2752ff78b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2752ff78b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297f8238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297f8238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298718d17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298718d17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top 10 store revenue v. bottom 10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272c253f3f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3272c253f3f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3298718d17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3298718d17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298718d1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298718d17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>
          <a:extLst>
            <a:ext uri="{FF2B5EF4-FFF2-40B4-BE49-F238E27FC236}">
              <a16:creationId xmlns:a16="http://schemas.microsoft.com/office/drawing/2014/main" id="{E3BE6B73-011D-30B2-0D9E-51338D14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298718d174_0_90:notes">
            <a:extLst>
              <a:ext uri="{FF2B5EF4-FFF2-40B4-BE49-F238E27FC236}">
                <a16:creationId xmlns:a16="http://schemas.microsoft.com/office/drawing/2014/main" id="{1FAFB4C9-5CB6-29F2-0577-1C5D87A81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298718d174_0_90:notes">
            <a:extLst>
              <a:ext uri="{FF2B5EF4-FFF2-40B4-BE49-F238E27FC236}">
                <a16:creationId xmlns:a16="http://schemas.microsoft.com/office/drawing/2014/main" id="{444AB3B3-6BF6-1A3B-D667-6CC849076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515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&amp; Key Results">
  <p:cSld name="CUSTOM_8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2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3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4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5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6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7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8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9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ubTitle" idx="13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4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subTitle" idx="15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">
  <p:cSld name="TITLE_2_2">
    <p:bg>
      <p:bgPr>
        <a:solidFill>
          <a:schemeClr val="lt1"/>
        </a:solidFill>
        <a:effectLst/>
      </p:bgPr>
    </p:bg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3"/>
          <p:cNvSpPr>
            <a:spLocks noGrp="1"/>
          </p:cNvSpPr>
          <p:nvPr>
            <p:ph type="pic" idx="2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3" name="Google Shape;1063;p103"/>
          <p:cNvSpPr>
            <a:spLocks noGrp="1"/>
          </p:cNvSpPr>
          <p:nvPr>
            <p:ph type="pic" idx="3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" name="Google Shape;1064;p103"/>
          <p:cNvSpPr>
            <a:spLocks noGrp="1"/>
          </p:cNvSpPr>
          <p:nvPr>
            <p:ph type="pic" idx="4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5" name="Google Shape;1065;p103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6" name="Google Shape;1066;p103"/>
          <p:cNvSpPr txBox="1">
            <a:spLocks noGrp="1"/>
          </p:cNvSpPr>
          <p:nvPr>
            <p:ph type="subTitle" idx="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7" name="Google Shape;1067;p103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8" name="Google Shape;1068;p103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9" name="Google Shape;1069;p103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0" name="Google Shape;1070;p103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1" name="Google Shape;1071;p103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2" name="Google Shape;1072;p103"/>
          <p:cNvSpPr txBox="1">
            <a:spLocks noGrp="1"/>
          </p:cNvSpPr>
          <p:nvPr>
            <p:ph type="subTitle" idx="6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3" name="Google Shape;1073;p103"/>
          <p:cNvSpPr txBox="1">
            <a:spLocks noGrp="1"/>
          </p:cNvSpPr>
          <p:nvPr>
            <p:ph type="subTitle" idx="7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4" name="Google Shape;1074;p103"/>
          <p:cNvSpPr txBox="1">
            <a:spLocks noGrp="1"/>
          </p:cNvSpPr>
          <p:nvPr>
            <p:ph type="subTitle" idx="8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5" name="Google Shape;1075;p103"/>
          <p:cNvSpPr txBox="1">
            <a:spLocks noGrp="1"/>
          </p:cNvSpPr>
          <p:nvPr>
            <p:ph type="subTitle" idx="9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6" name="Google Shape;1076;p103"/>
          <p:cNvSpPr txBox="1">
            <a:spLocks noGrp="1"/>
          </p:cNvSpPr>
          <p:nvPr>
            <p:ph type="subTitle" idx="13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7" name="Google Shape;1077;p103"/>
          <p:cNvSpPr txBox="1">
            <a:spLocks noGrp="1"/>
          </p:cNvSpPr>
          <p:nvPr>
            <p:ph type="subTitle" idx="14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ITLE_2_1_2_1">
    <p:bg>
      <p:bgPr>
        <a:solidFill>
          <a:schemeClr val="lt2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4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04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1" name="Google Shape;1081;p104"/>
          <p:cNvSpPr txBox="1">
            <a:spLocks noGrp="1"/>
          </p:cNvSpPr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082" name="Google Shape;1082;p104"/>
          <p:cNvSpPr>
            <a:spLocks noGrp="1"/>
          </p:cNvSpPr>
          <p:nvPr>
            <p:ph type="pic" idx="2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3" name="Google Shape;1083;p104"/>
          <p:cNvSpPr>
            <a:spLocks noGrp="1"/>
          </p:cNvSpPr>
          <p:nvPr>
            <p:ph type="pic" idx="3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84" name="Google Shape;1084;p104"/>
          <p:cNvSpPr>
            <a:spLocks noGrp="1"/>
          </p:cNvSpPr>
          <p:nvPr>
            <p:ph type="pic" idx="4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1085" name="Google Shape;1085;p104"/>
          <p:cNvSpPr>
            <a:spLocks noGrp="1"/>
          </p:cNvSpPr>
          <p:nvPr>
            <p:ph type="pic" idx="5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6" name="Google Shape;1086;p104"/>
          <p:cNvSpPr>
            <a:spLocks noGrp="1"/>
          </p:cNvSpPr>
          <p:nvPr>
            <p:ph type="pic" idx="6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7" name="Google Shape;1087;p104"/>
          <p:cNvSpPr>
            <a:spLocks noGrp="1"/>
          </p:cNvSpPr>
          <p:nvPr>
            <p:ph type="pic" idx="7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8" name="Google Shape;1088;p104"/>
          <p:cNvSpPr txBox="1">
            <a:spLocks noGrp="1"/>
          </p:cNvSpPr>
          <p:nvPr>
            <p:ph type="subTitle" idx="8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104"/>
          <p:cNvSpPr txBox="1">
            <a:spLocks noGrp="1"/>
          </p:cNvSpPr>
          <p:nvPr>
            <p:ph type="subTitle" idx="9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104"/>
          <p:cNvSpPr txBox="1">
            <a:spLocks noGrp="1"/>
          </p:cNvSpPr>
          <p:nvPr>
            <p:ph type="subTitle" idx="13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104"/>
          <p:cNvSpPr txBox="1">
            <a:spLocks noGrp="1"/>
          </p:cNvSpPr>
          <p:nvPr>
            <p:ph type="subTitle" idx="14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04"/>
          <p:cNvSpPr txBox="1">
            <a:spLocks noGrp="1"/>
          </p:cNvSpPr>
          <p:nvPr>
            <p:ph type="subTitle" idx="15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104"/>
          <p:cNvSpPr txBox="1">
            <a:spLocks noGrp="1"/>
          </p:cNvSpPr>
          <p:nvPr>
            <p:ph type="subTitle" idx="16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_1_1_3">
    <p:bg>
      <p:bgPr>
        <a:solidFill>
          <a:schemeClr val="lt2"/>
        </a:soli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5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6" name="Google Shape;1096;p105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7" name="Google Shape;1097;p105"/>
          <p:cNvSpPr txBox="1">
            <a:spLocks noGrp="1"/>
          </p:cNvSpPr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105"/>
          <p:cNvSpPr>
            <a:spLocks noGrp="1"/>
          </p:cNvSpPr>
          <p:nvPr>
            <p:ph type="pic" idx="2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9" name="Google Shape;1099;p105"/>
          <p:cNvSpPr>
            <a:spLocks noGrp="1"/>
          </p:cNvSpPr>
          <p:nvPr>
            <p:ph type="pic" idx="3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">
  <p:cSld name="CUSTOM_9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ing Channel Activation">
  <p:cSld name="CUSTOM_9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name="adj" fmla="val 5774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2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3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4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8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3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oto">
  <p:cSld name="CAPTION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slide 2">
  <p:cSld name="BIG_NUMB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3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slide 3">
  <p:cSld name="CUSTOM_4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3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Snapshot">
  <p:cSld name="CUSTOM_17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2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ubTitle" idx="1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3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4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5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 idx="6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title" idx="7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8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9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13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idx="14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15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16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7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title" idx="18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9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20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21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sz="1600" b="1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title" idx="22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s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2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1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3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4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5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6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7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8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9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13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14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15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6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7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8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19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20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&amp; Answers">
  <p:cSld name="CUSTOM_5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subTitle" idx="1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ubTitle" idx="2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subTitle" idx="3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0"/>
          <p:cNvSpPr txBox="1">
            <a:spLocks noGrp="1"/>
          </p:cNvSpPr>
          <p:nvPr>
            <p:ph type="subTitle" idx="4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5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subTitle" idx="6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7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8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9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3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14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5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" name="Google Shape;247;p20"/>
          <p:cNvSpPr txBox="1">
            <a:spLocks noGrp="1"/>
          </p:cNvSpPr>
          <p:nvPr>
            <p:ph type="subTitle" idx="16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7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3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&amp; Answers">
  <p:cSld name="CUSTOM_18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1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ubTitle" idx="2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ummaries">
  <p:cSld name="CUSTOM"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2" name="Google Shape;262;p22"/>
          <p:cNvSpPr txBox="1">
            <a:spLocks noGrp="1"/>
          </p:cNvSpPr>
          <p:nvPr>
            <p:ph type="subTitle" idx="1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ubTitle" idx="2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 idx="3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subTitle" idx="4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title" idx="5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ubTitle" idx="6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title" idx="7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subTitle" idx="8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title" idx="9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title" idx="13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ing campaign">
  <p:cSld name="CUSTOM_1">
    <p:bg>
      <p:bgPr>
        <a:solidFill>
          <a:schemeClr val="dk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>
            <a:spLocks noGrp="1"/>
          </p:cNvSpPr>
          <p:nvPr>
            <p:ph type="subTitle" idx="1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ubTitle" idx="2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subTitle" idx="3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subTitle" idx="4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84" name="Google Shape;284;p23"/>
          <p:cNvSpPr txBox="1">
            <a:spLocks noGrp="1"/>
          </p:cNvSpPr>
          <p:nvPr>
            <p:ph type="body" idx="5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3"/>
          <p:cNvSpPr txBox="1">
            <a:spLocks noGrp="1"/>
          </p:cNvSpPr>
          <p:nvPr>
            <p:ph type="body" idx="6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body" idx="7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23"/>
          <p:cNvSpPr txBox="1">
            <a:spLocks noGrp="1"/>
          </p:cNvSpPr>
          <p:nvPr>
            <p:ph type="body" idx="8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9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13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4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body" idx="15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Charts">
  <p:cSld name="CUSTOM_14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24"/>
          <p:cNvSpPr txBox="1">
            <a:spLocks noGrp="1"/>
          </p:cNvSpPr>
          <p:nvPr>
            <p:ph type="subTitle" idx="1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2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Updates">
  <p:cSld name="CUSTOM_2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subTitle" idx="1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2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ubTitle" idx="3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4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4" name="Google Shape;314;p25"/>
          <p:cNvSpPr txBox="1">
            <a:spLocks noGrp="1"/>
          </p:cNvSpPr>
          <p:nvPr>
            <p:ph type="subTitle" idx="5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5"/>
          <p:cNvSpPr txBox="1">
            <a:spLocks noGrp="1"/>
          </p:cNvSpPr>
          <p:nvPr>
            <p:ph type="body" idx="6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subTitle" idx="7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body" idx="8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1" name="Google Shape;321;p25"/>
          <p:cNvSpPr txBox="1">
            <a:spLocks noGrp="1"/>
          </p:cNvSpPr>
          <p:nvPr>
            <p:ph type="subTitle" idx="9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body" idx="13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4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5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 Graph">
  <p:cSld name="CUSTOM_12"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/ Key Takeaways">
  <p:cSld name="CUSTOM_12_1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" name="Google Shape;334;p27"/>
          <p:cNvSpPr txBox="1">
            <a:spLocks noGrp="1"/>
          </p:cNvSpPr>
          <p:nvPr>
            <p:ph type="body" idx="1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2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3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title" idx="4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title" idx="5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title" idx="6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title" idx="7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title" idx="8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title" idx="9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title" idx="13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pcoming Events">
  <p:cSld name="CUSTOM_3"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>
            <a:spLocks noGrp="1"/>
          </p:cNvSpPr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subTitle" idx="1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body" idx="2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3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body" idx="4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subTitle" idx="5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body" idx="6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subTitle" idx="7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body" idx="8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subTitle" idx="9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body" idx="13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CUSTOM_3_1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subTitle" idx="1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2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subTitle" idx="3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4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subTitle" idx="5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6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7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subTitle" idx="8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69" name="Google Shape;369;p29"/>
          <p:cNvSpPr txBox="1">
            <a:spLocks noGrp="1"/>
          </p:cNvSpPr>
          <p:nvPr>
            <p:ph type="subTitle" idx="9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sz="3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Plan Roadmap">
  <p:cSld name="CUSTOM_10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 rot="10800000" flipH="1">
            <a:off x="226950" y="1218789"/>
            <a:ext cx="2086200" cy="1883100"/>
          </a:xfrm>
          <a:prstGeom prst="corner">
            <a:avLst>
              <a:gd name="adj1" fmla="val 83590"/>
              <a:gd name="adj2" fmla="val 81097"/>
            </a:avLst>
          </a:prstGeom>
          <a:noFill/>
          <a:ln>
            <a:noFill/>
          </a:ln>
        </p:spPr>
      </p:sp>
      <p:sp>
        <p:nvSpPr>
          <p:cNvPr id="19" name="Google Shape;19;p4"/>
          <p:cNvSpPr>
            <a:spLocks noGrp="1"/>
          </p:cNvSpPr>
          <p:nvPr>
            <p:ph type="pic" idx="3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name="adj1" fmla="val 83590"/>
              <a:gd name="adj2" fmla="val 81097"/>
            </a:avLst>
          </a:prstGeom>
          <a:noFill/>
          <a:ln>
            <a:noFill/>
          </a:ln>
        </p:spPr>
      </p:sp>
      <p:sp>
        <p:nvSpPr>
          <p:cNvPr id="20" name="Google Shape;20;p4"/>
          <p:cNvSpPr>
            <a:spLocks noGrp="1"/>
          </p:cNvSpPr>
          <p:nvPr>
            <p:ph type="pic" idx="4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name="adj1" fmla="val 83590"/>
              <a:gd name="adj2" fmla="val 81097"/>
            </a:avLst>
          </a:prstGeom>
          <a:noFill/>
          <a:ln>
            <a:noFill/>
          </a:ln>
        </p:spPr>
      </p:sp>
      <p:sp>
        <p:nvSpPr>
          <p:cNvPr id="21" name="Google Shape;21;p4"/>
          <p:cNvSpPr>
            <a:spLocks noGrp="1"/>
          </p:cNvSpPr>
          <p:nvPr>
            <p:ph type="pic" idx="5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name="adj1" fmla="val 83590"/>
              <a:gd name="adj2" fmla="val 81097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6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7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8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9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3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4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5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6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7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8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sk &amp; Opportunity">
  <p:cSld name="CUSTOM_1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31"/>
          <p:cNvSpPr txBox="1">
            <a:spLocks noGrp="1"/>
          </p:cNvSpPr>
          <p:nvPr>
            <p:ph type="subTitle" idx="1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79" name="Google Shape;379;p31"/>
          <p:cNvSpPr txBox="1">
            <a:spLocks noGrp="1"/>
          </p:cNvSpPr>
          <p:nvPr>
            <p:ph type="subTitle" idx="3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4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5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subTitle" idx="6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subTitle" idx="7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subTitle" idx="8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subTitle" idx="9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subTitle" idx="13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subTitle" idx="14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5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ubTitle" idx="16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7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91" name="Google Shape;391;p31"/>
          <p:cNvSpPr txBox="1">
            <a:spLocks noGrp="1"/>
          </p:cNvSpPr>
          <p:nvPr>
            <p:ph type="subTitle" idx="18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19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20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4" name="Google Shape;39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Updates / Weekly">
  <p:cSld name="CUSTOM_16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" name="Google Shape;399;p32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2"/>
          <p:cNvSpPr txBox="1">
            <a:spLocks noGrp="1"/>
          </p:cNvSpPr>
          <p:nvPr>
            <p:ph type="subTitle" idx="1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2"/>
          <p:cNvSpPr txBox="1">
            <a:spLocks noGrp="1"/>
          </p:cNvSpPr>
          <p:nvPr>
            <p:ph type="subTitle" idx="2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2"/>
          <p:cNvSpPr txBox="1">
            <a:spLocks noGrp="1"/>
          </p:cNvSpPr>
          <p:nvPr>
            <p:ph type="subTitle" idx="3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2"/>
          <p:cNvSpPr txBox="1">
            <a:spLocks noGrp="1"/>
          </p:cNvSpPr>
          <p:nvPr>
            <p:ph type="body" idx="4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body" idx="5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body" idx="6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Release">
  <p:cSld name="CUSTOM_13">
    <p:bg>
      <p:bgPr>
        <a:solidFill>
          <a:schemeClr val="dk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 Appendix">
  <p:cSld name="CUSTOM_1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s of content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avLst/>
              <a:gdLst/>
              <a:ahLst/>
              <a:cxnLst/>
              <a:rect l="l" t="t" r="r" b="b"/>
              <a:pathLst>
                <a:path w="191211" h="160741" extrusionOk="0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avLst/>
              <a:gdLst/>
              <a:ahLst/>
              <a:cxnLst/>
              <a:rect l="l" t="t" r="r" b="b"/>
              <a:pathLst>
                <a:path w="14884" h="14884" extrusionOk="0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avLst/>
              <a:gdLst/>
              <a:ahLst/>
              <a:cxnLst/>
              <a:rect l="l" t="t" r="r" b="b"/>
              <a:pathLst>
                <a:path w="88003" h="77835" extrusionOk="0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1" name="Google Shape;441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2" name="Google Shape;442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46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0" name="Google Shape;460;p46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47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0" name="Google Shape;470;p48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2" name="Google Shape;472;p48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3" name="Google Shape;473;p48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49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8" name="Google Shape;478;p49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9" name="Google Shape;479;p4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1" name="Google Shape;481;p49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2" name="Google Shape;482;p49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6" name="Google Shape;486;p50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50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50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50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0" name="Google Shape;490;p50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1" name="Google Shape;491;p50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2" name="Google Shape;492;p50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3" name="Google Shape;493;p50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9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 idx="4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 idx="5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 idx="6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7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0" name="Google Shape;500;p52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2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" name="Google Shape;506;p52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9" name="Google Shape;509;p53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2" name="Google Shape;512;p53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8" name="Google Shape;518;p53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55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0" name="Google Shape;540;p5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4" name="Google Shape;54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8" name="Google Shape;5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2" name="Google Shape;552;p6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3" name="Google Shape;553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slide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9" name="Google Shape;559;p6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3" name="Google Shape;563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7" name="Google Shape;567;p6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8" name="Google Shape;568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9" name="Google Shape;569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  <p:sp>
        <p:nvSpPr>
          <p:cNvPr id="572" name="Google Shape;5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6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6" name="Google Shape;57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6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2" name="Google Shape;582;p6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4" name="Google Shape;584;p6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5" name="Google Shape;585;p6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9" name="Google Shape;589;p6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3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6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4" name="Google Shape;594;p6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5" name="Google Shape;595;p6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6" name="Google Shape;596;p6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7" name="Google Shape;597;p6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7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1" name="Google Shape;601;p7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2" name="Google Shape;602;p70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7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4" name="Google Shape;604;p70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5" name="Google Shape;605;p70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6" name="Google Shape;606;p70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7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0" name="Google Shape;610;p7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1" name="Google Shape;611;p7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7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3" name="Google Shape;613;p7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4" name="Google Shape;614;p7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5" name="Google Shape;615;p7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6" name="Google Shape;616;p7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7" name="Google Shape;617;p7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1 slide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8"/>
          <p:cNvSpPr txBox="1">
            <a:spLocks noGrp="1"/>
          </p:cNvSpPr>
          <p:nvPr>
            <p:ph type="subTitle" idx="3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7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4" name="Google Shape;624;p7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7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7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7" name="Google Shape;627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7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0" name="Google Shape;630;p7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3" name="Google Shape;633;p7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7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7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6" name="Google Shape;636;p7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7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8" name="Google Shape;63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7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2" name="Google Shape;642;p7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45" name="Google Shape;64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7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7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7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7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7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7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7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7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7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7" name="Google Shape;657;p7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Mission">
  <p:cSld name="CUSTOM">
    <p:bg>
      <p:bgPr>
        <a:solidFill>
          <a:schemeClr val="lt2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8"/>
          <p:cNvSpPr txBox="1">
            <a:spLocks noGrp="1"/>
          </p:cNvSpPr>
          <p:nvPr>
            <p:ph type="body" idx="1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69" name="Google Shape;669;p78"/>
          <p:cNvSpPr txBox="1">
            <a:spLocks noGrp="1"/>
          </p:cNvSpPr>
          <p:nvPr>
            <p:ph type="subTitle" idx="2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78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78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78"/>
          <p:cNvSpPr>
            <a:spLocks noGrp="1"/>
          </p:cNvSpPr>
          <p:nvPr>
            <p:ph type="pic" idx="4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673" name="Google Shape;673;p78"/>
          <p:cNvSpPr>
            <a:spLocks noGrp="1"/>
          </p:cNvSpPr>
          <p:nvPr>
            <p:ph type="pic" idx="5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78"/>
          <p:cNvSpPr>
            <a:spLocks noGrp="1"/>
          </p:cNvSpPr>
          <p:nvPr>
            <p:ph type="pic" idx="6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78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>
  <p:cSld name="TITLE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9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79"/>
          <p:cNvSpPr txBox="1">
            <a:spLocks noGrp="1"/>
          </p:cNvSpPr>
          <p:nvPr>
            <p:ph type="title" idx="2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9" name="Google Shape;679;p79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0" name="Google Shape;680;p79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7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CUSTOM_1_1">
    <p:bg>
      <p:bgPr>
        <a:solidFill>
          <a:schemeClr val="lt1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0"/>
          <p:cNvSpPr txBox="1">
            <a:spLocks noGrp="1"/>
          </p:cNvSpPr>
          <p:nvPr>
            <p:ph type="body" idx="1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84" name="Google Shape;684;p80"/>
          <p:cNvSpPr>
            <a:spLocks noGrp="1"/>
          </p:cNvSpPr>
          <p:nvPr>
            <p:ph type="pic" idx="2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80"/>
          <p:cNvSpPr>
            <a:spLocks noGrp="1"/>
          </p:cNvSpPr>
          <p:nvPr>
            <p:ph type="pic" idx="3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80"/>
          <p:cNvSpPr txBox="1">
            <a:spLocks noGrp="1"/>
          </p:cNvSpPr>
          <p:nvPr>
            <p:ph type="subTitle" idx="4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80"/>
          <p:cNvSpPr txBox="1">
            <a:spLocks noGrp="1"/>
          </p:cNvSpPr>
          <p:nvPr>
            <p:ph type="subTitle" idx="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80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80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TITLE_36">
    <p:bg>
      <p:bgPr>
        <a:solidFill>
          <a:schemeClr val="lt2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1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81"/>
          <p:cNvSpPr txBox="1">
            <a:spLocks noGrp="1"/>
          </p:cNvSpPr>
          <p:nvPr>
            <p:ph type="title" idx="2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81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4" name="Google Shape;694;p81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5" name="Google Shape;695;p81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81"/>
          <p:cNvSpPr>
            <a:spLocks noGrp="1"/>
          </p:cNvSpPr>
          <p:nvPr>
            <p:ph type="pic" idx="4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Overview">
  <p:cSld name="CUSTOM_5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2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99" name="Google Shape;699;p82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0" name="Google Shape;700;p82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1" name="Google Shape;701;p82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2" name="Google Shape;702;p82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3" name="Google Shape;703;p82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82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82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82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82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08" name="Google Shape;708;p82"/>
          <p:cNvSpPr txBox="1">
            <a:spLocks noGrp="1"/>
          </p:cNvSpPr>
          <p:nvPr>
            <p:ph type="subTitle" idx="3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82"/>
          <p:cNvSpPr txBox="1">
            <a:spLocks noGrp="1"/>
          </p:cNvSpPr>
          <p:nvPr>
            <p:ph type="subTitle" idx="4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82"/>
          <p:cNvSpPr txBox="1">
            <a:spLocks noGrp="1"/>
          </p:cNvSpPr>
          <p:nvPr>
            <p:ph type="body" idx="5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1" name="Google Shape;711;p82"/>
          <p:cNvSpPr txBox="1">
            <a:spLocks noGrp="1"/>
          </p:cNvSpPr>
          <p:nvPr>
            <p:ph type="subTitle" idx="6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82"/>
          <p:cNvSpPr txBox="1">
            <a:spLocks noGrp="1"/>
          </p:cNvSpPr>
          <p:nvPr>
            <p:ph type="body" idx="7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3" name="Google Shape;713;p82"/>
          <p:cNvSpPr txBox="1">
            <a:spLocks noGrp="1"/>
          </p:cNvSpPr>
          <p:nvPr>
            <p:ph type="subTitle" idx="8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82"/>
          <p:cNvSpPr txBox="1">
            <a:spLocks noGrp="1"/>
          </p:cNvSpPr>
          <p:nvPr>
            <p:ph type="body" idx="9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5" name="Google Shape;715;p82"/>
          <p:cNvSpPr txBox="1">
            <a:spLocks noGrp="1"/>
          </p:cNvSpPr>
          <p:nvPr>
            <p:ph type="subTitle" idx="13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82"/>
          <p:cNvSpPr txBox="1">
            <a:spLocks noGrp="1"/>
          </p:cNvSpPr>
          <p:nvPr>
            <p:ph type="body" idx="14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7" name="Google Shape;717;p82"/>
          <p:cNvSpPr txBox="1">
            <a:spLocks noGrp="1"/>
          </p:cNvSpPr>
          <p:nvPr>
            <p:ph type="subTitle" idx="15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82"/>
          <p:cNvSpPr txBox="1">
            <a:spLocks noGrp="1"/>
          </p:cNvSpPr>
          <p:nvPr>
            <p:ph type="body" idx="16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 Updates">
  <p:cSld name="MAIN_POINT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8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2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ubTitle" idx="3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4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5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6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 idx="7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 idx="8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 idx="9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">
  <p:cSld name="CUSTOM_2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3"/>
          <p:cNvSpPr txBox="1">
            <a:spLocks noGrp="1"/>
          </p:cNvSpPr>
          <p:nvPr>
            <p:ph type="sldNum" idx="12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1" name="Google Shape;721;p83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22" name="Google Shape;722;p83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23" name="Google Shape;723;p83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Snapshot">
  <p:cSld name="CUSTOM_2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4"/>
          <p:cNvSpPr txBox="1">
            <a:spLocks noGrp="1"/>
          </p:cNvSpPr>
          <p:nvPr>
            <p:ph type="subTitle" idx="1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84"/>
          <p:cNvSpPr txBox="1">
            <a:spLocks noGrp="1"/>
          </p:cNvSpPr>
          <p:nvPr>
            <p:ph type="subTitle" idx="2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84"/>
          <p:cNvSpPr txBox="1">
            <a:spLocks noGrp="1"/>
          </p:cNvSpPr>
          <p:nvPr>
            <p:ph type="subTitle" idx="3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84"/>
          <p:cNvSpPr txBox="1">
            <a:spLocks noGrp="1"/>
          </p:cNvSpPr>
          <p:nvPr>
            <p:ph type="subTitle" idx="4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84"/>
          <p:cNvSpPr txBox="1">
            <a:spLocks noGrp="1"/>
          </p:cNvSpPr>
          <p:nvPr>
            <p:ph type="subTitle" idx="5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84"/>
          <p:cNvSpPr txBox="1">
            <a:spLocks noGrp="1"/>
          </p:cNvSpPr>
          <p:nvPr>
            <p:ph type="subTitle" idx="6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84"/>
          <p:cNvSpPr txBox="1">
            <a:spLocks noGrp="1"/>
          </p:cNvSpPr>
          <p:nvPr>
            <p:ph type="subTitle" idx="7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84"/>
          <p:cNvSpPr txBox="1">
            <a:spLocks noGrp="1"/>
          </p:cNvSpPr>
          <p:nvPr>
            <p:ph type="subTitle" idx="8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84"/>
          <p:cNvSpPr txBox="1">
            <a:spLocks noGrp="1"/>
          </p:cNvSpPr>
          <p:nvPr>
            <p:ph type="sldNum" idx="12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 rtl="0">
              <a:buNone/>
              <a:defRPr/>
            </a:lvl1pPr>
            <a:lvl2pPr lvl="1" algn="l" rtl="0">
              <a:buNone/>
              <a:defRPr/>
            </a:lvl2pPr>
            <a:lvl3pPr lvl="2" algn="l" rtl="0">
              <a:buNone/>
              <a:defRPr/>
            </a:lvl3pPr>
            <a:lvl4pPr lvl="3" algn="l" rtl="0">
              <a:buNone/>
              <a:defRPr/>
            </a:lvl4pPr>
            <a:lvl5pPr lvl="4" algn="l" rtl="0">
              <a:buNone/>
              <a:defRPr/>
            </a:lvl5pPr>
            <a:lvl6pPr lvl="5" algn="l" rtl="0">
              <a:buNone/>
              <a:defRPr/>
            </a:lvl6pPr>
            <a:lvl7pPr lvl="6" algn="l" rtl="0">
              <a:buNone/>
              <a:defRPr/>
            </a:lvl7pPr>
            <a:lvl8pPr lvl="7" algn="l" rtl="0">
              <a:buNone/>
              <a:defRPr/>
            </a:lvl8pPr>
            <a:lvl9pPr lvl="8" algn="l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84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5" name="Google Shape;735;p84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6" name="Google Shape;736;p84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7" name="Google Shape;737;p84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738" name="Google Shape;738;p84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84"/>
          <p:cNvSpPr txBox="1">
            <a:spLocks noGrp="1"/>
          </p:cNvSpPr>
          <p:nvPr>
            <p:ph type="subTitle" idx="9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84"/>
          <p:cNvSpPr txBox="1">
            <a:spLocks noGrp="1"/>
          </p:cNvSpPr>
          <p:nvPr>
            <p:ph type="subTitle" idx="13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84"/>
          <p:cNvSpPr txBox="1">
            <a:spLocks noGrp="1"/>
          </p:cNvSpPr>
          <p:nvPr>
            <p:ph type="subTitle" idx="14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84"/>
          <p:cNvSpPr txBox="1">
            <a:spLocks noGrp="1"/>
          </p:cNvSpPr>
          <p:nvPr>
            <p:ph type="subTitle" idx="15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84"/>
          <p:cNvSpPr txBox="1">
            <a:spLocks noGrp="1"/>
          </p:cNvSpPr>
          <p:nvPr>
            <p:ph type="subTitle" idx="16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84"/>
          <p:cNvSpPr txBox="1">
            <a:spLocks noGrp="1"/>
          </p:cNvSpPr>
          <p:nvPr>
            <p:ph type="subTitle" idx="17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84"/>
          <p:cNvSpPr txBox="1">
            <a:spLocks noGrp="1"/>
          </p:cNvSpPr>
          <p:nvPr>
            <p:ph type="subTitle" idx="18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84"/>
          <p:cNvSpPr txBox="1">
            <a:spLocks noGrp="1"/>
          </p:cNvSpPr>
          <p:nvPr>
            <p:ph type="subTitle" idx="19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84"/>
          <p:cNvSpPr txBox="1">
            <a:spLocks noGrp="1"/>
          </p:cNvSpPr>
          <p:nvPr>
            <p:ph type="subTitle" idx="20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84"/>
          <p:cNvSpPr txBox="1">
            <a:spLocks noGrp="1"/>
          </p:cNvSpPr>
          <p:nvPr>
            <p:ph type="subTitle" idx="21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9" name="Google Shape;749;p84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84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Executive Summary">
  <p:cSld name="TITLE_1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5"/>
          <p:cNvSpPr txBox="1">
            <a:spLocks noGrp="1"/>
          </p:cNvSpPr>
          <p:nvPr>
            <p:ph type="subTitle" idx="1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753" name="Google Shape;753;p85"/>
          <p:cNvSpPr txBox="1">
            <a:spLocks noGrp="1"/>
          </p:cNvSpPr>
          <p:nvPr>
            <p:ph type="subTitle" idx="2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754" name="Google Shape;754;p85"/>
          <p:cNvSpPr txBox="1">
            <a:spLocks noGrp="1"/>
          </p:cNvSpPr>
          <p:nvPr>
            <p:ph type="subTitle" idx="3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755" name="Google Shape;755;p85"/>
          <p:cNvSpPr txBox="1">
            <a:spLocks noGrp="1"/>
          </p:cNvSpPr>
          <p:nvPr>
            <p:ph type="body" idx="4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cxnSp>
        <p:nvCxnSpPr>
          <p:cNvPr id="756" name="Google Shape;756;p85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85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85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9" name="Google Shape;759;p85"/>
          <p:cNvSpPr txBox="1">
            <a:spLocks noGrp="1"/>
          </p:cNvSpPr>
          <p:nvPr>
            <p:ph type="body" idx="5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60" name="Google Shape;760;p85"/>
          <p:cNvSpPr txBox="1">
            <a:spLocks noGrp="1"/>
          </p:cNvSpPr>
          <p:nvPr>
            <p:ph type="subTitle" idx="6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761" name="Google Shape;761;p85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2" name="Google Shape;762;p85"/>
          <p:cNvSpPr txBox="1">
            <a:spLocks noGrp="1"/>
          </p:cNvSpPr>
          <p:nvPr>
            <p:ph type="body" idx="7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63" name="Google Shape;763;p85"/>
          <p:cNvSpPr txBox="1">
            <a:spLocks noGrp="1"/>
          </p:cNvSpPr>
          <p:nvPr>
            <p:ph type="subTitle" idx="8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764" name="Google Shape;764;p85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5" name="Google Shape;765;p85"/>
          <p:cNvSpPr txBox="1">
            <a:spLocks noGrp="1"/>
          </p:cNvSpPr>
          <p:nvPr>
            <p:ph type="body" idx="9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66" name="Google Shape;766;p85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67" name="Google Shape;767;p85"/>
          <p:cNvSpPr txBox="1">
            <a:spLocks noGrp="1"/>
          </p:cNvSpPr>
          <p:nvPr>
            <p:ph type="subTitle" idx="13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ubTitle" idx="14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85"/>
          <p:cNvSpPr txBox="1">
            <a:spLocks noGrp="1"/>
          </p:cNvSpPr>
          <p:nvPr>
            <p:ph type="subTitle" idx="1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85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85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772" name="Google Shape;772;p85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85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4" name="Google Shape;774;p85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85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85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85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85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85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85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85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85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85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85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85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6" name="Google Shape;786;p85"/>
          <p:cNvSpPr/>
          <p:nvPr/>
        </p:nvSpPr>
        <p:spPr>
          <a:xfrm>
            <a:off x="229843" y="4125475"/>
            <a:ext cx="3425935" cy="838687"/>
          </a:xfrm>
          <a:custGeom>
            <a:avLst/>
            <a:gdLst/>
            <a:ahLst/>
            <a:cxnLst/>
            <a:rect l="l" t="t" r="r" b="b"/>
            <a:pathLst>
              <a:path w="347018" h="148178" extrusionOk="0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787" name="Google Shape;787;p85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85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9" name="Google Shape;789;p85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0" name="Google Shape;790;p85"/>
          <p:cNvSpPr txBox="1">
            <a:spLocks noGrp="1"/>
          </p:cNvSpPr>
          <p:nvPr>
            <p:ph type="body" idx="16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91" name="Google Shape;791;p85"/>
          <p:cNvSpPr txBox="1">
            <a:spLocks noGrp="1"/>
          </p:cNvSpPr>
          <p:nvPr>
            <p:ph type="subTitle" idx="17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792" name="Google Shape;792;p85"/>
          <p:cNvSpPr txBox="1">
            <a:spLocks noGrp="1"/>
          </p:cNvSpPr>
          <p:nvPr>
            <p:ph type="subTitle" idx="18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793" name="Google Shape;793;p85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4" name="Google Shape;794;p85"/>
          <p:cNvSpPr txBox="1">
            <a:spLocks noGrp="1"/>
          </p:cNvSpPr>
          <p:nvPr>
            <p:ph type="body" idx="19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795" name="Google Shape;795;p85"/>
          <p:cNvSpPr txBox="1">
            <a:spLocks noGrp="1"/>
          </p:cNvSpPr>
          <p:nvPr>
            <p:ph type="subTitle" idx="20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796" name="Google Shape;796;p85"/>
          <p:cNvSpPr txBox="1">
            <a:spLocks noGrp="1"/>
          </p:cNvSpPr>
          <p:nvPr>
            <p:ph type="subTitle" idx="21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797" name="Google Shape;797;p85"/>
          <p:cNvSpPr txBox="1">
            <a:spLocks noGrp="1"/>
          </p:cNvSpPr>
          <p:nvPr>
            <p:ph type="subTitle" idx="22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798" name="Google Shape;798;p85"/>
          <p:cNvSpPr txBox="1">
            <a:spLocks noGrp="1"/>
          </p:cNvSpPr>
          <p:nvPr>
            <p:ph type="subTitle" idx="23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799" name="Google Shape;799;p85"/>
          <p:cNvSpPr txBox="1">
            <a:spLocks noGrp="1"/>
          </p:cNvSpPr>
          <p:nvPr>
            <p:ph type="subTitle" idx="24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800" name="Google Shape;800;p85"/>
          <p:cNvSpPr txBox="1">
            <a:spLocks noGrp="1"/>
          </p:cNvSpPr>
          <p:nvPr>
            <p:ph type="subTitle" idx="25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801" name="Google Shape;801;p85"/>
          <p:cNvSpPr txBox="1">
            <a:spLocks noGrp="1"/>
          </p:cNvSpPr>
          <p:nvPr>
            <p:ph type="subTitle" idx="26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2" name="Google Shape;802;p85"/>
          <p:cNvSpPr txBox="1">
            <a:spLocks noGrp="1"/>
          </p:cNvSpPr>
          <p:nvPr>
            <p:ph type="subTitle" idx="27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3" name="Google Shape;803;p85"/>
          <p:cNvSpPr txBox="1">
            <a:spLocks noGrp="1"/>
          </p:cNvSpPr>
          <p:nvPr>
            <p:ph type="subTitle" idx="28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4" name="Google Shape;804;p85"/>
          <p:cNvSpPr txBox="1">
            <a:spLocks noGrp="1"/>
          </p:cNvSpPr>
          <p:nvPr>
            <p:ph type="subTitle" idx="29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85"/>
          <p:cNvSpPr txBox="1">
            <a:spLocks noGrp="1"/>
          </p:cNvSpPr>
          <p:nvPr>
            <p:ph type="subTitle" idx="30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85"/>
          <p:cNvSpPr txBox="1">
            <a:spLocks noGrp="1"/>
          </p:cNvSpPr>
          <p:nvPr>
            <p:ph type="subTitle" idx="31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85"/>
          <p:cNvSpPr txBox="1">
            <a:spLocks noGrp="1"/>
          </p:cNvSpPr>
          <p:nvPr>
            <p:ph type="subTitle" idx="32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808" name="Google Shape;808;p85"/>
          <p:cNvSpPr txBox="1">
            <a:spLocks noGrp="1"/>
          </p:cNvSpPr>
          <p:nvPr>
            <p:ph type="subTitle" idx="33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9" name="Google Shape;809;p85"/>
          <p:cNvSpPr txBox="1">
            <a:spLocks noGrp="1"/>
          </p:cNvSpPr>
          <p:nvPr>
            <p:ph type="subTitle" idx="34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810" name="Google Shape;810;p85"/>
          <p:cNvSpPr txBox="1">
            <a:spLocks noGrp="1"/>
          </p:cNvSpPr>
          <p:nvPr>
            <p:ph type="subTitle" idx="35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811" name="Google Shape;811;p85"/>
          <p:cNvSpPr txBox="1">
            <a:spLocks noGrp="1"/>
          </p:cNvSpPr>
          <p:nvPr>
            <p:ph type="subTitle" idx="36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812" name="Google Shape;812;p85"/>
          <p:cNvSpPr txBox="1">
            <a:spLocks noGrp="1"/>
          </p:cNvSpPr>
          <p:nvPr>
            <p:ph type="subTitle" idx="37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813" name="Google Shape;813;p85"/>
          <p:cNvSpPr txBox="1">
            <a:spLocks noGrp="1"/>
          </p:cNvSpPr>
          <p:nvPr>
            <p:ph type="subTitle" idx="38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814" name="Google Shape;814;p85"/>
          <p:cNvSpPr txBox="1">
            <a:spLocks noGrp="1"/>
          </p:cNvSpPr>
          <p:nvPr>
            <p:ph type="subTitle" idx="39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815" name="Google Shape;815;p85"/>
          <p:cNvSpPr txBox="1">
            <a:spLocks noGrp="1"/>
          </p:cNvSpPr>
          <p:nvPr>
            <p:ph type="subTitle" idx="40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4">
    <p:bg>
      <p:bgPr>
        <a:solidFill>
          <a:schemeClr val="dk2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6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sz="14400" b="1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18" name="Google Shape;818;p86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9" name="Google Shape;819;p86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0" name="Google Shape;820;p8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1" name="Google Shape;821;p86"/>
          <p:cNvSpPr txBox="1">
            <a:spLocks noGrp="1"/>
          </p:cNvSpPr>
          <p:nvPr>
            <p:ph type="body" idx="3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822" name="Google Shape;822;p86"/>
          <p:cNvSpPr txBox="1">
            <a:spLocks noGrp="1"/>
          </p:cNvSpPr>
          <p:nvPr>
            <p:ph type="subTitle" idx="4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BLANK_1_4_1">
    <p:bg>
      <p:bgPr>
        <a:solidFill>
          <a:schemeClr val="dk1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7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87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87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87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28" name="Google Shape;828;p87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87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87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87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87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87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Google Shape;834;p87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87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6" name="Google Shape;836;p87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7" name="Google Shape;837;p87"/>
          <p:cNvSpPr txBox="1">
            <a:spLocks noGrp="1"/>
          </p:cNvSpPr>
          <p:nvPr>
            <p:ph type="subTitle" idx="4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87"/>
          <p:cNvSpPr txBox="1">
            <a:spLocks noGrp="1"/>
          </p:cNvSpPr>
          <p:nvPr>
            <p:ph type="subTitle" idx="5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87"/>
          <p:cNvSpPr txBox="1">
            <a:spLocks noGrp="1"/>
          </p:cNvSpPr>
          <p:nvPr>
            <p:ph type="subTitle" idx="6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87"/>
          <p:cNvSpPr txBox="1">
            <a:spLocks noGrp="1"/>
          </p:cNvSpPr>
          <p:nvPr>
            <p:ph type="subTitle" idx="7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87"/>
          <p:cNvSpPr txBox="1">
            <a:spLocks noGrp="1"/>
          </p:cNvSpPr>
          <p:nvPr>
            <p:ph type="subTitle" idx="8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87"/>
          <p:cNvSpPr txBox="1">
            <a:spLocks noGrp="1"/>
          </p:cNvSpPr>
          <p:nvPr>
            <p:ph type="subTitle" idx="9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87"/>
          <p:cNvSpPr txBox="1">
            <a:spLocks noGrp="1"/>
          </p:cNvSpPr>
          <p:nvPr>
            <p:ph type="subTitle" idx="13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rterly Chart">
  <p:cSld name="BLANK_1_5">
    <p:bg>
      <p:bgPr>
        <a:solidFill>
          <a:schemeClr val="lt1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8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88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88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88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849" name="Google Shape;849;p88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850" name="Google Shape;850;p88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88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88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3" name="Google Shape;853;p88"/>
            <p:cNvSpPr/>
            <p:nvPr/>
          </p:nvSpPr>
          <p:spPr>
            <a:xfrm>
              <a:off x="234275" y="1193325"/>
              <a:ext cx="8675450" cy="3704450"/>
            </a:xfrm>
            <a:custGeom>
              <a:avLst/>
              <a:gdLst/>
              <a:ahLst/>
              <a:cxnLst/>
              <a:rect l="l" t="t" r="r" b="b"/>
              <a:pathLst>
                <a:path w="347018" h="148178" extrusionOk="0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54" name="Google Shape;854;p88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55" name="Google Shape;855;p88"/>
          <p:cNvSpPr txBox="1">
            <a:spLocks noGrp="1"/>
          </p:cNvSpPr>
          <p:nvPr>
            <p:ph type="subTitle" idx="4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88"/>
          <p:cNvSpPr txBox="1">
            <a:spLocks noGrp="1"/>
          </p:cNvSpPr>
          <p:nvPr>
            <p:ph type="subTitle" idx="5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7" name="Google Shape;857;p88"/>
          <p:cNvSpPr txBox="1">
            <a:spLocks noGrp="1"/>
          </p:cNvSpPr>
          <p:nvPr>
            <p:ph type="subTitle" idx="6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88"/>
          <p:cNvSpPr txBox="1">
            <a:spLocks noGrp="1"/>
          </p:cNvSpPr>
          <p:nvPr>
            <p:ph type="subTitle" idx="7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9" name="Google Shape;859;p88"/>
          <p:cNvSpPr txBox="1">
            <a:spLocks noGrp="1"/>
          </p:cNvSpPr>
          <p:nvPr>
            <p:ph type="subTitle" idx="8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88"/>
          <p:cNvSpPr txBox="1">
            <a:spLocks noGrp="1"/>
          </p:cNvSpPr>
          <p:nvPr>
            <p:ph type="subTitle" idx="9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1" name="Google Shape;861;p88"/>
          <p:cNvSpPr txBox="1">
            <a:spLocks noGrp="1"/>
          </p:cNvSpPr>
          <p:nvPr>
            <p:ph type="subTitle" idx="13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2" name="Google Shape;862;p88"/>
          <p:cNvSpPr txBox="1">
            <a:spLocks noGrp="1"/>
          </p:cNvSpPr>
          <p:nvPr>
            <p:ph type="subTitle" idx="14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3" name="Google Shape;863;p88"/>
          <p:cNvSpPr txBox="1">
            <a:spLocks noGrp="1"/>
          </p:cNvSpPr>
          <p:nvPr>
            <p:ph type="subTitle" idx="15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ey Stats">
  <p:cSld name="CUSTOM_1_2_2_1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9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6" name="Google Shape;866;p89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7" name="Google Shape;867;p89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68" name="Google Shape;868;p8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89"/>
          <p:cNvSpPr txBox="1">
            <a:spLocks noGrp="1"/>
          </p:cNvSpPr>
          <p:nvPr>
            <p:ph type="subTitle" idx="3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89"/>
          <p:cNvSpPr txBox="1">
            <a:spLocks noGrp="1"/>
          </p:cNvSpPr>
          <p:nvPr>
            <p:ph type="body" idx="4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89"/>
          <p:cNvSpPr txBox="1">
            <a:spLocks noGrp="1"/>
          </p:cNvSpPr>
          <p:nvPr>
            <p:ph type="subTitle" idx="5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2" name="Google Shape;872;p89"/>
          <p:cNvSpPr txBox="1">
            <a:spLocks noGrp="1"/>
          </p:cNvSpPr>
          <p:nvPr>
            <p:ph type="body" idx="6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89"/>
          <p:cNvSpPr txBox="1">
            <a:spLocks noGrp="1"/>
          </p:cNvSpPr>
          <p:nvPr>
            <p:ph type="subTitle" idx="7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89"/>
          <p:cNvSpPr txBox="1">
            <a:spLocks noGrp="1"/>
          </p:cNvSpPr>
          <p:nvPr>
            <p:ph type="body" idx="8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5" name="Google Shape;875;p89"/>
          <p:cNvSpPr txBox="1">
            <a:spLocks noGrp="1"/>
          </p:cNvSpPr>
          <p:nvPr>
            <p:ph type="subTitle" idx="9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6" name="Google Shape;876;p89"/>
          <p:cNvSpPr txBox="1">
            <a:spLocks noGrp="1"/>
          </p:cNvSpPr>
          <p:nvPr>
            <p:ph type="body" idx="13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7" name="Google Shape;877;p89"/>
          <p:cNvSpPr txBox="1">
            <a:spLocks noGrp="1"/>
          </p:cNvSpPr>
          <p:nvPr>
            <p:ph type="subTitle" idx="14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8" name="Google Shape;878;p89"/>
          <p:cNvSpPr txBox="1">
            <a:spLocks noGrp="1"/>
          </p:cNvSpPr>
          <p:nvPr>
            <p:ph type="body" idx="15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6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p89"/>
          <p:cNvSpPr txBox="1">
            <a:spLocks noGrp="1"/>
          </p:cNvSpPr>
          <p:nvPr>
            <p:ph type="body" idx="17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down">
  <p:cSld name="Title Slide">
    <p:bg>
      <p:bgPr>
        <a:solidFill>
          <a:schemeClr val="lt1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0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883" name="Google Shape;883;p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90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5" name="Google Shape;885;p90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6" name="Google Shape;886;p90"/>
          <p:cNvSpPr txBox="1">
            <a:spLocks noGrp="1"/>
          </p:cNvSpPr>
          <p:nvPr>
            <p:ph type="sldNum" idx="3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90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88" name="Google Shape;888;p90"/>
          <p:cNvSpPr txBox="1">
            <a:spLocks noGrp="1"/>
          </p:cNvSpPr>
          <p:nvPr>
            <p:ph type="body" idx="4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">
  <p:cSld name="CUSTOM_2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1"/>
          <p:cNvSpPr txBox="1">
            <a:spLocks noGrp="1"/>
          </p:cNvSpPr>
          <p:nvPr>
            <p:ph type="subTitle" idx="1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91"/>
          <p:cNvSpPr txBox="1">
            <a:spLocks noGrp="1"/>
          </p:cNvSpPr>
          <p:nvPr>
            <p:ph type="subTitle" idx="2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2" name="Google Shape;892;p91"/>
          <p:cNvSpPr txBox="1">
            <a:spLocks noGrp="1"/>
          </p:cNvSpPr>
          <p:nvPr>
            <p:ph type="subTitle" idx="3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91"/>
          <p:cNvSpPr txBox="1">
            <a:spLocks noGrp="1"/>
          </p:cNvSpPr>
          <p:nvPr>
            <p:ph type="subTitle" idx="4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4" name="Google Shape;894;p91"/>
          <p:cNvSpPr txBox="1">
            <a:spLocks noGrp="1"/>
          </p:cNvSpPr>
          <p:nvPr>
            <p:ph type="subTitle" idx="5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5" name="Google Shape;895;p91"/>
          <p:cNvSpPr txBox="1">
            <a:spLocks noGrp="1"/>
          </p:cNvSpPr>
          <p:nvPr>
            <p:ph type="subTitle" idx="6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6" name="Google Shape;896;p91"/>
          <p:cNvSpPr txBox="1">
            <a:spLocks noGrp="1"/>
          </p:cNvSpPr>
          <p:nvPr>
            <p:ph type="subTitle" idx="7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97" name="Google Shape;897;p91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898" name="Google Shape;898;p91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91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91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91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91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91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91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91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91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7" name="Google Shape;907;p91"/>
            <p:cNvSpPr/>
            <p:nvPr/>
          </p:nvSpPr>
          <p:spPr>
            <a:xfrm>
              <a:off x="234275" y="1193325"/>
              <a:ext cx="8675450" cy="3704450"/>
            </a:xfrm>
            <a:custGeom>
              <a:avLst/>
              <a:gdLst/>
              <a:ahLst/>
              <a:cxnLst/>
              <a:rect l="l" t="t" r="r" b="b"/>
              <a:pathLst>
                <a:path w="347018" h="148178" extrusionOk="0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08" name="Google Shape;908;p91"/>
          <p:cNvSpPr txBox="1">
            <a:spLocks noGrp="1"/>
          </p:cNvSpPr>
          <p:nvPr>
            <p:ph type="subTitle" idx="8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91"/>
          <p:cNvSpPr txBox="1">
            <a:spLocks noGrp="1"/>
          </p:cNvSpPr>
          <p:nvPr>
            <p:ph type="subTitle" idx="9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91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91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91"/>
          <p:cNvSpPr txBox="1">
            <a:spLocks noGrp="1"/>
          </p:cNvSpPr>
          <p:nvPr>
            <p:ph type="body" idx="1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13" name="Google Shape;913;p91"/>
          <p:cNvSpPr txBox="1">
            <a:spLocks noGrp="1"/>
          </p:cNvSpPr>
          <p:nvPr>
            <p:ph type="subTitle" idx="14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91"/>
          <p:cNvSpPr txBox="1">
            <a:spLocks noGrp="1"/>
          </p:cNvSpPr>
          <p:nvPr>
            <p:ph type="subTitle" idx="15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91"/>
          <p:cNvSpPr txBox="1">
            <a:spLocks noGrp="1"/>
          </p:cNvSpPr>
          <p:nvPr>
            <p:ph type="subTitle" idx="16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enses">
  <p:cSld name="CUSTOM_2_1_1_1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92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92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92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92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92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ing pan">
  <p:cSld name="CUSTOM_7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271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2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body" idx="3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 idx="4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title" idx="5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 idx="6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s">
  <p:cSld name="CUSTOM_1_2">
    <p:bg>
      <p:bgPr>
        <a:solidFill>
          <a:schemeClr val="lt1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3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4" name="Google Shape;924;p93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5" name="Google Shape;925;p93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926" name="Google Shape;926;p93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7" name="Google Shape;927;p93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93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93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930" name="Google Shape;930;p93"/>
          <p:cNvSpPr txBox="1">
            <a:spLocks noGrp="1"/>
          </p:cNvSpPr>
          <p:nvPr>
            <p:ph type="body" idx="3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931" name="Google Shape;931;p93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2" name="Google Shape;932;p93"/>
          <p:cNvSpPr txBox="1">
            <a:spLocks noGrp="1"/>
          </p:cNvSpPr>
          <p:nvPr>
            <p:ph type="title" idx="4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33" name="Google Shape;933;p93"/>
          <p:cNvSpPr txBox="1">
            <a:spLocks noGrp="1"/>
          </p:cNvSpPr>
          <p:nvPr>
            <p:ph type="title" idx="5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934" name="Google Shape;934;p93"/>
          <p:cNvSpPr txBox="1">
            <a:spLocks noGrp="1"/>
          </p:cNvSpPr>
          <p:nvPr>
            <p:ph type="subTitle" idx="6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93"/>
          <p:cNvSpPr txBox="1">
            <a:spLocks noGrp="1"/>
          </p:cNvSpPr>
          <p:nvPr>
            <p:ph type="subTitle" idx="7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amping Up">
  <p:cSld name="TITLE_1_1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4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8" name="Google Shape;938;p94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9" name="Google Shape;939;p94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0" name="Google Shape;940;p94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erarchy">
  <p:cSld name="CUSTOM_4">
    <p:bg>
      <p:bgPr>
        <a:solidFill>
          <a:schemeClr val="lt2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5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95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4" name="Google Shape;944;p95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5" name="Google Shape;945;p95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946" name="Google Shape;946;p95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CUSTOM_2_1_1_1_1_1_1_1">
    <p:bg>
      <p:bgPr>
        <a:solidFill>
          <a:schemeClr val="lt1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6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96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0" name="Google Shape;950;p9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96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952" name="Google Shape;952;p96"/>
          <p:cNvSpPr txBox="1">
            <a:spLocks noGrp="1"/>
          </p:cNvSpPr>
          <p:nvPr>
            <p:ph type="subTitle" idx="3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96"/>
          <p:cNvSpPr txBox="1">
            <a:spLocks noGrp="1"/>
          </p:cNvSpPr>
          <p:nvPr>
            <p:ph type="body" idx="4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ook">
  <p:cSld name="TITLE_2_1_1_1">
    <p:bg>
      <p:bgPr>
        <a:solidFill>
          <a:schemeClr val="dk1"/>
        </a:solidFill>
        <a:effectLst/>
      </p:bgPr>
    </p:bg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7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6" name="Google Shape;956;p97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97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8" name="Google Shape;958;p97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97"/>
          <p:cNvSpPr txBox="1">
            <a:spLocks noGrp="1"/>
          </p:cNvSpPr>
          <p:nvPr>
            <p:ph type="body" idx="3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97"/>
          <p:cNvSpPr>
            <a:spLocks noGrp="1"/>
          </p:cNvSpPr>
          <p:nvPr>
            <p:ph type="pic" idx="4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4 Column ">
  <p:cSld name="TITLE_2_1_1_1_1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98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3" name="Google Shape;963;p98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4" name="Google Shape;964;p98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5" name="Google Shape;965;p98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6" name="Google Shape;966;p98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967" name="Google Shape;967;p98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8" name="Google Shape;968;p98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69" name="Google Shape;969;p98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70" name="Google Shape;970;p98"/>
          <p:cNvSpPr txBox="1">
            <a:spLocks noGrp="1"/>
          </p:cNvSpPr>
          <p:nvPr>
            <p:ph type="subTitle" idx="3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1" name="Google Shape;971;p98"/>
          <p:cNvSpPr txBox="1">
            <a:spLocks noGrp="1"/>
          </p:cNvSpPr>
          <p:nvPr>
            <p:ph type="body" idx="4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972" name="Google Shape;972;p98"/>
          <p:cNvSpPr txBox="1">
            <a:spLocks noGrp="1"/>
          </p:cNvSpPr>
          <p:nvPr>
            <p:ph type="subTitle" idx="5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3" name="Google Shape;973;p98"/>
          <p:cNvSpPr txBox="1">
            <a:spLocks noGrp="1"/>
          </p:cNvSpPr>
          <p:nvPr>
            <p:ph type="body" idx="6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974" name="Google Shape;974;p98"/>
          <p:cNvSpPr txBox="1">
            <a:spLocks noGrp="1"/>
          </p:cNvSpPr>
          <p:nvPr>
            <p:ph type="subTitle" idx="7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5" name="Google Shape;975;p98"/>
          <p:cNvSpPr txBox="1">
            <a:spLocks noGrp="1"/>
          </p:cNvSpPr>
          <p:nvPr>
            <p:ph type="body" idx="8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976" name="Google Shape;976;p98"/>
          <p:cNvSpPr txBox="1">
            <a:spLocks noGrp="1"/>
          </p:cNvSpPr>
          <p:nvPr>
            <p:ph type="subTitle" idx="9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7" name="Google Shape;977;p98"/>
          <p:cNvSpPr txBox="1">
            <a:spLocks noGrp="1"/>
          </p:cNvSpPr>
          <p:nvPr>
            <p:ph type="body" idx="13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978" name="Google Shape;978;p98"/>
          <p:cNvSpPr>
            <a:spLocks noGrp="1"/>
          </p:cNvSpPr>
          <p:nvPr>
            <p:ph type="pic" idx="14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79" name="Google Shape;979;p98"/>
          <p:cNvSpPr>
            <a:spLocks noGrp="1"/>
          </p:cNvSpPr>
          <p:nvPr>
            <p:ph type="pic" idx="15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80" name="Google Shape;980;p98"/>
          <p:cNvSpPr>
            <a:spLocks noGrp="1"/>
          </p:cNvSpPr>
          <p:nvPr>
            <p:ph type="pic" idx="16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81" name="Google Shape;981;p98"/>
          <p:cNvSpPr>
            <a:spLocks noGrp="1"/>
          </p:cNvSpPr>
          <p:nvPr>
            <p:ph type="pic" idx="17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5 Column">
  <p:cSld name="TITLE_2_1_1_1_1_2"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9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4" name="Google Shape;984;p99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5" name="Google Shape;985;p99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6" name="Google Shape;986;p99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7" name="Google Shape;987;p99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8" name="Google Shape;988;p99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9" name="Google Shape;989;p99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0" name="Google Shape;990;p9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99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992" name="Google Shape;992;p99"/>
          <p:cNvSpPr txBox="1">
            <a:spLocks noGrp="1"/>
          </p:cNvSpPr>
          <p:nvPr>
            <p:ph type="subTitle" idx="3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3" name="Google Shape;993;p99"/>
          <p:cNvSpPr txBox="1">
            <a:spLocks noGrp="1"/>
          </p:cNvSpPr>
          <p:nvPr>
            <p:ph type="body" idx="4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994" name="Google Shape;994;p99"/>
          <p:cNvSpPr>
            <a:spLocks noGrp="1"/>
          </p:cNvSpPr>
          <p:nvPr>
            <p:ph type="pic" idx="5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99"/>
          <p:cNvSpPr>
            <a:spLocks noGrp="1"/>
          </p:cNvSpPr>
          <p:nvPr>
            <p:ph type="pic" idx="6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99"/>
          <p:cNvSpPr>
            <a:spLocks noGrp="1"/>
          </p:cNvSpPr>
          <p:nvPr>
            <p:ph type="pic" idx="7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99"/>
          <p:cNvSpPr>
            <a:spLocks noGrp="1"/>
          </p:cNvSpPr>
          <p:nvPr>
            <p:ph type="pic" idx="8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99"/>
          <p:cNvSpPr>
            <a:spLocks noGrp="1"/>
          </p:cNvSpPr>
          <p:nvPr>
            <p:ph type="pic" idx="9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999" name="Google Shape;999;p99"/>
          <p:cNvSpPr txBox="1">
            <a:spLocks noGrp="1"/>
          </p:cNvSpPr>
          <p:nvPr>
            <p:ph type="subTitle" idx="13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0" name="Google Shape;1000;p99"/>
          <p:cNvSpPr txBox="1">
            <a:spLocks noGrp="1"/>
          </p:cNvSpPr>
          <p:nvPr>
            <p:ph type="body" idx="14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01" name="Google Shape;1001;p99"/>
          <p:cNvSpPr txBox="1">
            <a:spLocks noGrp="1"/>
          </p:cNvSpPr>
          <p:nvPr>
            <p:ph type="subTitle" idx="15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2" name="Google Shape;1002;p99"/>
          <p:cNvSpPr txBox="1">
            <a:spLocks noGrp="1"/>
          </p:cNvSpPr>
          <p:nvPr>
            <p:ph type="body" idx="16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03" name="Google Shape;1003;p99"/>
          <p:cNvSpPr txBox="1">
            <a:spLocks noGrp="1"/>
          </p:cNvSpPr>
          <p:nvPr>
            <p:ph type="subTitle" idx="17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4" name="Google Shape;1004;p99"/>
          <p:cNvSpPr txBox="1">
            <a:spLocks noGrp="1"/>
          </p:cNvSpPr>
          <p:nvPr>
            <p:ph type="body" idx="18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05" name="Google Shape;1005;p99"/>
          <p:cNvSpPr txBox="1">
            <a:spLocks noGrp="1"/>
          </p:cNvSpPr>
          <p:nvPr>
            <p:ph type="subTitle" idx="19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99"/>
          <p:cNvSpPr txBox="1">
            <a:spLocks noGrp="1"/>
          </p:cNvSpPr>
          <p:nvPr>
            <p:ph type="body" idx="20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6 Column">
  <p:cSld name="TITLE_2_1_1_1_1_2_1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09" name="Google Shape;1009;p100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0" name="Google Shape;1010;p100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1" name="Google Shape;1011;p100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2" name="Google Shape;1012;p100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3" name="Google Shape;1013;p100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4" name="Google Shape;1014;p100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5" name="Google Shape;1015;p100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6" name="Google Shape;1016;p100"/>
          <p:cNvSpPr txBox="1">
            <a:spLocks noGrp="1"/>
          </p:cNvSpPr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017" name="Google Shape;1017;p100"/>
          <p:cNvSpPr txBox="1">
            <a:spLocks noGrp="1"/>
          </p:cNvSpPr>
          <p:nvPr>
            <p:ph type="subTitle" idx="3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8" name="Google Shape;1018;p100"/>
          <p:cNvSpPr txBox="1">
            <a:spLocks noGrp="1"/>
          </p:cNvSpPr>
          <p:nvPr>
            <p:ph type="body" idx="4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19" name="Google Shape;1019;p100"/>
          <p:cNvSpPr>
            <a:spLocks noGrp="1"/>
          </p:cNvSpPr>
          <p:nvPr>
            <p:ph type="pic" idx="5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0" name="Google Shape;1020;p100"/>
          <p:cNvSpPr>
            <a:spLocks noGrp="1"/>
          </p:cNvSpPr>
          <p:nvPr>
            <p:ph type="pic" idx="6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1" name="Google Shape;1021;p100"/>
          <p:cNvSpPr>
            <a:spLocks noGrp="1"/>
          </p:cNvSpPr>
          <p:nvPr>
            <p:ph type="pic" idx="7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100"/>
          <p:cNvSpPr>
            <a:spLocks noGrp="1"/>
          </p:cNvSpPr>
          <p:nvPr>
            <p:ph type="pic" idx="8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100"/>
          <p:cNvSpPr>
            <a:spLocks noGrp="1"/>
          </p:cNvSpPr>
          <p:nvPr>
            <p:ph type="pic" idx="9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24" name="Google Shape;1024;p100"/>
          <p:cNvSpPr txBox="1">
            <a:spLocks noGrp="1"/>
          </p:cNvSpPr>
          <p:nvPr>
            <p:ph type="subTitle" idx="13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5" name="Google Shape;1025;p100"/>
          <p:cNvSpPr txBox="1">
            <a:spLocks noGrp="1"/>
          </p:cNvSpPr>
          <p:nvPr>
            <p:ph type="body" idx="14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26" name="Google Shape;1026;p100"/>
          <p:cNvSpPr txBox="1">
            <a:spLocks noGrp="1"/>
          </p:cNvSpPr>
          <p:nvPr>
            <p:ph type="subTitle" idx="15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7" name="Google Shape;1027;p100"/>
          <p:cNvSpPr txBox="1">
            <a:spLocks noGrp="1"/>
          </p:cNvSpPr>
          <p:nvPr>
            <p:ph type="body" idx="16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28" name="Google Shape;1028;p100"/>
          <p:cNvSpPr txBox="1">
            <a:spLocks noGrp="1"/>
          </p:cNvSpPr>
          <p:nvPr>
            <p:ph type="subTitle" idx="17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9" name="Google Shape;1029;p100"/>
          <p:cNvSpPr txBox="1">
            <a:spLocks noGrp="1"/>
          </p:cNvSpPr>
          <p:nvPr>
            <p:ph type="body" idx="18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30" name="Google Shape;1030;p100"/>
          <p:cNvSpPr txBox="1">
            <a:spLocks noGrp="1"/>
          </p:cNvSpPr>
          <p:nvPr>
            <p:ph type="subTitle" idx="19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00"/>
          <p:cNvSpPr txBox="1">
            <a:spLocks noGrp="1"/>
          </p:cNvSpPr>
          <p:nvPr>
            <p:ph type="body" idx="20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032" name="Google Shape;1032;p100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33" name="Google Shape;1033;p100"/>
          <p:cNvSpPr>
            <a:spLocks noGrp="1"/>
          </p:cNvSpPr>
          <p:nvPr>
            <p:ph type="pic" idx="21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34" name="Google Shape;1034;p100"/>
          <p:cNvSpPr txBox="1">
            <a:spLocks noGrp="1"/>
          </p:cNvSpPr>
          <p:nvPr>
            <p:ph type="subTitle" idx="22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5" name="Google Shape;1035;p100"/>
          <p:cNvSpPr txBox="1">
            <a:spLocks noGrp="1"/>
          </p:cNvSpPr>
          <p:nvPr>
            <p:ph type="body" idx="23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3 Column">
  <p:cSld name="TITLE_2_1_1_1_1_1"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1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8" name="Google Shape;1038;p101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101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0" name="Google Shape;1040;p101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041" name="Google Shape;1041;p101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2" name="Google Shape;1042;p101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3" name="Google Shape;1043;p101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4" name="Google Shape;1044;p101"/>
          <p:cNvSpPr>
            <a:spLocks noGrp="1"/>
          </p:cNvSpPr>
          <p:nvPr>
            <p:ph type="pic" idx="3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5" name="Google Shape;1045;p101"/>
          <p:cNvSpPr>
            <a:spLocks noGrp="1"/>
          </p:cNvSpPr>
          <p:nvPr>
            <p:ph type="pic" idx="4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6" name="Google Shape;1046;p101"/>
          <p:cNvSpPr>
            <a:spLocks noGrp="1"/>
          </p:cNvSpPr>
          <p:nvPr>
            <p:ph type="pic" idx="5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7" name="Google Shape;1047;p101"/>
          <p:cNvSpPr txBox="1">
            <a:spLocks noGrp="1"/>
          </p:cNvSpPr>
          <p:nvPr>
            <p:ph type="subTitle" idx="6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" name="Google Shape;1048;p101"/>
          <p:cNvSpPr txBox="1">
            <a:spLocks noGrp="1"/>
          </p:cNvSpPr>
          <p:nvPr>
            <p:ph type="body" idx="7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49" name="Google Shape;1049;p101"/>
          <p:cNvSpPr txBox="1">
            <a:spLocks noGrp="1"/>
          </p:cNvSpPr>
          <p:nvPr>
            <p:ph type="subTitle" idx="8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0" name="Google Shape;1050;p101"/>
          <p:cNvSpPr txBox="1">
            <a:spLocks noGrp="1"/>
          </p:cNvSpPr>
          <p:nvPr>
            <p:ph type="body" idx="9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51" name="Google Shape;1051;p101"/>
          <p:cNvSpPr txBox="1">
            <a:spLocks noGrp="1"/>
          </p:cNvSpPr>
          <p:nvPr>
            <p:ph type="subTitle" idx="13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2" name="Google Shape;1052;p101"/>
          <p:cNvSpPr txBox="1">
            <a:spLocks noGrp="1"/>
          </p:cNvSpPr>
          <p:nvPr>
            <p:ph type="body" idx="14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portunities and Challenges">
  <p:cSld name="TITLE_2_1_1_2">
    <p:bg>
      <p:bgPr>
        <a:solidFill>
          <a:schemeClr val="dk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2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5" name="Google Shape;1055;p102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6" name="Google Shape;1056;p102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7" name="Google Shape;1057;p102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8" name="Google Shape;1058;p102"/>
          <p:cNvSpPr>
            <a:spLocks noGrp="1"/>
          </p:cNvSpPr>
          <p:nvPr>
            <p:ph type="pic" idx="3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59" name="Google Shape;1059;p102"/>
          <p:cNvSpPr>
            <a:spLocks noGrp="1"/>
          </p:cNvSpPr>
          <p:nvPr>
            <p:ph type="pic" idx="4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60" name="Google Shape;1060;p102"/>
          <p:cNvSpPr txBox="1">
            <a:spLocks noGrp="1"/>
          </p:cNvSpPr>
          <p:nvPr>
            <p:ph type="subTitle" idx="5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sz="3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sz="4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"/>
          <p:cNvSpPr txBox="1">
            <a:spLocks noGrp="1"/>
          </p:cNvSpPr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endParaRPr/>
          </a:p>
        </p:txBody>
      </p:sp>
      <p:sp>
        <p:nvSpPr>
          <p:cNvPr id="536" name="Google Shape;536;p5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56"/>
          <p:cNvSpPr txBox="1">
            <a:spLocks noGrp="1"/>
          </p:cNvSpPr>
          <p:nvPr>
            <p:ph type="body" idx="1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  <p:sldLayoutId id="2147483747" r:id="rId45"/>
    <p:sldLayoutId id="2147483748" r:id="rId46"/>
    <p:sldLayoutId id="2147483749" r:id="rId47"/>
    <p:sldLayoutId id="2147483750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06"/>
          <p:cNvSpPr txBox="1">
            <a:spLocks noGrp="1"/>
          </p:cNvSpPr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Financial Performance Review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05" name="Google Shape;1105;p106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106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07" name="Google Shape;1107;p106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5943750" y="58325"/>
            <a:ext cx="2971649" cy="131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106"/>
          <p:cNvSpPr txBox="1"/>
          <p:nvPr/>
        </p:nvSpPr>
        <p:spPr>
          <a:xfrm>
            <a:off x="440400" y="2453712"/>
            <a:ext cx="7542300" cy="9021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Financial Trends, Customer Segmentation, A/B Testing</a:t>
            </a:r>
            <a:endParaRPr sz="16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Saabir J. Parvez</a:t>
            </a:r>
            <a:endParaRPr sz="12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8">
          <a:extLst>
            <a:ext uri="{FF2B5EF4-FFF2-40B4-BE49-F238E27FC236}">
              <a16:creationId xmlns:a16="http://schemas.microsoft.com/office/drawing/2014/main" id="{917760D7-6F29-AE8E-2AA3-1CFF9A87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5">
            <a:extLst>
              <a:ext uri="{FF2B5EF4-FFF2-40B4-BE49-F238E27FC236}">
                <a16:creationId xmlns:a16="http://schemas.microsoft.com/office/drawing/2014/main" id="{669B46B9-7EC5-3007-C6E5-407A54C019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8249" y="91250"/>
            <a:ext cx="7334751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(Customer count)</a:t>
            </a:r>
            <a:endParaRPr sz="3500" dirty="0"/>
          </a:p>
        </p:txBody>
      </p:sp>
      <p:pic>
        <p:nvPicPr>
          <p:cNvPr id="1190" name="Google Shape;1190;p115">
            <a:extLst>
              <a:ext uri="{FF2B5EF4-FFF2-40B4-BE49-F238E27FC236}">
                <a16:creationId xmlns:a16="http://schemas.microsoft.com/office/drawing/2014/main" id="{9B979154-42FA-E0F7-BA31-0B0687AAC9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15">
            <a:extLst>
              <a:ext uri="{FF2B5EF4-FFF2-40B4-BE49-F238E27FC236}">
                <a16:creationId xmlns:a16="http://schemas.microsoft.com/office/drawing/2014/main" id="{ADF40A98-F37D-4D5E-4044-6245BB7F018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9699" y="729665"/>
            <a:ext cx="8265600" cy="2020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Stores 77 and 86 showed great success with the new layout but store 88 had no significant changes. 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Char char="-"/>
            </a:pPr>
            <a:r>
              <a:rPr lang="en" sz="1400" dirty="0"/>
              <a:t>For trial store 77 and control store 233, there is a statistically significant customer increase in </a:t>
            </a:r>
            <a:r>
              <a:rPr lang="en" sz="1400" b="1" dirty="0"/>
              <a:t>March (21%) and April (43%).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For trial store 86 and control store 155, there is a </a:t>
            </a:r>
            <a:r>
              <a:rPr lang="en" sz="1400" dirty="0"/>
              <a:t>statistically significant customer </a:t>
            </a:r>
            <a:r>
              <a:rPr lang="en-US" sz="1400" dirty="0"/>
              <a:t>increase in</a:t>
            </a:r>
            <a:r>
              <a:rPr lang="en-US" sz="1400" b="1" dirty="0"/>
              <a:t> February (12%)</a:t>
            </a:r>
            <a:r>
              <a:rPr lang="en-US" sz="1400" dirty="0"/>
              <a:t>, </a:t>
            </a:r>
            <a:r>
              <a:rPr lang="en-US" sz="1400" b="1" dirty="0"/>
              <a:t>March (20%)</a:t>
            </a:r>
            <a:r>
              <a:rPr lang="en-US" sz="1400" dirty="0"/>
              <a:t> and </a:t>
            </a:r>
            <a:r>
              <a:rPr lang="en-US" sz="1400" b="1" dirty="0"/>
              <a:t>April (6%)</a:t>
            </a:r>
            <a:r>
              <a:rPr lang="en-US" sz="1400" dirty="0"/>
              <a:t>.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For trial store 88 and control store 40 there is no significant change.</a:t>
            </a:r>
            <a:endParaRPr lang="en-US" sz="1400" b="1" dirty="0"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605"/>
              <a:buNone/>
            </a:pPr>
            <a:endParaRPr sz="98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FC978-D69E-33BF-5912-42260FAD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87" y="2327361"/>
            <a:ext cx="2895257" cy="1776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ACF72-34EC-1FEE-38B1-932EA6349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292" y="2327361"/>
            <a:ext cx="2895257" cy="177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7B2CE-7219-5FB1-747B-CB2C30C02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048" y="2327360"/>
            <a:ext cx="2875904" cy="1776635"/>
          </a:xfrm>
          <a:prstGeom prst="rect">
            <a:avLst/>
          </a:prstGeom>
        </p:spPr>
      </p:pic>
      <p:graphicFrame>
        <p:nvGraphicFramePr>
          <p:cNvPr id="2" name="Google Shape;1212;p117">
            <a:extLst>
              <a:ext uri="{FF2B5EF4-FFF2-40B4-BE49-F238E27FC236}">
                <a16:creationId xmlns:a16="http://schemas.microsoft.com/office/drawing/2014/main" id="{B0BCE7B4-C480-9F7C-7655-0EBEF8F58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005153"/>
              </p:ext>
            </p:extLst>
          </p:nvPr>
        </p:nvGraphicFramePr>
        <p:xfrm>
          <a:off x="186187" y="4198926"/>
          <a:ext cx="2895256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72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Month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t-stat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-0.1988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0.8489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-0.3%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201903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8.009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</a:rPr>
                        <a:t>0.0002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21%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201904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16.114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</a:rPr>
                        <a:t>0.00000363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43%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-1.5177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0.1799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-3%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-0.1988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0.8489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0%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DEDCEA-90BD-04FD-5B62-A0E09839E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98991"/>
              </p:ext>
            </p:extLst>
          </p:nvPr>
        </p:nvGraphicFramePr>
        <p:xfrm>
          <a:off x="3192292" y="4198926"/>
          <a:ext cx="2895256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723814">
                  <a:extLst>
                    <a:ext uri="{9D8B030D-6E8A-4147-A177-3AD203B41FA5}">
                      <a16:colId xmlns:a16="http://schemas.microsoft.com/office/drawing/2014/main" val="1237665807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915205929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224141679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40561756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Month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t-stat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420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201902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6.2205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0.0008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12%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303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201903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10.526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4.32E-05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20%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1344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201904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3.0764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0.0218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6%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2734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-1.0051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-1%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986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1.6227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3%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9260638"/>
                  </a:ext>
                </a:extLst>
              </a:tr>
            </a:tbl>
          </a:graphicData>
        </a:graphic>
      </p:graphicFrame>
      <p:graphicFrame>
        <p:nvGraphicFramePr>
          <p:cNvPr id="4" name="Google Shape;1212;p117">
            <a:extLst>
              <a:ext uri="{FF2B5EF4-FFF2-40B4-BE49-F238E27FC236}">
                <a16:creationId xmlns:a16="http://schemas.microsoft.com/office/drawing/2014/main" id="{2DD48F1E-83FB-3A36-8A78-A16A60467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117996"/>
              </p:ext>
            </p:extLst>
          </p:nvPr>
        </p:nvGraphicFramePr>
        <p:xfrm>
          <a:off x="6175048" y="4198926"/>
          <a:ext cx="2875904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71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Month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t-stat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-0.3593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0.7317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-2%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1.2575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10%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5%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-0.9882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-8%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-2.256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-18%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5A9D6C-8DEB-0CC4-4FFC-30AC1068B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8B651-8845-0203-9CD3-A8969656DD9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D9C317-12B5-12C0-33F5-0438A5B0F77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A4AB71-E4D9-ADB3-290A-AA2E31CA6CF9}"/>
              </a:ext>
            </a:extLst>
          </p:cNvPr>
          <p:cNvSpPr>
            <a:spLocks noGrp="1"/>
          </p:cNvSpPr>
          <p:nvPr>
            <p:ph type="pic" idx="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DF09BBD-1D3A-D17F-57B0-69B9BC992A05}"/>
              </a:ext>
            </a:extLst>
          </p:cNvPr>
          <p:cNvSpPr>
            <a:spLocks noGrp="1"/>
          </p:cNvSpPr>
          <p:nvPr>
            <p:ph type="pic" idx="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EBB50CE-A3D8-5715-731F-ADFC83483215}"/>
              </a:ext>
            </a:extLst>
          </p:cNvPr>
          <p:cNvSpPr>
            <a:spLocks noGrp="1"/>
          </p:cNvSpPr>
          <p:nvPr>
            <p:ph type="pic" idx="6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9FA0EB-87FC-7F56-E426-14BA1A6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61803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13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RFM Analysis</a:t>
            </a:r>
            <a:endParaRPr sz="3500" dirty="0"/>
          </a:p>
        </p:txBody>
      </p:sp>
      <p:pic>
        <p:nvPicPr>
          <p:cNvPr id="1173" name="Google Shape;1173;p113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4" name="Google Shape;1174;p113"/>
          <p:cNvGraphicFramePr/>
          <p:nvPr/>
        </p:nvGraphicFramePr>
        <p:xfrm>
          <a:off x="492363" y="951650"/>
          <a:ext cx="8222225" cy="3857041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137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Segment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Count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Monetary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Recency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Frequency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Percentage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Champions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Potential Loyalists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Promising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to Sleep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Cannot Lose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 Risk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Hibernating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4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5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6542098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dirty="0"/>
              <a:t>A/B Testing Results (Revenue) </a:t>
            </a:r>
            <a:endParaRPr sz="3920" dirty="0"/>
          </a:p>
        </p:txBody>
      </p:sp>
      <p:pic>
        <p:nvPicPr>
          <p:cNvPr id="1190" name="Google Shape;1190;p115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15"/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trial store 77 and control store 233, there is a statistically significant increase in March (31%) and April (48%).</a:t>
            </a:r>
            <a:endParaRPr sz="18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/>
          </a:p>
        </p:txBody>
      </p:sp>
      <p:graphicFrame>
        <p:nvGraphicFramePr>
          <p:cNvPr id="1192" name="Google Shape;1192;p115"/>
          <p:cNvGraphicFramePr/>
          <p:nvPr/>
        </p:nvGraphicFramePr>
        <p:xfrm>
          <a:off x="141650" y="1572075"/>
          <a:ext cx="3766900" cy="2432825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Month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t-stat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-0.7171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-6%</a:t>
                      </a:r>
                      <a:endParaRPr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201903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3.0353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0.0229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31%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201904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4.7089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0.0033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48%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-1.754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-16%</a:t>
                      </a:r>
                      <a:endParaRPr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1.4866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16%</a:t>
                      </a:r>
                      <a:endParaRPr dirty="0"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93" name="Google Shape;1193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475" y="1572063"/>
            <a:ext cx="4704677" cy="29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115"/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6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6778766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(Revenue)</a:t>
            </a:r>
            <a:endParaRPr sz="3500" dirty="0"/>
          </a:p>
        </p:txBody>
      </p:sp>
      <p:pic>
        <p:nvPicPr>
          <p:cNvPr id="1200" name="Google Shape;1200;p116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116"/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For trial store 86 and control store 155, there is a 27% increase in March.</a:t>
            </a: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 dirty="0"/>
          </a:p>
        </p:txBody>
      </p:sp>
      <p:graphicFrame>
        <p:nvGraphicFramePr>
          <p:cNvPr id="1202" name="Google Shape;1202;p116"/>
          <p:cNvGraphicFramePr/>
          <p:nvPr/>
        </p:nvGraphicFramePr>
        <p:xfrm>
          <a:off x="141650" y="1422650"/>
          <a:ext cx="3766900" cy="2432825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t-stat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1.4134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 </a:t>
                      </a:r>
                      <a:endParaRPr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34F5C"/>
                          </a:solidFill>
                        </a:rPr>
                        <a:t>201903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34F5C"/>
                          </a:solidFill>
                        </a:rPr>
                        <a:t>7.1231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34F5C"/>
                          </a:solidFill>
                        </a:rPr>
                        <a:t>0.0004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34F5C"/>
                          </a:solidFill>
                        </a:rPr>
                        <a:t>27%</a:t>
                      </a:r>
                      <a:endParaRPr>
                        <a:solidFill>
                          <a:srgbClr val="134F5C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0.4095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3%</a:t>
                      </a:r>
                      <a:endParaRPr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-0.1947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-1%</a:t>
                      </a:r>
                      <a:endParaRPr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1%</a:t>
                      </a:r>
                      <a:endParaRPr dirty="0"/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03" name="Google Shape;120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775" y="1422650"/>
            <a:ext cx="4707101" cy="2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116"/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7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/>
          <p:cNvSpPr txBox="1">
            <a:spLocks noGrp="1"/>
          </p:cNvSpPr>
          <p:nvPr>
            <p:ph type="title" idx="4294967295"/>
          </p:nvPr>
        </p:nvSpPr>
        <p:spPr>
          <a:xfrm>
            <a:off x="278249" y="91250"/>
            <a:ext cx="6101035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(Revenue)</a:t>
            </a:r>
            <a:endParaRPr sz="3500" dirty="0"/>
          </a:p>
        </p:txBody>
      </p:sp>
      <p:pic>
        <p:nvPicPr>
          <p:cNvPr id="1210" name="Google Shape;1210;p117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17"/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For trial store 88 and control store 40</a:t>
            </a: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 dirty="0"/>
          </a:p>
        </p:txBody>
      </p:sp>
      <p:graphicFrame>
        <p:nvGraphicFramePr>
          <p:cNvPr id="1212" name="Google Shape;1212;p117"/>
          <p:cNvGraphicFramePr/>
          <p:nvPr/>
        </p:nvGraphicFramePr>
        <p:xfrm>
          <a:off x="141650" y="1422650"/>
          <a:ext cx="3766900" cy="2432825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t-stat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-0.5482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0.6034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0.3519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-0.9769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0.3663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-1.6027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0.1601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-13%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3" name="Google Shape;1213;p117"/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4" name="Google Shape;1214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200" y="1422650"/>
            <a:ext cx="4756074" cy="299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3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8">
          <a:extLst>
            <a:ext uri="{FF2B5EF4-FFF2-40B4-BE49-F238E27FC236}">
              <a16:creationId xmlns:a16="http://schemas.microsoft.com/office/drawing/2014/main" id="{500D0FDB-4B79-B650-BD9E-03BD708FF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>
            <a:extLst>
              <a:ext uri="{FF2B5EF4-FFF2-40B4-BE49-F238E27FC236}">
                <a16:creationId xmlns:a16="http://schemas.microsoft.com/office/drawing/2014/main" id="{A8EFA50B-5E4A-4A81-A779-D6058C64C0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733475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(Customer Count)</a:t>
            </a:r>
            <a:endParaRPr sz="3500" dirty="0"/>
          </a:p>
        </p:txBody>
      </p:sp>
      <p:pic>
        <p:nvPicPr>
          <p:cNvPr id="1210" name="Google Shape;1210;p117">
            <a:extLst>
              <a:ext uri="{FF2B5EF4-FFF2-40B4-BE49-F238E27FC236}">
                <a16:creationId xmlns:a16="http://schemas.microsoft.com/office/drawing/2014/main" id="{B98CE0DB-F2F6-3D6C-1358-ED9F3D25B2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17">
            <a:extLst>
              <a:ext uri="{FF2B5EF4-FFF2-40B4-BE49-F238E27FC236}">
                <a16:creationId xmlns:a16="http://schemas.microsoft.com/office/drawing/2014/main" id="{9D0A0297-8C3E-A59D-BA0D-33FD7F332D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For trial store 77 and control store </a:t>
            </a:r>
            <a:r>
              <a:rPr lang="en-US" sz="1800" dirty="0"/>
              <a:t>233</a:t>
            </a: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 dirty="0"/>
          </a:p>
        </p:txBody>
      </p:sp>
      <p:graphicFrame>
        <p:nvGraphicFramePr>
          <p:cNvPr id="1212" name="Google Shape;1212;p117">
            <a:extLst>
              <a:ext uri="{FF2B5EF4-FFF2-40B4-BE49-F238E27FC236}">
                <a16:creationId xmlns:a16="http://schemas.microsoft.com/office/drawing/2014/main" id="{19FA70AE-430B-C038-81E4-9BD7862AF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716944"/>
              </p:ext>
            </p:extLst>
          </p:nvPr>
        </p:nvGraphicFramePr>
        <p:xfrm>
          <a:off x="94089" y="1217158"/>
          <a:ext cx="3882296" cy="2678189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7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Month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t-stat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-0.1988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0.8489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-0.3%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8.009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0.0002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21%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16.114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0.00000363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43%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-1.5177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0.1799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-3%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-0.1988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0.8489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3" name="Google Shape;1213;p117">
            <a:extLst>
              <a:ext uri="{FF2B5EF4-FFF2-40B4-BE49-F238E27FC236}">
                <a16:creationId xmlns:a16="http://schemas.microsoft.com/office/drawing/2014/main" id="{FA7DC01A-13F7-EE12-4F6B-B941B0FD7018}"/>
              </a:ext>
            </a:extLst>
          </p:cNvPr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970F6-95DB-1BFC-7F0D-6D0A32FD1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77" y="1217158"/>
            <a:ext cx="5073523" cy="31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8">
          <a:extLst>
            <a:ext uri="{FF2B5EF4-FFF2-40B4-BE49-F238E27FC236}">
              <a16:creationId xmlns:a16="http://schemas.microsoft.com/office/drawing/2014/main" id="{3F9E1899-D35B-25C8-DE06-CE0FB9FB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>
            <a:extLst>
              <a:ext uri="{FF2B5EF4-FFF2-40B4-BE49-F238E27FC236}">
                <a16:creationId xmlns:a16="http://schemas.microsoft.com/office/drawing/2014/main" id="{5032DCDA-8595-E9F4-5249-B7D8037E12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733475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(Customer Count)</a:t>
            </a:r>
            <a:endParaRPr sz="3500" dirty="0"/>
          </a:p>
        </p:txBody>
      </p:sp>
      <p:pic>
        <p:nvPicPr>
          <p:cNvPr id="1210" name="Google Shape;1210;p117">
            <a:extLst>
              <a:ext uri="{FF2B5EF4-FFF2-40B4-BE49-F238E27FC236}">
                <a16:creationId xmlns:a16="http://schemas.microsoft.com/office/drawing/2014/main" id="{0389CC3B-ED76-431E-0AE4-9D8A74132D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17">
            <a:extLst>
              <a:ext uri="{FF2B5EF4-FFF2-40B4-BE49-F238E27FC236}">
                <a16:creationId xmlns:a16="http://schemas.microsoft.com/office/drawing/2014/main" id="{4BEBD7BA-D313-0A53-D843-2E9C4A86FF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For trial store 86 and control store </a:t>
            </a:r>
            <a:r>
              <a:rPr lang="en-US" sz="1800" dirty="0"/>
              <a:t>155</a:t>
            </a: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 dirty="0"/>
          </a:p>
        </p:txBody>
      </p:sp>
      <p:graphicFrame>
        <p:nvGraphicFramePr>
          <p:cNvPr id="1212" name="Google Shape;1212;p117">
            <a:extLst>
              <a:ext uri="{FF2B5EF4-FFF2-40B4-BE49-F238E27FC236}">
                <a16:creationId xmlns:a16="http://schemas.microsoft.com/office/drawing/2014/main" id="{42D9CAC2-98B8-C941-3086-AFD42B091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311258"/>
              </p:ext>
            </p:extLst>
          </p:nvPr>
        </p:nvGraphicFramePr>
        <p:xfrm>
          <a:off x="94089" y="1217158"/>
          <a:ext cx="3882296" cy="2432825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7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Month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t-stat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12%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4.32E-05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20%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6%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-1.0051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-1%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3%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3" name="Google Shape;1213;p117">
            <a:extLst>
              <a:ext uri="{FF2B5EF4-FFF2-40B4-BE49-F238E27FC236}">
                <a16:creationId xmlns:a16="http://schemas.microsoft.com/office/drawing/2014/main" id="{37570773-8121-6554-8CC5-7644124237DE}"/>
              </a:ext>
            </a:extLst>
          </p:cNvPr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F9AED-2FC6-91A3-BF46-A9C89A057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35" y="1206201"/>
            <a:ext cx="4976276" cy="30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8">
          <a:extLst>
            <a:ext uri="{FF2B5EF4-FFF2-40B4-BE49-F238E27FC236}">
              <a16:creationId xmlns:a16="http://schemas.microsoft.com/office/drawing/2014/main" id="{6C7197EC-2100-BD15-2D52-1669C195F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>
            <a:extLst>
              <a:ext uri="{FF2B5EF4-FFF2-40B4-BE49-F238E27FC236}">
                <a16:creationId xmlns:a16="http://schemas.microsoft.com/office/drawing/2014/main" id="{CDFBA6F1-13B4-300E-0F62-809664C66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733475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(Customer Count)</a:t>
            </a:r>
            <a:endParaRPr sz="3500" dirty="0"/>
          </a:p>
        </p:txBody>
      </p:sp>
      <p:pic>
        <p:nvPicPr>
          <p:cNvPr id="1210" name="Google Shape;1210;p117">
            <a:extLst>
              <a:ext uri="{FF2B5EF4-FFF2-40B4-BE49-F238E27FC236}">
                <a16:creationId xmlns:a16="http://schemas.microsoft.com/office/drawing/2014/main" id="{E02F1C60-9D76-E610-38AF-E426E85F75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17">
            <a:extLst>
              <a:ext uri="{FF2B5EF4-FFF2-40B4-BE49-F238E27FC236}">
                <a16:creationId xmlns:a16="http://schemas.microsoft.com/office/drawing/2014/main" id="{3A25A308-28DA-8A4A-4C7F-1EC0FA52F78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0399" y="883675"/>
            <a:ext cx="82656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For trial store 88 and control store </a:t>
            </a:r>
            <a:r>
              <a:rPr lang="en-US" sz="1800" dirty="0"/>
              <a:t>40</a:t>
            </a: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989" dirty="0"/>
          </a:p>
        </p:txBody>
      </p:sp>
      <p:graphicFrame>
        <p:nvGraphicFramePr>
          <p:cNvPr id="1212" name="Google Shape;1212;p117">
            <a:extLst>
              <a:ext uri="{FF2B5EF4-FFF2-40B4-BE49-F238E27FC236}">
                <a16:creationId xmlns:a16="http://schemas.microsoft.com/office/drawing/2014/main" id="{FAFBC3C1-400D-5381-1351-AF41030B0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11521"/>
              </p:ext>
            </p:extLst>
          </p:nvPr>
        </p:nvGraphicFramePr>
        <p:xfrm>
          <a:off x="94089" y="1217158"/>
          <a:ext cx="3882296" cy="2432825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7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Month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t-stat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p-value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diff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-0.3593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-2%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1.2575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10%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5%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-0.9882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-8%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201906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-2.256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-18%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3" name="Google Shape;1213;p117">
            <a:extLst>
              <a:ext uri="{FF2B5EF4-FFF2-40B4-BE49-F238E27FC236}">
                <a16:creationId xmlns:a16="http://schemas.microsoft.com/office/drawing/2014/main" id="{10D11AFD-DC96-130B-6C95-CBE9BE550198}"/>
              </a:ext>
            </a:extLst>
          </p:cNvPr>
          <p:cNvSpPr txBox="1"/>
          <p:nvPr/>
        </p:nvSpPr>
        <p:spPr>
          <a:xfrm>
            <a:off x="141650" y="41131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95th percentile value: 1.9431802805153018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D671E-67B9-C45A-FE35-02886722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098" y="1484556"/>
            <a:ext cx="4924203" cy="30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07"/>
          <p:cNvSpPr txBox="1">
            <a:spLocks noGrp="1"/>
          </p:cNvSpPr>
          <p:nvPr>
            <p:ph type="title"/>
          </p:nvPr>
        </p:nvSpPr>
        <p:spPr>
          <a:xfrm>
            <a:off x="1660950" y="41025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Agenda</a:t>
            </a:r>
            <a:endParaRPr sz="4500" dirty="0"/>
          </a:p>
        </p:txBody>
      </p:sp>
      <p:sp>
        <p:nvSpPr>
          <p:cNvPr id="1114" name="Google Shape;1114;p107"/>
          <p:cNvSpPr txBox="1">
            <a:spLocks noGrp="1"/>
          </p:cNvSpPr>
          <p:nvPr>
            <p:ph type="title" idx="2"/>
          </p:nvPr>
        </p:nvSpPr>
        <p:spPr>
          <a:xfrm>
            <a:off x="2054142" y="1187334"/>
            <a:ext cx="64827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1</a:t>
            </a:r>
            <a:r>
              <a:rPr lang="en" sz="2400" dirty="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400" dirty="0"/>
              <a:t>Business Objective</a:t>
            </a:r>
            <a:br>
              <a:rPr lang="en" sz="2400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br>
              <a:rPr lang="en" sz="1100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2</a:t>
            </a:r>
            <a:r>
              <a:rPr lang="en" sz="2400" dirty="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400" dirty="0"/>
              <a:t>Financial Overview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11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3</a:t>
            </a:r>
            <a:r>
              <a:rPr lang="en" sz="2400" dirty="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400" dirty="0"/>
              <a:t>Customer Overview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10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4</a:t>
            </a:r>
            <a:r>
              <a:rPr lang="en" sz="2400" dirty="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400" dirty="0"/>
              <a:t>Product Overview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10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5 </a:t>
            </a:r>
            <a:r>
              <a:rPr lang="en" sz="2400" dirty="0"/>
              <a:t>RFM Analysis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" sz="10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lang="en" sz="2400" i="1" dirty="0">
                <a:latin typeface="Spectral ExtraLight"/>
                <a:ea typeface="Spectral ExtraLight"/>
                <a:cs typeface="Spectral ExtraLight"/>
                <a:sym typeface="Spectral ExtraLight"/>
              </a:rPr>
              <a:t>6 </a:t>
            </a:r>
            <a:r>
              <a:rPr lang="en" sz="2400" dirty="0"/>
              <a:t>A/B Testing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40" dirty="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40" dirty="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pic>
        <p:nvPicPr>
          <p:cNvPr id="1115" name="Google Shape;1115;p107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Objective - Free business icons">
            <a:extLst>
              <a:ext uri="{FF2B5EF4-FFF2-40B4-BE49-F238E27FC236}">
                <a16:creationId xmlns:a16="http://schemas.microsoft.com/office/drawing/2014/main" id="{1A70E782-ECB6-ACAE-8A33-48CEFDC8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82" y="1280037"/>
            <a:ext cx="365970" cy="3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ancial-Statement Icons - Free SVG &amp; PNG Financial-Statement Images -  Noun Project">
            <a:extLst>
              <a:ext uri="{FF2B5EF4-FFF2-40B4-BE49-F238E27FC236}">
                <a16:creationId xmlns:a16="http://schemas.microsoft.com/office/drawing/2014/main" id="{00BB201E-034B-7DEF-1D59-2273EAE3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34" y="1819167"/>
            <a:ext cx="365970" cy="3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er management Vector Icons free download in SVG, PNG Format">
            <a:extLst>
              <a:ext uri="{FF2B5EF4-FFF2-40B4-BE49-F238E27FC236}">
                <a16:creationId xmlns:a16="http://schemas.microsoft.com/office/drawing/2014/main" id="{EE8FB080-7914-2C0D-24CB-A72C5ECC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43" y="2332808"/>
            <a:ext cx="410061" cy="4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duct Vector Icons free download in SVG, PNG Format">
            <a:extLst>
              <a:ext uri="{FF2B5EF4-FFF2-40B4-BE49-F238E27FC236}">
                <a16:creationId xmlns:a16="http://schemas.microsoft.com/office/drawing/2014/main" id="{15D6ABBA-A2BD-07D1-8C4E-3180D8559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631" y="2842316"/>
            <a:ext cx="410061" cy="4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ustomer segment Icon - Free PNG &amp; SVG 4917365 - Noun Project">
            <a:extLst>
              <a:ext uri="{FF2B5EF4-FFF2-40B4-BE49-F238E27FC236}">
                <a16:creationId xmlns:a16="http://schemas.microsoft.com/office/drawing/2014/main" id="{ED0C59AE-E8E9-6CA3-735B-BC69AF8F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12" y="3351824"/>
            <a:ext cx="410061" cy="4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b testing&quot; Icon - Download for free – Iconduck">
            <a:extLst>
              <a:ext uri="{FF2B5EF4-FFF2-40B4-BE49-F238E27FC236}">
                <a16:creationId xmlns:a16="http://schemas.microsoft.com/office/drawing/2014/main" id="{499FCC7A-47D9-9E66-2F51-7118DEFE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342" y="3824430"/>
            <a:ext cx="410061" cy="4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0;p108">
            <a:extLst>
              <a:ext uri="{FF2B5EF4-FFF2-40B4-BE49-F238E27FC236}">
                <a16:creationId xmlns:a16="http://schemas.microsoft.com/office/drawing/2014/main" id="{9511D469-40BA-6091-B32A-330F04E65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950" y="164725"/>
            <a:ext cx="52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tx1"/>
                </a:solidFill>
              </a:rPr>
              <a:t>Business Objective</a:t>
            </a:r>
            <a:endParaRPr sz="3500" dirty="0">
              <a:solidFill>
                <a:schemeClr val="tx1"/>
              </a:solidFill>
            </a:endParaRPr>
          </a:p>
        </p:txBody>
      </p:sp>
      <p:pic>
        <p:nvPicPr>
          <p:cNvPr id="7" name="Google Shape;1121;p108">
            <a:extLst>
              <a:ext uri="{FF2B5EF4-FFF2-40B4-BE49-F238E27FC236}">
                <a16:creationId xmlns:a16="http://schemas.microsoft.com/office/drawing/2014/main" id="{2B9E14A5-ECCE-4F47-0F8C-4358020351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22;p108">
            <a:extLst>
              <a:ext uri="{FF2B5EF4-FFF2-40B4-BE49-F238E27FC236}">
                <a16:creationId xmlns:a16="http://schemas.microsoft.com/office/drawing/2014/main" id="{C8B6B1BF-0479-20FA-FEB2-66E29DB7E610}"/>
              </a:ext>
            </a:extLst>
          </p:cNvPr>
          <p:cNvSpPr txBox="1">
            <a:spLocks/>
          </p:cNvSpPr>
          <p:nvPr/>
        </p:nvSpPr>
        <p:spPr>
          <a:xfrm>
            <a:off x="55050" y="677825"/>
            <a:ext cx="88242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>
              <a:buFont typeface="Spectral"/>
              <a:buNone/>
            </a:pPr>
            <a:r>
              <a:rPr lang="en-US" sz="1400" b="1" dirty="0"/>
              <a:t>Challenge:</a:t>
            </a:r>
            <a:r>
              <a:rPr lang="en-US" sz="1400" dirty="0"/>
              <a:t> The client from </a:t>
            </a:r>
            <a:r>
              <a:rPr lang="en-US" sz="1400" dirty="0" err="1"/>
              <a:t>Quantium</a:t>
            </a:r>
            <a:r>
              <a:rPr lang="en-US" sz="1400" dirty="0"/>
              <a:t> needs </a:t>
            </a:r>
            <a:r>
              <a:rPr lang="en-US" sz="1400" b="1" dirty="0"/>
              <a:t>in-depth analysis </a:t>
            </a:r>
            <a:r>
              <a:rPr lang="en-US" sz="1400" dirty="0"/>
              <a:t>to drive marketing strategy. They have collected transaction data for one year (250k+ records) and asked </a:t>
            </a:r>
            <a:r>
              <a:rPr lang="en-US" sz="1400" dirty="0" err="1"/>
              <a:t>Quantium</a:t>
            </a:r>
            <a:r>
              <a:rPr lang="en-US" sz="1400" dirty="0"/>
              <a:t> to provide actionable insights including </a:t>
            </a:r>
            <a:r>
              <a:rPr lang="en-US" sz="1400" b="1" dirty="0"/>
              <a:t>customer segments </a:t>
            </a:r>
            <a:r>
              <a:rPr lang="en-US" sz="1400" dirty="0"/>
              <a:t>and </a:t>
            </a:r>
            <a:r>
              <a:rPr lang="en-US" sz="1400" b="1" dirty="0"/>
              <a:t>campaign testing</a:t>
            </a:r>
            <a:r>
              <a:rPr lang="en-US" sz="1400" dirty="0"/>
              <a:t>.</a:t>
            </a:r>
          </a:p>
          <a:p>
            <a:pPr indent="0">
              <a:buFont typeface="Spectral"/>
              <a:buNone/>
            </a:pPr>
            <a:endParaRPr lang="en-US" sz="1400" dirty="0"/>
          </a:p>
          <a:p>
            <a:pPr indent="0">
              <a:buFont typeface="Spectral"/>
              <a:buNone/>
            </a:pPr>
            <a:r>
              <a:rPr lang="en-US" sz="1400" b="1" dirty="0"/>
              <a:t>Solution: </a:t>
            </a:r>
            <a:r>
              <a:rPr lang="en-US" sz="1400" dirty="0"/>
              <a:t>Conducted in-depth data analysis on customer behavior, transaction KPIs and A/B testing for store layouts utilizing SQL and Python.</a:t>
            </a:r>
          </a:p>
          <a:p>
            <a:pPr indent="0">
              <a:buFont typeface="Spectral"/>
              <a:buNone/>
            </a:pPr>
            <a:endParaRPr lang="en-US" sz="1600" dirty="0"/>
          </a:p>
        </p:txBody>
      </p:sp>
      <p:sp>
        <p:nvSpPr>
          <p:cNvPr id="9" name="Google Shape;1123;p108">
            <a:extLst>
              <a:ext uri="{FF2B5EF4-FFF2-40B4-BE49-F238E27FC236}">
                <a16:creationId xmlns:a16="http://schemas.microsoft.com/office/drawing/2014/main" id="{1B2405E9-FCAF-5D99-A3BA-F2293ED1F683}"/>
              </a:ext>
            </a:extLst>
          </p:cNvPr>
          <p:cNvSpPr txBox="1"/>
          <p:nvPr/>
        </p:nvSpPr>
        <p:spPr>
          <a:xfrm>
            <a:off x="225950" y="2755986"/>
            <a:ext cx="2124600" cy="1525200"/>
          </a:xfrm>
          <a:prstGeom prst="rect">
            <a:avLst/>
          </a:prstGeom>
          <a:noFill/>
          <a:ln w="19050" cap="flat" cmpd="sng">
            <a:solidFill>
              <a:srgbClr val="A729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Data Cleaning (duplications, missing values, outliers)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Feature Engineering: (brands, pack size)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24;p108">
            <a:extLst>
              <a:ext uri="{FF2B5EF4-FFF2-40B4-BE49-F238E27FC236}">
                <a16:creationId xmlns:a16="http://schemas.microsoft.com/office/drawing/2014/main" id="{6E48F7A8-42EF-3B7D-0BC0-C62AA30A29BA}"/>
              </a:ext>
            </a:extLst>
          </p:cNvPr>
          <p:cNvSpPr txBox="1"/>
          <p:nvPr/>
        </p:nvSpPr>
        <p:spPr>
          <a:xfrm>
            <a:off x="2992274" y="2286811"/>
            <a:ext cx="3070500" cy="1135457"/>
          </a:xfrm>
          <a:prstGeom prst="rect">
            <a:avLst/>
          </a:prstGeom>
          <a:noFill/>
          <a:ln w="19050" cap="flat" cmpd="sng">
            <a:solidFill>
              <a:srgbClr val="A729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Baseline metrics, MoM trend, store trend and product trend.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Analyzed customer distribution by Life-stage and Level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25;p108">
            <a:extLst>
              <a:ext uri="{FF2B5EF4-FFF2-40B4-BE49-F238E27FC236}">
                <a16:creationId xmlns:a16="http://schemas.microsoft.com/office/drawing/2014/main" id="{D594686D-0B8A-DE27-7DC4-7EBA3DE045D7}"/>
              </a:ext>
            </a:extLst>
          </p:cNvPr>
          <p:cNvSpPr txBox="1"/>
          <p:nvPr/>
        </p:nvSpPr>
        <p:spPr>
          <a:xfrm>
            <a:off x="6754650" y="2755986"/>
            <a:ext cx="2124600" cy="1332600"/>
          </a:xfrm>
          <a:prstGeom prst="rect">
            <a:avLst/>
          </a:prstGeom>
          <a:noFill/>
          <a:ln w="19050" cap="flat" cmpd="sng">
            <a:solidFill>
              <a:srgbClr val="A729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A/B Testing</a:t>
            </a: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-US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Test/Control stores selection (correlation, magnitude)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Run trial and assess uplift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Perform t-test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126;p108">
            <a:extLst>
              <a:ext uri="{FF2B5EF4-FFF2-40B4-BE49-F238E27FC236}">
                <a16:creationId xmlns:a16="http://schemas.microsoft.com/office/drawing/2014/main" id="{4710ADE2-F1FA-DC4E-F0D3-AD7AC39E2A50}"/>
              </a:ext>
            </a:extLst>
          </p:cNvPr>
          <p:cNvSpPr txBox="1"/>
          <p:nvPr/>
        </p:nvSpPr>
        <p:spPr>
          <a:xfrm>
            <a:off x="3008975" y="3563159"/>
            <a:ext cx="3070500" cy="1332601"/>
          </a:xfrm>
          <a:prstGeom prst="rect">
            <a:avLst/>
          </a:prstGeom>
          <a:noFill/>
          <a:ln w="19050" cap="flat" cmpd="sng">
            <a:solidFill>
              <a:srgbClr val="A729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RFM Analysis</a:t>
            </a: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Calculated recency, frequency and monetary scores for each customer</a:t>
            </a:r>
            <a:endParaRPr sz="1000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A7291E"/>
              </a:buClr>
              <a:buSzPts val="1000"/>
              <a:buFont typeface="Roboto"/>
              <a:buChar char="❏"/>
            </a:pPr>
            <a:r>
              <a:rPr lang="en" sz="1000" dirty="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Created 8 customer segments (Champions, Potential Loyalists, Promising, New, About to Sleep, At Risk, Cannot Lose, Hibernating)</a:t>
            </a: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91A7CC4-1CD4-77B3-9A32-D7F34A8A69CA}"/>
              </a:ext>
            </a:extLst>
          </p:cNvPr>
          <p:cNvCxnSpPr>
            <a:stCxn id="9" idx="3"/>
          </p:cNvCxnSpPr>
          <p:nvPr/>
        </p:nvCxnSpPr>
        <p:spPr>
          <a:xfrm flipV="1">
            <a:off x="2350550" y="2985248"/>
            <a:ext cx="641724" cy="533338"/>
          </a:xfrm>
          <a:prstGeom prst="bent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B62E376-9F5B-4A89-2241-573B0A71CA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50550" y="3518586"/>
            <a:ext cx="641724" cy="518769"/>
          </a:xfrm>
          <a:prstGeom prst="bent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436944-07D5-46A7-7D9D-06A2032002C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34236" y="2854539"/>
            <a:ext cx="620414" cy="567747"/>
          </a:xfrm>
          <a:prstGeom prst="bent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B68572-9033-5A89-BFCD-5B72922210D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134236" y="3422286"/>
            <a:ext cx="620414" cy="557822"/>
          </a:xfrm>
          <a:prstGeom prst="bent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09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Financial Overview</a:t>
            </a:r>
            <a:endParaRPr sz="3500" dirty="0"/>
          </a:p>
        </p:txBody>
      </p:sp>
      <p:sp>
        <p:nvSpPr>
          <p:cNvPr id="1134" name="Google Shape;1134;p109"/>
          <p:cNvSpPr txBox="1">
            <a:spLocks noGrp="1"/>
          </p:cNvSpPr>
          <p:nvPr>
            <p:ph type="subTitle" idx="4294967295"/>
          </p:nvPr>
        </p:nvSpPr>
        <p:spPr>
          <a:xfrm>
            <a:off x="70775" y="774600"/>
            <a:ext cx="8784113" cy="1545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Monthly sales trend is stable, with an average sales of $161,000/month. </a:t>
            </a:r>
            <a:endParaRPr sz="14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/>
              <a:t>There appears to be a </a:t>
            </a:r>
            <a:r>
              <a:rPr lang="en" sz="1400" b="1" dirty="0"/>
              <a:t>seasonal trend </a:t>
            </a:r>
            <a:r>
              <a:rPr lang="en" sz="1400" dirty="0"/>
              <a:t>with sales peaking in December around the holiday season and sales were lowest in February.</a:t>
            </a:r>
            <a:endParaRPr sz="1400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>
                <a:solidFill>
                  <a:schemeClr val="tx1"/>
                </a:solidFill>
              </a:rPr>
              <a:t>Annual Revenue was $1,933,109 with 504,722 total units sold and the avg price per bag as $3.83.</a:t>
            </a:r>
            <a:endParaRPr sz="1400" dirty="0">
              <a:solidFill>
                <a:schemeClr val="tx1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>
                <a:solidFill>
                  <a:schemeClr val="tx1"/>
                </a:solidFill>
              </a:rPr>
              <a:t>Average</a:t>
            </a:r>
            <a:r>
              <a:rPr lang="en" sz="1400" b="1" dirty="0">
                <a:solidFill>
                  <a:schemeClr val="tx1"/>
                </a:solidFill>
              </a:rPr>
              <a:t> transaction </a:t>
            </a:r>
            <a:r>
              <a:rPr lang="en" sz="1400" dirty="0">
                <a:solidFill>
                  <a:schemeClr val="tx1"/>
                </a:solidFill>
              </a:rPr>
              <a:t>amounts: $7.3 with 1.9 bags sold.</a:t>
            </a:r>
            <a:endParaRPr sz="1400" dirty="0">
              <a:solidFill>
                <a:schemeClr val="tx1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 dirty="0">
                <a:solidFill>
                  <a:schemeClr val="tx1"/>
                </a:solidFill>
              </a:rPr>
              <a:t>Average</a:t>
            </a:r>
            <a:r>
              <a:rPr lang="en" sz="1400" b="1" dirty="0">
                <a:solidFill>
                  <a:schemeClr val="tx1"/>
                </a:solidFill>
              </a:rPr>
              <a:t> store </a:t>
            </a:r>
            <a:r>
              <a:rPr lang="en" sz="1400" dirty="0">
                <a:solidFill>
                  <a:schemeClr val="tx1"/>
                </a:solidFill>
              </a:rPr>
              <a:t>had</a:t>
            </a:r>
            <a:r>
              <a:rPr lang="en" sz="1400" b="1" dirty="0">
                <a:solidFill>
                  <a:schemeClr val="tx1"/>
                </a:solidFill>
              </a:rPr>
              <a:t> </a:t>
            </a:r>
            <a:r>
              <a:rPr lang="en" sz="1400" dirty="0">
                <a:solidFill>
                  <a:schemeClr val="tx1"/>
                </a:solidFill>
              </a:rPr>
              <a:t>973 transactions with average revenue as of $7,100 per store.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1135" name="Google Shape;1135;p109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10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00" y="2417300"/>
            <a:ext cx="7244298" cy="220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109"/>
          <p:cNvSpPr/>
          <p:nvPr/>
        </p:nvSpPr>
        <p:spPr>
          <a:xfrm>
            <a:off x="3936650" y="2832175"/>
            <a:ext cx="283200" cy="291000"/>
          </a:xfrm>
          <a:prstGeom prst="donut">
            <a:avLst>
              <a:gd name="adj" fmla="val 11080"/>
            </a:avLst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8" name="Google Shape;1138;p109"/>
          <p:cNvSpPr/>
          <p:nvPr/>
        </p:nvSpPr>
        <p:spPr>
          <a:xfrm>
            <a:off x="4977925" y="4132375"/>
            <a:ext cx="283200" cy="291000"/>
          </a:xfrm>
          <a:prstGeom prst="donut">
            <a:avLst>
              <a:gd name="adj" fmla="val 1108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598B1-3106-5343-F5C8-3D90B25AA047}"/>
              </a:ext>
            </a:extLst>
          </p:cNvPr>
          <p:cNvSpPr txBox="1"/>
          <p:nvPr/>
        </p:nvSpPr>
        <p:spPr>
          <a:xfrm>
            <a:off x="2249449" y="277762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Top performance month</a:t>
            </a:r>
          </a:p>
          <a:p>
            <a:r>
              <a:rPr lang="en-US" sz="1000" dirty="0"/>
              <a:t>Holiday seasonal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94E97-E823-5CA3-785C-22FF09826087}"/>
              </a:ext>
            </a:extLst>
          </p:cNvPr>
          <p:cNvSpPr txBox="1"/>
          <p:nvPr/>
        </p:nvSpPr>
        <p:spPr>
          <a:xfrm>
            <a:off x="5261125" y="402326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 performance month after holiday seasons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8CBF4-2E88-5965-0E29-FE4ABE31EE6C}"/>
              </a:ext>
            </a:extLst>
          </p:cNvPr>
          <p:cNvSpPr txBox="1"/>
          <p:nvPr/>
        </p:nvSpPr>
        <p:spPr>
          <a:xfrm>
            <a:off x="456100" y="2513971"/>
            <a:ext cx="789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61A86-2D8E-2C26-C08E-8D8B4262D73C}"/>
              </a:ext>
            </a:extLst>
          </p:cNvPr>
          <p:cNvSpPr txBox="1"/>
          <p:nvPr/>
        </p:nvSpPr>
        <p:spPr>
          <a:xfrm>
            <a:off x="3334872" y="2421638"/>
            <a:ext cx="164305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MoM Sales Trend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0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Customer Overview</a:t>
            </a:r>
            <a:endParaRPr sz="3500" dirty="0"/>
          </a:p>
        </p:txBody>
      </p:sp>
      <p:pic>
        <p:nvPicPr>
          <p:cNvPr id="1146" name="Google Shape;1146;p110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10"/>
          <p:cNvSpPr txBox="1">
            <a:spLocks noGrp="1"/>
          </p:cNvSpPr>
          <p:nvPr>
            <p:ph type="subTitle" idx="4294967295"/>
          </p:nvPr>
        </p:nvSpPr>
        <p:spPr>
          <a:xfrm>
            <a:off x="209300" y="677825"/>
            <a:ext cx="7403700" cy="1146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 dirty="0"/>
              <a:t>Customer segmentation based on purchasing behavior and lifestage.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n"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 b="1" dirty="0"/>
              <a:t>Behavior Segmentation</a:t>
            </a:r>
            <a:r>
              <a:rPr lang="en" sz="1400" dirty="0"/>
              <a:t>:</a:t>
            </a:r>
            <a:endParaRPr sz="1400" dirty="0"/>
          </a:p>
          <a:p>
            <a:pPr lvl="1" indent="-3429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en" sz="1400" b="1" dirty="0"/>
              <a:t>Mainstream</a:t>
            </a:r>
            <a:r>
              <a:rPr lang="en" sz="1400" dirty="0"/>
              <a:t>: Average customers with regular purchases</a:t>
            </a:r>
          </a:p>
          <a:p>
            <a:pPr lvl="2" indent="-3429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en" sz="1400" dirty="0"/>
              <a:t>40% customers, $750K revenue</a:t>
            </a:r>
            <a:endParaRPr sz="1400" dirty="0"/>
          </a:p>
          <a:p>
            <a:pPr lvl="1" indent="-3429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en" sz="1400" b="1" dirty="0"/>
              <a:t>Budget</a:t>
            </a:r>
            <a:r>
              <a:rPr lang="en" sz="1400" dirty="0"/>
              <a:t>: Cost sensitive customers</a:t>
            </a:r>
          </a:p>
          <a:p>
            <a:pPr lvl="2" indent="-3429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en" sz="1400" dirty="0"/>
              <a:t>33% customers, $676K revenue</a:t>
            </a:r>
            <a:endParaRPr sz="1400" dirty="0"/>
          </a:p>
          <a:p>
            <a:pPr lvl="1" indent="-3429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ts val="1800"/>
              <a:buChar char="-"/>
            </a:pPr>
            <a:r>
              <a:rPr lang="en" sz="1400" b="1" dirty="0"/>
              <a:t>Premium</a:t>
            </a:r>
            <a:r>
              <a:rPr lang="en" sz="1400" dirty="0"/>
              <a:t>: 26% customers, $506K revenue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00" dirty="0"/>
          </a:p>
        </p:txBody>
      </p:sp>
      <p:sp>
        <p:nvSpPr>
          <p:cNvPr id="1148" name="Google Shape;1148;p110"/>
          <p:cNvSpPr txBox="1">
            <a:spLocks noGrp="1"/>
          </p:cNvSpPr>
          <p:nvPr>
            <p:ph type="subTitle" idx="4294967295"/>
          </p:nvPr>
        </p:nvSpPr>
        <p:spPr>
          <a:xfrm>
            <a:off x="111156" y="2571750"/>
            <a:ext cx="4927772" cy="27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1600"/>
              <a:buNone/>
            </a:pPr>
            <a:r>
              <a:rPr lang="en" sz="1400" b="1" dirty="0">
                <a:latin typeface="Spectral" panose="020B0604020202020204" charset="0"/>
                <a:ea typeface="Roboto"/>
                <a:cs typeface="Roboto"/>
                <a:sym typeface="Roboto"/>
              </a:rPr>
              <a:t>Lifestage Segmentation</a:t>
            </a: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:</a:t>
            </a:r>
          </a:p>
          <a:p>
            <a:pPr lvl="1" indent="-330200">
              <a:lnSpc>
                <a:spcPct val="80000"/>
              </a:lnSpc>
              <a:buSzPts val="1600"/>
              <a:buFont typeface="Roboto"/>
              <a:buChar char="-"/>
            </a:pPr>
            <a:r>
              <a:rPr lang="en" sz="1400" b="1" dirty="0">
                <a:latin typeface="Spectral" panose="020B0604020202020204" charset="0"/>
                <a:ea typeface="Roboto"/>
                <a:cs typeface="Roboto"/>
                <a:sym typeface="Roboto"/>
              </a:rPr>
              <a:t>Older Life Stages </a:t>
            </a: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are the </a:t>
            </a:r>
            <a:r>
              <a:rPr lang="en" sz="1400" b="1" dirty="0">
                <a:latin typeface="Spectral" panose="020B0604020202020204" charset="0"/>
                <a:ea typeface="Roboto"/>
                <a:cs typeface="Roboto"/>
                <a:sym typeface="Roboto"/>
              </a:rPr>
              <a:t>top contributors </a:t>
            </a: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to revenue (53% contribution) but they spend less per transaction and have a lower count.</a:t>
            </a:r>
          </a:p>
          <a:p>
            <a:pPr lvl="2" indent="-330200">
              <a:lnSpc>
                <a:spcPct val="80000"/>
              </a:lnSpc>
              <a:buSzPts val="1600"/>
              <a:buFont typeface="Roboto"/>
              <a:buChar char="-"/>
            </a:pP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$7.31 AOV vs. $7.25 baseline</a:t>
            </a: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lvl="1" indent="0">
              <a:lnSpc>
                <a:spcPct val="80000"/>
              </a:lnSpc>
              <a:buNone/>
            </a:pP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lvl="1" indent="-330200">
              <a:lnSpc>
                <a:spcPct val="80000"/>
              </a:lnSpc>
              <a:buSzPts val="1600"/>
              <a:buFont typeface="Roboto"/>
              <a:buChar char="-"/>
            </a:pPr>
            <a:r>
              <a:rPr lang="en" sz="1400" b="1" dirty="0">
                <a:latin typeface="Spectral" panose="020B0604020202020204" charset="0"/>
                <a:ea typeface="Roboto"/>
                <a:cs typeface="Roboto"/>
                <a:sym typeface="Roboto"/>
              </a:rPr>
              <a:t>The Young lifestage </a:t>
            </a: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has more mainstream buyers, are 11% of the population and spend the most per transaction ($7.52)</a:t>
            </a: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lvl="1" indent="0">
              <a:lnSpc>
                <a:spcPct val="80000"/>
              </a:lnSpc>
              <a:buNone/>
            </a:pP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lvl="1" indent="-330200">
              <a:lnSpc>
                <a:spcPct val="80000"/>
              </a:lnSpc>
              <a:buSzPts val="1600"/>
              <a:buFont typeface="Roboto"/>
              <a:buChar char="-"/>
            </a:pP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The young lifestage customers look promising in future revenue. </a:t>
            </a:r>
          </a:p>
          <a:p>
            <a:pPr lvl="2" indent="-330200">
              <a:lnSpc>
                <a:spcPct val="80000"/>
              </a:lnSpc>
              <a:buSzPts val="1600"/>
              <a:buFont typeface="Roboto"/>
              <a:buChar char="-"/>
            </a:pPr>
            <a:r>
              <a:rPr lang="en" sz="1400" dirty="0">
                <a:latin typeface="Spectral" panose="020B0604020202020204" charset="0"/>
                <a:ea typeface="Roboto"/>
                <a:cs typeface="Roboto"/>
                <a:sym typeface="Roboto"/>
              </a:rPr>
              <a:t>Tyrrells chips is their preferred brand among yough lifestage customers.</a:t>
            </a: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dirty="0">
              <a:solidFill>
                <a:srgbClr val="5C5C5C"/>
              </a:solidFill>
              <a:latin typeface="Spectral" panose="020B0604020202020204" charset="0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dirty="0">
              <a:solidFill>
                <a:srgbClr val="5C5C5C"/>
              </a:solidFill>
              <a:latin typeface="Spectral" panose="020B0604020202020204" charset="0"/>
              <a:ea typeface="Roboto"/>
              <a:cs typeface="Roboto"/>
              <a:sym typeface="Roboto"/>
            </a:endParaRPr>
          </a:p>
        </p:txBody>
      </p:sp>
      <p:pic>
        <p:nvPicPr>
          <p:cNvPr id="1149" name="Google Shape;1149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759" y="1657375"/>
            <a:ext cx="4138500" cy="236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ustomer management Vector Icons free download in SVG, PNG Format">
            <a:extLst>
              <a:ext uri="{FF2B5EF4-FFF2-40B4-BE49-F238E27FC236}">
                <a16:creationId xmlns:a16="http://schemas.microsoft.com/office/drawing/2014/main" id="{77561BAD-CEF0-442A-65B4-B7B371B4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0" y="1241993"/>
            <a:ext cx="272519" cy="2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dget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B679D2AC-8E6D-A95B-3DB9-D9028523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8" y="1717165"/>
            <a:ext cx="272518" cy="2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emium Icons - Free SVG &amp; PNG Premium Images - Noun Project">
            <a:extLst>
              <a:ext uri="{FF2B5EF4-FFF2-40B4-BE49-F238E27FC236}">
                <a16:creationId xmlns:a16="http://schemas.microsoft.com/office/drawing/2014/main" id="{6961AF1F-7FAF-9B70-017B-9ED20689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5" y="2191236"/>
            <a:ext cx="294801" cy="29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1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Product Overview</a:t>
            </a:r>
            <a:endParaRPr sz="3500" dirty="0"/>
          </a:p>
        </p:txBody>
      </p:sp>
      <p:pic>
        <p:nvPicPr>
          <p:cNvPr id="1155" name="Google Shape;1155;p111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111"/>
          <p:cNvSpPr txBox="1">
            <a:spLocks noGrp="1"/>
          </p:cNvSpPr>
          <p:nvPr>
            <p:ph type="subTitle" idx="4294967295"/>
          </p:nvPr>
        </p:nvSpPr>
        <p:spPr>
          <a:xfrm>
            <a:off x="-110100" y="780525"/>
            <a:ext cx="4608300" cy="25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b="1" dirty="0"/>
              <a:t>Top 4 brands </a:t>
            </a:r>
            <a:r>
              <a:rPr lang="en-US" sz="1400" dirty="0"/>
              <a:t>make up 50%+ of revenue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Char char="-"/>
            </a:pPr>
            <a:r>
              <a:rPr lang="en" sz="1400" b="1" dirty="0">
                <a:solidFill>
                  <a:schemeClr val="tx1"/>
                </a:solidFill>
              </a:rPr>
              <a:t>Kettle</a:t>
            </a:r>
            <a:r>
              <a:rPr lang="en" sz="1400" dirty="0">
                <a:solidFill>
                  <a:schemeClr val="tx1"/>
                </a:solidFill>
              </a:rPr>
              <a:t> is the most popular brand making $390K and 20% of the revenue.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00" dirty="0"/>
          </a:p>
        </p:txBody>
      </p:sp>
      <p:sp>
        <p:nvSpPr>
          <p:cNvPr id="1157" name="Google Shape;1157;p111"/>
          <p:cNvSpPr txBox="1">
            <a:spLocks noGrp="1"/>
          </p:cNvSpPr>
          <p:nvPr>
            <p:ph type="subTitle" idx="4294967295"/>
          </p:nvPr>
        </p:nvSpPr>
        <p:spPr>
          <a:xfrm>
            <a:off x="-60161" y="1913025"/>
            <a:ext cx="4508421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b="1" dirty="0"/>
              <a:t>Top 50% stores </a:t>
            </a:r>
            <a:r>
              <a:rPr lang="en" sz="1400" dirty="0"/>
              <a:t>contribute 80% of revenue.</a:t>
            </a:r>
            <a:endParaRPr sz="1400" dirty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Char char="-"/>
            </a:pPr>
            <a:r>
              <a:rPr lang="en" sz="1400" dirty="0"/>
              <a:t>Significant performance difference between high and low performed stores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Char char="-"/>
            </a:pPr>
            <a:r>
              <a:rPr lang="en" sz="1400" dirty="0"/>
              <a:t>The avg revenue for a top 10 store is ~ $15,700 vs $24.6 for the bottom 10 stores.</a:t>
            </a: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00" dirty="0"/>
          </a:p>
        </p:txBody>
      </p:sp>
      <p:pic>
        <p:nvPicPr>
          <p:cNvPr id="1158" name="Google Shape;1158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388" y="252919"/>
            <a:ext cx="2821612" cy="23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388" y="2750098"/>
            <a:ext cx="4097118" cy="227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2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RFM Analysis</a:t>
            </a:r>
            <a:endParaRPr sz="3500" dirty="0"/>
          </a:p>
        </p:txBody>
      </p:sp>
      <p:sp>
        <p:nvSpPr>
          <p:cNvPr id="1165" name="Google Shape;1165;p112"/>
          <p:cNvSpPr txBox="1">
            <a:spLocks noGrp="1"/>
          </p:cNvSpPr>
          <p:nvPr>
            <p:ph type="subTitle" idx="4294967295"/>
          </p:nvPr>
        </p:nvSpPr>
        <p:spPr>
          <a:xfrm>
            <a:off x="73774" y="848099"/>
            <a:ext cx="3879661" cy="367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 dirty="0"/>
              <a:t>8 customer segments </a:t>
            </a:r>
            <a:r>
              <a:rPr lang="en" sz="1400" dirty="0"/>
              <a:t>based on customers’ historical transaction patterns (recency, frequency, monetary)</a:t>
            </a:r>
          </a:p>
          <a:p>
            <a:pPr marL="1143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400" dirty="0"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b="1" dirty="0"/>
              <a:t>36% of our customers </a:t>
            </a:r>
            <a:r>
              <a:rPr lang="en" sz="1400" dirty="0"/>
              <a:t>are considered Champions or Potential Loyalists. </a:t>
            </a:r>
            <a:endParaRPr sz="1400" dirty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For </a:t>
            </a:r>
            <a:r>
              <a:rPr lang="en" sz="1400" b="1" dirty="0"/>
              <a:t>Potential Loyalists </a:t>
            </a:r>
            <a:r>
              <a:rPr lang="en" sz="1400" dirty="0"/>
              <a:t>the average recency is 53 days</a:t>
            </a:r>
          </a:p>
          <a:p>
            <a:pPr lvl="1" indent="-342900">
              <a:lnSpc>
                <a:spcPct val="80000"/>
              </a:lnSpc>
              <a:buSzPts val="1800"/>
              <a:buChar char="-"/>
            </a:pPr>
            <a:r>
              <a:rPr lang="en" sz="1400" dirty="0"/>
              <a:t>Regular reminders or customer care messages could increase Potential Loyalists’ recency.</a:t>
            </a:r>
            <a:endParaRPr sz="1400" dirty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28% of our customers are categorized as </a:t>
            </a:r>
            <a:r>
              <a:rPr lang="en" sz="1400" b="1" dirty="0"/>
              <a:t>Cannot Lose or At Risk</a:t>
            </a:r>
            <a:r>
              <a:rPr lang="en" sz="1400" dirty="0"/>
              <a:t>.</a:t>
            </a:r>
            <a:endParaRPr sz="1400" dirty="0"/>
          </a:p>
          <a:p>
            <a:pPr lvl="1" indent="-342900">
              <a:lnSpc>
                <a:spcPct val="80000"/>
              </a:lnSpc>
              <a:buSzPts val="1800"/>
              <a:buChar char="-"/>
            </a:pPr>
            <a:r>
              <a:rPr lang="en" sz="1400" dirty="0"/>
              <a:t>Offering heavy discount coupons as incentive could retain Cannot Lose or At Risk customers</a:t>
            </a:r>
            <a:endParaRPr sz="1400" dirty="0"/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00" dirty="0"/>
          </a:p>
        </p:txBody>
      </p:sp>
      <p:pic>
        <p:nvPicPr>
          <p:cNvPr id="1166" name="Google Shape;1166;p112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465" y="0"/>
            <a:ext cx="4393499" cy="2524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1174;p113">
            <a:extLst>
              <a:ext uri="{FF2B5EF4-FFF2-40B4-BE49-F238E27FC236}">
                <a16:creationId xmlns:a16="http://schemas.microsoft.com/office/drawing/2014/main" id="{4DBF70C5-C401-4B6C-87E6-356419F41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221382"/>
              </p:ext>
            </p:extLst>
          </p:nvPr>
        </p:nvGraphicFramePr>
        <p:xfrm>
          <a:off x="3872753" y="2550907"/>
          <a:ext cx="5271246" cy="2631092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97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237">
                  <a:extLst>
                    <a:ext uri="{9D8B030D-6E8A-4147-A177-3AD203B41FA5}">
                      <a16:colId xmlns:a16="http://schemas.microsoft.com/office/drawing/2014/main" val="2416753034"/>
                    </a:ext>
                  </a:extLst>
                </a:gridCol>
                <a:gridCol w="793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415">
                  <a:extLst>
                    <a:ext uri="{9D8B030D-6E8A-4147-A177-3AD203B41FA5}">
                      <a16:colId xmlns:a16="http://schemas.microsoft.com/office/drawing/2014/main" val="1635496268"/>
                    </a:ext>
                  </a:extLst>
                </a:gridCol>
              </a:tblGrid>
              <a:tr h="3970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Segment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Count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Percentage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Recency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(days)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Frequency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(visits)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Monetary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Spectral" panose="020B0604020202020204" charset="0"/>
                        </a:rPr>
                        <a:t>(spend)</a:t>
                      </a:r>
                      <a:endParaRPr sz="1000" b="1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Champions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10,002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14%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11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7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$50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P. Loyalists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15,693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22%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53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7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$46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Promising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9,445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14%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53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3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$20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New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5581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8%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25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2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$10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About to Sleep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2860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4%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81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2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$8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Cannot Lose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3359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5%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149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6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$44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At Risk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16572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23%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188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3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$16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7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Hibernating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pectral" panose="020B0604020202020204" charset="0"/>
                        </a:rPr>
                        <a:t>9124</a:t>
                      </a:r>
                      <a:endParaRPr sz="100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13%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241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1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pectral" panose="020B0604020202020204" charset="0"/>
                        </a:rPr>
                        <a:t>$7</a:t>
                      </a:r>
                      <a:endParaRPr sz="1000" dirty="0">
                        <a:latin typeface="Spectral" panose="020B0604020202020204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4"/>
          <p:cNvSpPr txBox="1">
            <a:spLocks noGrp="1"/>
          </p:cNvSpPr>
          <p:nvPr>
            <p:ph type="title" idx="4294967295"/>
          </p:nvPr>
        </p:nvSpPr>
        <p:spPr>
          <a:xfrm>
            <a:off x="278250" y="91250"/>
            <a:ext cx="4393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</a:t>
            </a:r>
            <a:endParaRPr sz="3500" dirty="0"/>
          </a:p>
        </p:txBody>
      </p:sp>
      <p:sp>
        <p:nvSpPr>
          <p:cNvPr id="1180" name="Google Shape;1180;p114"/>
          <p:cNvSpPr txBox="1">
            <a:spLocks noGrp="1"/>
          </p:cNvSpPr>
          <p:nvPr>
            <p:ph type="subTitle" idx="4294967295"/>
          </p:nvPr>
        </p:nvSpPr>
        <p:spPr>
          <a:xfrm>
            <a:off x="278250" y="691384"/>
            <a:ext cx="8443500" cy="1182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Aft>
                <a:spcPts val="600"/>
              </a:spcAft>
              <a:buNone/>
            </a:pPr>
            <a:r>
              <a:rPr lang="en" sz="1400" b="1" dirty="0">
                <a:solidFill>
                  <a:schemeClr val="bg1">
                    <a:lumMod val="10000"/>
                  </a:schemeClr>
                </a:solidFill>
              </a:rPr>
              <a:t>Goal</a:t>
            </a: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: Client wants to evaluate the revenue impact of new store layout using 3 trial stores. Analytics process include selecting matched control stores, calculating performance lift with statistial testing.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</a:pP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Testing period: Feb/2019 to Jun/2019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</a:pP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Testing and Control Stores:</a:t>
            </a:r>
          </a:p>
          <a:p>
            <a:pPr marL="742950" lvl="1" indent="-285750">
              <a:lnSpc>
                <a:spcPct val="80000"/>
              </a:lnSpc>
              <a:spcAft>
                <a:spcPts val="600"/>
              </a:spcAft>
            </a:pP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Testing stores: 77, 86, 88</a:t>
            </a:r>
          </a:p>
          <a:p>
            <a:pPr marL="742950" lvl="1" indent="-285750">
              <a:lnSpc>
                <a:spcPct val="80000"/>
              </a:lnSpc>
              <a:spcAft>
                <a:spcPts val="600"/>
              </a:spcAft>
            </a:pPr>
            <a:r>
              <a:rPr lang="en" sz="1400" dirty="0">
                <a:solidFill>
                  <a:schemeClr val="bg1">
                    <a:lumMod val="10000"/>
                  </a:schemeClr>
                </a:solidFill>
              </a:rPr>
              <a:t>Control stores: 233, 155, 40</a:t>
            </a:r>
            <a:endParaRPr sz="14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81" name="Google Shape;1181;p114"/>
          <p:cNvSpPr txBox="1">
            <a:spLocks noGrp="1"/>
          </p:cNvSpPr>
          <p:nvPr>
            <p:ph type="subTitle" idx="4294967295"/>
          </p:nvPr>
        </p:nvSpPr>
        <p:spPr>
          <a:xfrm>
            <a:off x="278250" y="2720056"/>
            <a:ext cx="2451803" cy="2068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Spectral" panose="020B0604020202020204" charset="0"/>
              </a:rPr>
              <a:t>Control Stores Selection</a:t>
            </a:r>
            <a:endParaRPr sz="1400" b="1" dirty="0">
              <a:solidFill>
                <a:srgbClr val="000000"/>
              </a:solidFill>
              <a:latin typeface="Spectral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Spectral" panose="020B0604020202020204" charset="0"/>
              </a:rPr>
              <a:t>For control store selection, created a </a:t>
            </a:r>
            <a:r>
              <a:rPr lang="en" sz="1400" b="1" dirty="0">
                <a:solidFill>
                  <a:srgbClr val="000000"/>
                </a:solidFill>
                <a:latin typeface="Spectral" panose="020B0604020202020204" charset="0"/>
              </a:rPr>
              <a:t>similarity score </a:t>
            </a:r>
            <a:r>
              <a:rPr lang="en" sz="1400" dirty="0">
                <a:solidFill>
                  <a:srgbClr val="000000"/>
                </a:solidFill>
                <a:latin typeface="Spectral" panose="020B0604020202020204" charset="0"/>
              </a:rPr>
              <a:t>by combining </a:t>
            </a:r>
            <a:r>
              <a:rPr lang="en" sz="1400" b="1" dirty="0">
                <a:solidFill>
                  <a:srgbClr val="000000"/>
                </a:solidFill>
                <a:latin typeface="Spectral" panose="020B0604020202020204" charset="0"/>
              </a:rPr>
              <a:t>Pearson Correlation </a:t>
            </a:r>
            <a:r>
              <a:rPr lang="en" sz="1400" dirty="0">
                <a:solidFill>
                  <a:srgbClr val="000000"/>
                </a:solidFill>
                <a:latin typeface="Spectral" panose="020B0604020202020204" charset="0"/>
              </a:rPr>
              <a:t>with a </a:t>
            </a:r>
            <a:r>
              <a:rPr lang="en" sz="1400" b="1" dirty="0">
                <a:solidFill>
                  <a:srgbClr val="000000"/>
                </a:solidFill>
                <a:latin typeface="Spectral" panose="020B0604020202020204" charset="0"/>
              </a:rPr>
              <a:t>distance magnitude</a:t>
            </a:r>
            <a:r>
              <a:rPr lang="en" sz="1400" dirty="0">
                <a:solidFill>
                  <a:srgbClr val="000000"/>
                </a:solidFill>
                <a:latin typeface="Spectral" panose="020B0604020202020204" charset="0"/>
              </a:rPr>
              <a:t> to identify the most similar control stores.</a:t>
            </a:r>
            <a:endParaRPr sz="1400" dirty="0">
              <a:solidFill>
                <a:srgbClr val="000000"/>
              </a:solidFill>
              <a:latin typeface="Spectral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pectral" panose="020B0604020202020204" charset="0"/>
            </a:endParaRPr>
          </a:p>
        </p:txBody>
      </p:sp>
      <p:sp>
        <p:nvSpPr>
          <p:cNvPr id="1182" name="Google Shape;1182;p114"/>
          <p:cNvSpPr txBox="1"/>
          <p:nvPr/>
        </p:nvSpPr>
        <p:spPr>
          <a:xfrm>
            <a:off x="3150150" y="2715801"/>
            <a:ext cx="2501100" cy="2123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Success Metric</a:t>
            </a:r>
            <a:endParaRPr b="1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Null hypothesis is that new layout has no effect. Tested hypothesis on basis of </a:t>
            </a:r>
            <a:r>
              <a:rPr lang="en" b="1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revenue</a:t>
            </a:r>
            <a:r>
              <a:rPr lang="en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 and </a:t>
            </a:r>
            <a:r>
              <a:rPr lang="en" b="1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customer count </a:t>
            </a:r>
            <a:r>
              <a:rPr lang="en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during the trial period to identify any changes.</a:t>
            </a:r>
            <a:endParaRPr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183" name="Google Shape;1183;p114"/>
          <p:cNvSpPr txBox="1"/>
          <p:nvPr/>
        </p:nvSpPr>
        <p:spPr>
          <a:xfrm>
            <a:off x="6071347" y="2720056"/>
            <a:ext cx="2232212" cy="2123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Performance Evaluation</a:t>
            </a:r>
            <a:endParaRPr b="1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Used </a:t>
            </a:r>
            <a:r>
              <a:rPr lang="en" b="1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t-testing</a:t>
            </a:r>
            <a:r>
              <a:rPr lang="en" dirty="0">
                <a:latin typeface="Spectral" panose="020B0604020202020204" charset="0"/>
                <a:ea typeface="Familjen Grotesk"/>
                <a:cs typeface="Familjen Grotesk"/>
                <a:sym typeface="Familjen Grotesk"/>
              </a:rPr>
              <a:t> to assess statistical significance of results. </a:t>
            </a:r>
            <a:endParaRPr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 panose="020B0604020202020204" charset="0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1184" name="Google Shape;1184;p114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80;p114">
            <a:extLst>
              <a:ext uri="{FF2B5EF4-FFF2-40B4-BE49-F238E27FC236}">
                <a16:creationId xmlns:a16="http://schemas.microsoft.com/office/drawing/2014/main" id="{8502ADA6-EF6A-FF63-5362-A32F16DA72CA}"/>
              </a:ext>
            </a:extLst>
          </p:cNvPr>
          <p:cNvSpPr txBox="1">
            <a:spLocks/>
          </p:cNvSpPr>
          <p:nvPr/>
        </p:nvSpPr>
        <p:spPr>
          <a:xfrm>
            <a:off x="278250" y="2370579"/>
            <a:ext cx="8443500" cy="40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lnSpc>
                <a:spcPct val="80000"/>
              </a:lnSpc>
              <a:spcAft>
                <a:spcPts val="600"/>
              </a:spcAft>
              <a:buFont typeface="Spectral"/>
              <a:buNone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</a:rPr>
              <a:t>Analytics Process:</a:t>
            </a: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lnSpc>
                <a:spcPct val="80000"/>
              </a:lnSpc>
              <a:buSzPts val="605"/>
              <a:buFont typeface="Spectral"/>
              <a:buNone/>
            </a:pP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142A87-D5C0-7504-0F0C-FF208D61A2AE}"/>
              </a:ext>
            </a:extLst>
          </p:cNvPr>
          <p:cNvCxnSpPr/>
          <p:nvPr/>
        </p:nvCxnSpPr>
        <p:spPr>
          <a:xfrm>
            <a:off x="2730053" y="3556211"/>
            <a:ext cx="420097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7FBBEF-5F6C-14E9-ADD2-7CD7D9AB21AC}"/>
              </a:ext>
            </a:extLst>
          </p:cNvPr>
          <p:cNvCxnSpPr/>
          <p:nvPr/>
        </p:nvCxnSpPr>
        <p:spPr>
          <a:xfrm>
            <a:off x="5651250" y="3556211"/>
            <a:ext cx="420097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15"/>
          <p:cNvSpPr txBox="1">
            <a:spLocks noGrp="1"/>
          </p:cNvSpPr>
          <p:nvPr>
            <p:ph type="title" idx="4294967295"/>
          </p:nvPr>
        </p:nvSpPr>
        <p:spPr>
          <a:xfrm>
            <a:off x="278249" y="91250"/>
            <a:ext cx="6336559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dirty="0"/>
              <a:t>A/B Testing Results (Revenue)</a:t>
            </a:r>
            <a:endParaRPr sz="3500" dirty="0"/>
          </a:p>
        </p:txBody>
      </p:sp>
      <p:pic>
        <p:nvPicPr>
          <p:cNvPr id="1190" name="Google Shape;1190;p115"/>
          <p:cNvPicPr preferRelativeResize="0"/>
          <p:nvPr/>
        </p:nvPicPr>
        <p:blipFill rotWithShape="1">
          <a:blip r:embed="rId3">
            <a:alphaModFix/>
          </a:blip>
          <a:srcRect r="26204"/>
          <a:stretch/>
        </p:blipFill>
        <p:spPr>
          <a:xfrm>
            <a:off x="7613000" y="0"/>
            <a:ext cx="1530999" cy="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15"/>
          <p:cNvSpPr txBox="1">
            <a:spLocks noGrp="1"/>
          </p:cNvSpPr>
          <p:nvPr>
            <p:ph type="subTitle" idx="4294967295"/>
          </p:nvPr>
        </p:nvSpPr>
        <p:spPr>
          <a:xfrm>
            <a:off x="69699" y="729665"/>
            <a:ext cx="8265600" cy="2020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Stores 77 and 86 showed great success with the new layout but store 88 had no significant changes. 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Char char="-"/>
            </a:pPr>
            <a:r>
              <a:rPr lang="en" sz="1400" dirty="0"/>
              <a:t>For trial store 77 and control store 233, there is a statistically significant revenue increase in </a:t>
            </a:r>
            <a:r>
              <a:rPr lang="en" sz="1400" b="1" dirty="0"/>
              <a:t>March (31%) and April (48%)</a:t>
            </a:r>
            <a:r>
              <a:rPr lang="en" sz="1400" dirty="0"/>
              <a:t>.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For trial store 86 and control store 155, there is a </a:t>
            </a:r>
            <a:r>
              <a:rPr lang="en-US" sz="1400" b="1" dirty="0"/>
              <a:t>27% revenue increase</a:t>
            </a:r>
            <a:r>
              <a:rPr lang="en-US" sz="1400" dirty="0"/>
              <a:t> in March.</a:t>
            </a:r>
          </a:p>
          <a:p>
            <a:pPr lvl="1"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For trial store 88 and control store 40 there is no significant change.</a:t>
            </a:r>
          </a:p>
          <a:p>
            <a:pPr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r>
              <a:rPr lang="en-US" sz="1400" dirty="0"/>
              <a:t>The trial was more successful initially but the effect of new layout tapered off. We recommend shortening trial window for future testing.</a:t>
            </a:r>
          </a:p>
          <a:p>
            <a:pPr indent="-342900">
              <a:lnSpc>
                <a:spcPct val="80000"/>
              </a:lnSpc>
              <a:spcAft>
                <a:spcPts val="600"/>
              </a:spcAft>
              <a:buSzPts val="1800"/>
              <a:buFont typeface="Spectral"/>
              <a:buChar char="-"/>
            </a:pPr>
            <a:endParaRPr lang="en-US" sz="1400" b="1" dirty="0"/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endParaRPr sz="14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b="1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Pts val="605"/>
              <a:buNone/>
            </a:pPr>
            <a:endParaRPr sz="989" dirty="0"/>
          </a:p>
        </p:txBody>
      </p:sp>
      <p:pic>
        <p:nvPicPr>
          <p:cNvPr id="1193" name="Google Shape;1193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98" y="2571750"/>
            <a:ext cx="3019403" cy="158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203;p116">
            <a:extLst>
              <a:ext uri="{FF2B5EF4-FFF2-40B4-BE49-F238E27FC236}">
                <a16:creationId xmlns:a16="http://schemas.microsoft.com/office/drawing/2014/main" id="{50855398-319C-CA35-E549-CAB147FF8D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116" y="2571750"/>
            <a:ext cx="2895257" cy="158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4;p117">
            <a:extLst>
              <a:ext uri="{FF2B5EF4-FFF2-40B4-BE49-F238E27FC236}">
                <a16:creationId xmlns:a16="http://schemas.microsoft.com/office/drawing/2014/main" id="{51C503C4-EC79-9D10-D79E-BA7785F49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3005" y="2571750"/>
            <a:ext cx="2725613" cy="15833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1192;p115">
            <a:extLst>
              <a:ext uri="{FF2B5EF4-FFF2-40B4-BE49-F238E27FC236}">
                <a16:creationId xmlns:a16="http://schemas.microsoft.com/office/drawing/2014/main" id="{8F48E0F6-9DCF-0394-3E3A-80D08239C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205776"/>
              </p:ext>
            </p:extLst>
          </p:nvPr>
        </p:nvGraphicFramePr>
        <p:xfrm>
          <a:off x="139398" y="4260856"/>
          <a:ext cx="3019404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75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Month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t-stat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201902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-0.7171</a:t>
                      </a: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0.5003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-6%</a:t>
                      </a:r>
                      <a:endParaRPr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201903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3.0353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0.0229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31%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00B050"/>
                          </a:solidFill>
                        </a:rPr>
                        <a:t>201904</a:t>
                      </a:r>
                      <a:endParaRPr sz="80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4.7089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0.0033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48%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201905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-1.754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0.13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-16%</a:t>
                      </a:r>
                      <a:endParaRPr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201906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1.4866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0.1877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16%</a:t>
                      </a:r>
                      <a:endParaRPr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oogle Shape;1202;p116">
            <a:extLst>
              <a:ext uri="{FF2B5EF4-FFF2-40B4-BE49-F238E27FC236}">
                <a16:creationId xmlns:a16="http://schemas.microsoft.com/office/drawing/2014/main" id="{F46A0CC5-29A6-3C53-395F-C0C2DCAB8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158138"/>
              </p:ext>
            </p:extLst>
          </p:nvPr>
        </p:nvGraphicFramePr>
        <p:xfrm>
          <a:off x="3306117" y="4260856"/>
          <a:ext cx="2895256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72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Month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t-stat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201902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1.4134</a:t>
                      </a: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0.2073</a:t>
                      </a: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5% </a:t>
                      </a:r>
                      <a:endParaRPr sz="8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201903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7.1231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0.0004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rgbClr val="00B050"/>
                          </a:solidFill>
                        </a:rPr>
                        <a:t>27%</a:t>
                      </a:r>
                      <a:endParaRPr sz="800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0.8864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0.4095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3%</a:t>
                      </a:r>
                      <a:endParaRPr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201905</a:t>
                      </a:r>
                      <a:endParaRPr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-0.1947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0.852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-1%</a:t>
                      </a:r>
                      <a:endParaRPr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201906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0.1818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0.8617</a:t>
                      </a:r>
                      <a:endParaRPr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1%</a:t>
                      </a:r>
                      <a:endParaRPr sz="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oogle Shape;1212;p117">
            <a:extLst>
              <a:ext uri="{FF2B5EF4-FFF2-40B4-BE49-F238E27FC236}">
                <a16:creationId xmlns:a16="http://schemas.microsoft.com/office/drawing/2014/main" id="{2447DE04-210F-CA26-CD28-4B02CDA5B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929414"/>
              </p:ext>
            </p:extLst>
          </p:nvPr>
        </p:nvGraphicFramePr>
        <p:xfrm>
          <a:off x="6348688" y="4260856"/>
          <a:ext cx="2725612" cy="763270"/>
        </p:xfrm>
        <a:graphic>
          <a:graphicData uri="http://schemas.openxmlformats.org/drawingml/2006/table">
            <a:tbl>
              <a:tblPr>
                <a:noFill/>
                <a:tableStyleId>{A448398E-1EDA-427D-8308-401E03D16675}</a:tableStyleId>
              </a:tblPr>
              <a:tblGrid>
                <a:gridCol w="68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Month</a:t>
                      </a:r>
                      <a:endParaRPr sz="8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t-stat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p-value</a:t>
                      </a:r>
                      <a:endParaRPr sz="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% diff</a:t>
                      </a:r>
                      <a:endParaRPr sz="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-0.5482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0.6034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-4%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1.009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0.3519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8%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201904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0.971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0.369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8%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201905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-0.9769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0.3663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-8%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201906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-1.6027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0.1601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-13%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1708</Words>
  <Application>Microsoft Office PowerPoint</Application>
  <PresentationFormat>On-screen Show (16:9)</PresentationFormat>
  <Paragraphs>545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Familjen Grotesk</vt:lpstr>
      <vt:lpstr>Crimson Pro Medium</vt:lpstr>
      <vt:lpstr>Courier New</vt:lpstr>
      <vt:lpstr>Space Grotesk</vt:lpstr>
      <vt:lpstr>Arial</vt:lpstr>
      <vt:lpstr>Spectral ExtraLight</vt:lpstr>
      <vt:lpstr>Roboto</vt:lpstr>
      <vt:lpstr>Crimson Pro</vt:lpstr>
      <vt:lpstr>Familjen Grotesk Medium</vt:lpstr>
      <vt:lpstr>Spectral</vt:lpstr>
      <vt:lpstr>Board Meeting Presentation</vt:lpstr>
      <vt:lpstr>Business &amp; Financial Report</vt:lpstr>
      <vt:lpstr>Financial Performance Review </vt:lpstr>
      <vt:lpstr>Agenda</vt:lpstr>
      <vt:lpstr>Business Objective</vt:lpstr>
      <vt:lpstr>Financial Overview</vt:lpstr>
      <vt:lpstr>Customer Overview</vt:lpstr>
      <vt:lpstr>Product Overview</vt:lpstr>
      <vt:lpstr>RFM Analysis</vt:lpstr>
      <vt:lpstr>A/B Testing</vt:lpstr>
      <vt:lpstr>A/B Testing Results (Revenue)</vt:lpstr>
      <vt:lpstr>A/B Testing Results (Customer count)</vt:lpstr>
      <vt:lpstr>Appendix</vt:lpstr>
      <vt:lpstr>RFM Analysis</vt:lpstr>
      <vt:lpstr>A/B Testing Results (Revenue) </vt:lpstr>
      <vt:lpstr>A/B Testing Results (Revenue)</vt:lpstr>
      <vt:lpstr>A/B Testing Results (Revenue)</vt:lpstr>
      <vt:lpstr>A/B Testing Results (Customer Count)</vt:lpstr>
      <vt:lpstr>A/B Testing Results (Customer Count)</vt:lpstr>
      <vt:lpstr>A/B Testing Results (Customer 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Cheng Qian</dc:creator>
  <cp:lastModifiedBy>SAABIR JAVED</cp:lastModifiedBy>
  <cp:revision>13</cp:revision>
  <dcterms:modified xsi:type="dcterms:W3CDTF">2025-02-22T05:27:06Z</dcterms:modified>
</cp:coreProperties>
</file>