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5"/>
  </p:notesMasterIdLst>
  <p:handoutMasterIdLst>
    <p:handoutMasterId r:id="rId6"/>
  </p:handoutMasterIdLst>
  <p:sldIdLst>
    <p:sldId id="271" r:id="rId2"/>
    <p:sldId id="284" r:id="rId3"/>
    <p:sldId id="283" r:id="rId4"/>
  </p:sldIdLst>
  <p:sldSz cx="12192000" cy="6858000"/>
  <p:notesSz cx="6858000" cy="9144000"/>
  <p:defaultTextStyle>
    <a:defPPr rtl="0">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欢迎" id="{E75E278A-FF0E-49A4-B170-79828D63BBAD}">
          <p14:sldIdLst/>
        </p14:section>
        <p14:section name="设计、平滑、添加注释、协作、操作说明搜索" id="{B9B51309-D148-4332-87C2-07BE32FBCA3B}">
          <p14:sldIdLst>
            <p14:sldId id="271"/>
            <p14:sldId id="284"/>
            <p14:sldId id="283"/>
          </p14:sldIdLst>
        </p14:section>
        <p14:section name="了解详细信息" id="{2CC34DB2-6590-42C0-AD4B-A04C6060184E}">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3" name="作者"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241" autoAdjust="0"/>
  </p:normalViewPr>
  <p:slideViewPr>
    <p:cSldViewPr snapToGrid="0">
      <p:cViewPr>
        <p:scale>
          <a:sx n="75" d="100"/>
          <a:sy n="75" d="100"/>
        </p:scale>
        <p:origin x="498" y="5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3610"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11" Type="http://schemas.openxmlformats.org/officeDocument/2006/relationships/tableStyles" Target="tableStyles.xml"/><Relationship Id="rId5" Type="http://schemas.openxmlformats.org/officeDocument/2006/relationships/notesMaster" Target="notesMasters/notesMaster1.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pPr rtl="0"/>
            <a:fld id="{AA071E02-3F1A-4B0B-8EE9-4F1B741D9601}" type="datetime1">
              <a:rPr lang="zh-CN" altLang="en-US" smtClean="0">
                <a:latin typeface="Microsoft YaHei UI" panose="020B0503020204020204" pitchFamily="34" charset="-122"/>
                <a:ea typeface="Microsoft YaHei UI" panose="020B0503020204020204" pitchFamily="34" charset="-122"/>
              </a:rPr>
              <a:t>2024/9/16</a:t>
            </a:fld>
            <a:endParaRPr lang="zh-CN" altLang="en-US">
              <a:latin typeface="Microsoft YaHei UI" panose="020B0503020204020204" pitchFamily="34" charset="-122"/>
              <a:ea typeface="Microsoft YaHei UI" panose="020B0503020204020204" pitchFamily="34" charset="-122"/>
            </a:endParaRPr>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pPr rtl="0"/>
            <a:endParaRPr lang="zh-CN" altLang="en-US">
              <a:latin typeface="Microsoft YaHei UI" panose="020B0503020204020204" pitchFamily="34" charset="-122"/>
              <a:ea typeface="Microsoft YaHei UI" panose="020B0503020204020204" pitchFamily="34" charset="-122"/>
            </a:endParaRPr>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pPr rtl="0"/>
            <a:fld id="{9C679768-A2FC-4D08-91F6-8DCE6C566B36}" type="slidenum">
              <a:rPr lang="en-US" altLang="zh-CN" smtClean="0">
                <a:latin typeface="Microsoft YaHei UI" panose="020B0503020204020204" pitchFamily="34" charset="-122"/>
                <a:ea typeface="Microsoft YaHei UI" panose="020B0503020204020204" pitchFamily="34" charset="-122"/>
              </a:rPr>
              <a:t>‹#›</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Microsoft YaHei UI" panose="020B0503020204020204" pitchFamily="34" charset="-122"/>
                <a:ea typeface="Microsoft YaHei UI" panose="020B0503020204020204" pitchFamily="34" charset="-122"/>
              </a:defRPr>
            </a:lvl1pPr>
          </a:lstStyle>
          <a:p>
            <a:fld id="{81DCBD32-5E35-4514-9815-F3DDD3668777}" type="datetime1">
              <a:rPr lang="zh-CN" altLang="en-US" smtClean="0"/>
              <a:t>2024/9/16</a:t>
            </a:fld>
            <a:endParaRPr lang="en-US" dirty="0"/>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rtl="0"/>
            <a:endParaRPr lang="en-US" dirty="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rtl="0"/>
            <a:r>
              <a:rPr lang="zh-cn" dirty="0"/>
              <a:t>单击此处编辑母版文本样式</a:t>
            </a:r>
          </a:p>
          <a:p>
            <a:pPr lvl="1" rtl="0"/>
            <a:r>
              <a:rPr lang="zh-cn" dirty="0"/>
              <a:t>第二级</a:t>
            </a:r>
          </a:p>
          <a:p>
            <a:pPr lvl="2" rtl="0"/>
            <a:r>
              <a:rPr lang="zh-cn" dirty="0"/>
              <a:t>第三级</a:t>
            </a:r>
          </a:p>
          <a:p>
            <a:pPr lvl="3" rtl="0"/>
            <a:r>
              <a:rPr lang="zh-cn" dirty="0"/>
              <a:t>第四级</a:t>
            </a:r>
          </a:p>
          <a:p>
            <a:pPr lvl="4" rtl="0"/>
            <a:r>
              <a:rPr lang="zh-cn" dirty="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Microsoft YaHei UI" panose="020B0503020204020204" pitchFamily="34" charset="-122"/>
                <a:ea typeface="Microsoft YaHei UI" panose="020B0503020204020204" pitchFamily="34" charset="-122"/>
              </a:defRPr>
            </a:lvl1pPr>
          </a:lstStyle>
          <a:p>
            <a:endParaRPr lang="en-US" dirty="0"/>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atin typeface="Microsoft YaHei UI" panose="020B0503020204020204" pitchFamily="34" charset="-122"/>
                <a:ea typeface="Microsoft YaHei UI" panose="020B0503020204020204" pitchFamily="34" charset="-122"/>
              </a:defRPr>
            </a:lvl1pPr>
          </a:lstStyle>
          <a:p>
            <a:fld id="{DF61EA0F-A667-4B49-8422-0062BC55E249}" type="slidenum">
              <a:rPr lang="en-US" smtClean="0"/>
              <a:pPr/>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1pPr>
    <a:lvl2pPr marL="4572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2pPr>
    <a:lvl3pPr marL="9144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3pPr>
    <a:lvl4pPr marL="13716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4pPr>
    <a:lvl5pPr marL="1828800" algn="l" defTabSz="914400" rtl="0" eaLnBrk="1" latinLnBrk="0" hangingPunct="1">
      <a:defRPr sz="1200" kern="1200">
        <a:solidFill>
          <a:schemeClr val="tx1"/>
        </a:solidFill>
        <a:latin typeface="Microsoft YaHei UI" panose="020B0503020204020204" pitchFamily="34" charset="-122"/>
        <a:ea typeface="Microsoft YaHei UI" panose="020B0503020204020204" pitchFamily="34"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1</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36754013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2</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18765821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latin typeface="Microsoft YaHei UI" panose="020B0503020204020204" pitchFamily="34" charset="-122"/>
              <a:ea typeface="Microsoft YaHei UI" panose="020B0503020204020204" pitchFamily="34" charset="-122"/>
            </a:endParaRPr>
          </a:p>
        </p:txBody>
      </p:sp>
      <p:sp>
        <p:nvSpPr>
          <p:cNvPr id="4" name="灯片编号占位符 3"/>
          <p:cNvSpPr>
            <a:spLocks noGrp="1"/>
          </p:cNvSpPr>
          <p:nvPr>
            <p:ph type="sldNum" sz="quarter" idx="5"/>
          </p:nvPr>
        </p:nvSpPr>
        <p:spPr/>
        <p:txBody>
          <a:bodyPr/>
          <a:lstStyle/>
          <a:p>
            <a:pPr rtl="0"/>
            <a:fld id="{DF61EA0F-A667-4B49-8422-0062BC55E249}" type="slidenum">
              <a:rPr lang="en-US" altLang="zh-CN" smtClean="0">
                <a:latin typeface="Microsoft YaHei UI" panose="020B0503020204020204" pitchFamily="34" charset="-122"/>
                <a:ea typeface="Microsoft YaHei UI" panose="020B0503020204020204" pitchFamily="34" charset="-122"/>
              </a:rPr>
              <a:t>3</a:t>
            </a:fld>
            <a:endParaRPr lang="zh-CN" altLang="en-US">
              <a:latin typeface="Microsoft YaHei UI" panose="020B0503020204020204" pitchFamily="34" charset="-122"/>
              <a:ea typeface="Microsoft YaHei UI" panose="020B0503020204020204" pitchFamily="34" charset="-122"/>
            </a:endParaRPr>
          </a:p>
        </p:txBody>
      </p:sp>
    </p:spTree>
    <p:extLst>
      <p:ext uri="{BB962C8B-B14F-4D97-AF65-F5344CB8AC3E}">
        <p14:creationId xmlns:p14="http://schemas.microsoft.com/office/powerpoint/2010/main" val="28911631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长方形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p:txBody>
          <a:bodyPr rtlCol="0"/>
          <a:lstStyle>
            <a:lvl1pPr>
              <a:defRPr>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2024/9/16</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9" name="长方形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10" name="长方形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 1"/>
          <p:cNvSpPr>
            <a:spLocks noGrp="1"/>
          </p:cNvSpPr>
          <p:nvPr>
            <p:ph type="title"/>
          </p:nvPr>
        </p:nvSpPr>
        <p:spPr>
          <a:xfrm>
            <a:off x="521208" y="1536192"/>
            <a:ext cx="6876288" cy="640080"/>
          </a:xfrm>
        </p:spPr>
        <p:txBody>
          <a:bodyPr rtlCol="0">
            <a:normAutofit/>
          </a:bodyPr>
          <a:lstStyle>
            <a:lvl1pPr>
              <a:defRPr sz="3600">
                <a:solidFill>
                  <a:schemeClr val="bg1"/>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endParaRPr lang="zh-CN" altLang="en-US" noProof="0" dirty="0"/>
          </a:p>
        </p:txBody>
      </p:sp>
      <p:sp>
        <p:nvSpPr>
          <p:cNvPr id="7" name="内容占位符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dirty="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dirty="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长方形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sp>
        <p:nvSpPr>
          <p:cNvPr id="2" name="标题占位符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pPr rtl="0"/>
            <a:r>
              <a:rPr lang="zh-CN" altLang="en-US" noProof="0"/>
              <a:t>单击此处编辑母版标题样式</a:t>
            </a:r>
          </a:p>
        </p:txBody>
      </p:sp>
      <p:sp>
        <p:nvSpPr>
          <p:cNvPr id="3" name="文本占位符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rtl="0"/>
            <a:r>
              <a:rPr lang="zh-CN" altLang="en-US" noProof="0"/>
              <a:t>单击此处编辑母版文本样式</a:t>
            </a:r>
          </a:p>
          <a:p>
            <a:pPr lvl="1" rtl="0"/>
            <a:r>
              <a:rPr lang="zh-CN" altLang="en-US" noProof="0"/>
              <a:t>第二级</a:t>
            </a:r>
          </a:p>
          <a:p>
            <a:pPr lvl="2" rtl="0"/>
            <a:r>
              <a:rPr lang="zh-CN" altLang="en-US" noProof="0"/>
              <a:t>第三级</a:t>
            </a:r>
          </a:p>
          <a:p>
            <a:pPr lvl="3" rtl="0"/>
            <a:r>
              <a:rPr lang="zh-CN" altLang="en-US" noProof="0"/>
              <a:t>第四级</a:t>
            </a:r>
          </a:p>
          <a:p>
            <a:pPr lvl="4" rtl="0"/>
            <a:r>
              <a:rPr lang="zh-CN" altLang="en-US" noProof="0"/>
              <a:t>第五级</a:t>
            </a:r>
          </a:p>
        </p:txBody>
      </p:sp>
      <p:sp>
        <p:nvSpPr>
          <p:cNvPr id="4"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1814A537-FBC6-4533-8B31-767E68D33208}" type="datetime1">
              <a:rPr lang="zh-CN" altLang="en-US" noProof="0" smtClean="0"/>
              <a:t>2024/9/16</a:t>
            </a:fld>
            <a:endParaRPr lang="zh-CN" altLang="en-US" noProof="0" dirty="0"/>
          </a:p>
        </p:txBody>
      </p:sp>
      <p:sp>
        <p:nvSpPr>
          <p:cNvPr id="5"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6" name="灯片编号占位符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cxnSp>
        <p:nvCxnSpPr>
          <p:cNvPr id="8" name="直接连接符​​(S)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hf sldNum="0" hdr="0" ftr="0" dt="0"/>
  <p:txStyles>
    <p:titleStyle>
      <a:lvl1pPr algn="l" defTabSz="914400" rtl="0" eaLnBrk="1" latinLnBrk="0" hangingPunct="1">
        <a:spcBef>
          <a:spcPct val="0"/>
        </a:spcBef>
        <a:buNone/>
        <a:defRPr sz="2800" kern="1200">
          <a:solidFill>
            <a:schemeClr val="tx1"/>
          </a:solidFill>
          <a:latin typeface="Microsoft YaHei UI Light" panose="020B0502040204020203" pitchFamily="34" charset="-122"/>
          <a:ea typeface="Microsoft YaHei UI Light" panose="020B0502040204020203" pitchFamily="34" charset="-122"/>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icrosoft YaHei UI" panose="020B0503020204020204" pitchFamily="34" charset="-122"/>
          <a:ea typeface="Microsoft YaHei UI" panose="020B0503020204020204" pitchFamily="34" charset="-122"/>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icrosoft YaHei UI" panose="020B0503020204020204" pitchFamily="34" charset="-122"/>
          <a:ea typeface="Microsoft YaHei UI" panose="020B0503020204020204" pitchFamily="34" charset="-122"/>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icrosoft YaHei UI" panose="020B0503020204020204" pitchFamily="34" charset="-122"/>
          <a:ea typeface="Microsoft YaHei UI" panose="020B0503020204020204" pitchFamily="34" charset="-122"/>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a:extLst>
              <a:ext uri="{FF2B5EF4-FFF2-40B4-BE49-F238E27FC236}">
                <a16:creationId xmlns:a16="http://schemas.microsoft.com/office/drawing/2014/main" id="{6EEFBF41-8EFF-E176-166D-BE2341D9E615}"/>
              </a:ext>
            </a:extLst>
          </p:cNvPr>
          <p:cNvGrpSpPr/>
          <p:nvPr/>
        </p:nvGrpSpPr>
        <p:grpSpPr>
          <a:xfrm>
            <a:off x="5149328" y="1267726"/>
            <a:ext cx="5798072" cy="4969776"/>
            <a:chOff x="6419328" y="645350"/>
            <a:chExt cx="5040408" cy="4320350"/>
          </a:xfrm>
        </p:grpSpPr>
        <p:pic>
          <p:nvPicPr>
            <p:cNvPr id="10" name="图片 9">
              <a:extLst>
                <a:ext uri="{FF2B5EF4-FFF2-40B4-BE49-F238E27FC236}">
                  <a16:creationId xmlns:a16="http://schemas.microsoft.com/office/drawing/2014/main" id="{FC8EB4B3-B4BA-3B13-8A78-D851EECE3E26}"/>
                </a:ext>
              </a:extLst>
            </p:cNvPr>
            <p:cNvPicPr>
              <a:picLocks noChangeAspect="1"/>
            </p:cNvPicPr>
            <p:nvPr/>
          </p:nvPicPr>
          <p:blipFill>
            <a:blip r:embed="rId3"/>
            <a:stretch>
              <a:fillRect/>
            </a:stretch>
          </p:blipFill>
          <p:spPr>
            <a:xfrm>
              <a:off x="6419328" y="645350"/>
              <a:ext cx="5040408" cy="4320350"/>
            </a:xfrm>
            <a:prstGeom prst="rect">
              <a:avLst/>
            </a:prstGeom>
          </p:spPr>
        </p:pic>
        <p:sp>
          <p:nvSpPr>
            <p:cNvPr id="11" name="矩形 10">
              <a:extLst>
                <a:ext uri="{FF2B5EF4-FFF2-40B4-BE49-F238E27FC236}">
                  <a16:creationId xmlns:a16="http://schemas.microsoft.com/office/drawing/2014/main" id="{F45F7874-4233-C3ED-9890-396A03FA840D}"/>
                </a:ext>
              </a:extLst>
            </p:cNvPr>
            <p:cNvSpPr/>
            <p:nvPr/>
          </p:nvSpPr>
          <p:spPr>
            <a:xfrm>
              <a:off x="6426200" y="647700"/>
              <a:ext cx="2565400" cy="4305300"/>
            </a:xfrm>
            <a:prstGeom prst="rect">
              <a:avLst/>
            </a:prstGeom>
            <a:gradFill flip="none" rotWithShape="1">
              <a:gsLst>
                <a:gs pos="59000">
                  <a:schemeClr val="accent1">
                    <a:lumMod val="0"/>
                    <a:lumOff val="100000"/>
                  </a:schemeClr>
                </a:gs>
                <a:gs pos="22000">
                  <a:schemeClr val="bg1">
                    <a:lumMod val="0"/>
                    <a:lumOff val="100000"/>
                    <a:alpha val="42000"/>
                  </a:schemeClr>
                </a:gs>
                <a:gs pos="64000">
                  <a:schemeClr val="bg1"/>
                </a:gs>
                <a:gs pos="72000">
                  <a:schemeClr val="bg1"/>
                </a:gs>
              </a:gsLst>
              <a:lin ang="10200000" scaled="0"/>
              <a:tileRect/>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8" name="标题 7"/>
          <p:cNvSpPr>
            <a:spLocks noGrp="1"/>
          </p:cNvSpPr>
          <p:nvPr>
            <p:ph type="title"/>
          </p:nvPr>
        </p:nvSpPr>
        <p:spPr/>
        <p:txBody>
          <a:bodyPr rtlCol="0">
            <a:noAutofit/>
          </a:bodyPr>
          <a:lstStyle/>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Business background and benefits</a:t>
            </a: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38" name="内容占位符 17"/>
          <p:cNvSpPr txBox="1">
            <a:spLocks/>
          </p:cNvSpPr>
          <p:nvPr/>
        </p:nvSpPr>
        <p:spPr>
          <a:xfrm>
            <a:off x="521207" y="1385113"/>
            <a:ext cx="5237753"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首先，</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MBS</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系统基础架构环境</a:t>
            </a:r>
            <a:r>
              <a:rPr lang="en-US" altLang="zh-CN" dirty="0" err="1">
                <a:latin typeface="Microsoft YaHei UI" panose="020B0503020204020204" pitchFamily="34" charset="-122"/>
                <a:ea typeface="Microsoft YaHei UI" panose="020B0503020204020204" pitchFamily="34" charset="-122"/>
                <a:cs typeface="Segoe UI" panose="020B0502040204020203" pitchFamily="34" charset="0"/>
              </a:rPr>
              <a:t>GuestOS,IBM</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 MQ,IBM WAS</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软件原厂不再提供维护技术支持</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并且不再符合企业信息安全要求。其次，持续优化企业端</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E-client,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实现技术可持续更新迭代，并实现服务化部署。此外，用户需求实现新的企业</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MBS</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服务接入模式，简化企业之间对接流程，提升效率并降低客户企业对接成本。</a:t>
            </a: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First of all, the original MBS system infrastructure environment </a:t>
            </a:r>
            <a:r>
              <a:rPr lang="en-US" altLang="zh-CN" dirty="0" err="1">
                <a:latin typeface="Microsoft YaHei UI" panose="020B0503020204020204" pitchFamily="34" charset="-122"/>
                <a:ea typeface="Microsoft YaHei UI" panose="020B0503020204020204" pitchFamily="34" charset="-122"/>
                <a:cs typeface="Segoe UI" panose="020B0502040204020203" pitchFamily="34" charset="0"/>
              </a:rPr>
              <a:t>GuestOS</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 IBM MQ, and IBM WAS software no longer provide maintenance technical support, and no longer meet enterprise information security requirements. Secondly, continue to optimize the enterprise-side E-client to achieve sustainable technology updates and service-oriented deployment. In addition, users need to implement new enterprise MBS service access models, simplify the docking process between enterprises, improve efficiency and reduce customer enterprise access costs.</a:t>
            </a:r>
          </a:p>
        </p:txBody>
      </p:sp>
      <p:grpSp>
        <p:nvGrpSpPr>
          <p:cNvPr id="12" name="组合 11">
            <a:extLst>
              <a:ext uri="{FF2B5EF4-FFF2-40B4-BE49-F238E27FC236}">
                <a16:creationId xmlns:a16="http://schemas.microsoft.com/office/drawing/2014/main" id="{87C79214-BE51-5176-C350-84B52D0F8EE2}"/>
              </a:ext>
            </a:extLst>
          </p:cNvPr>
          <p:cNvGrpSpPr/>
          <p:nvPr/>
        </p:nvGrpSpPr>
        <p:grpSpPr>
          <a:xfrm>
            <a:off x="5327128" y="1242326"/>
            <a:ext cx="5798072" cy="4969776"/>
            <a:chOff x="6419328" y="645350"/>
            <a:chExt cx="5040408" cy="4320350"/>
          </a:xfrm>
        </p:grpSpPr>
        <p:pic>
          <p:nvPicPr>
            <p:cNvPr id="13" name="图片 12">
              <a:extLst>
                <a:ext uri="{FF2B5EF4-FFF2-40B4-BE49-F238E27FC236}">
                  <a16:creationId xmlns:a16="http://schemas.microsoft.com/office/drawing/2014/main" id="{573F8920-24E7-6FBB-8D54-60F6F63F4A32}"/>
                </a:ext>
              </a:extLst>
            </p:cNvPr>
            <p:cNvPicPr>
              <a:picLocks noChangeAspect="1"/>
            </p:cNvPicPr>
            <p:nvPr/>
          </p:nvPicPr>
          <p:blipFill>
            <a:blip r:embed="rId3"/>
            <a:stretch>
              <a:fillRect/>
            </a:stretch>
          </p:blipFill>
          <p:spPr>
            <a:xfrm>
              <a:off x="6419328" y="645350"/>
              <a:ext cx="5040408" cy="4320350"/>
            </a:xfrm>
            <a:prstGeom prst="rect">
              <a:avLst/>
            </a:prstGeom>
          </p:spPr>
        </p:pic>
        <p:sp>
          <p:nvSpPr>
            <p:cNvPr id="14" name="矩形 13">
              <a:extLst>
                <a:ext uri="{FF2B5EF4-FFF2-40B4-BE49-F238E27FC236}">
                  <a16:creationId xmlns:a16="http://schemas.microsoft.com/office/drawing/2014/main" id="{8A5AE8CE-3D98-B69C-81BC-49D6488B1395}"/>
                </a:ext>
              </a:extLst>
            </p:cNvPr>
            <p:cNvSpPr/>
            <p:nvPr/>
          </p:nvSpPr>
          <p:spPr>
            <a:xfrm>
              <a:off x="6426200" y="647700"/>
              <a:ext cx="2565400" cy="4305300"/>
            </a:xfrm>
            <a:prstGeom prst="rect">
              <a:avLst/>
            </a:prstGeom>
            <a:gradFill flip="none" rotWithShape="1">
              <a:gsLst>
                <a:gs pos="59000">
                  <a:schemeClr val="accent1">
                    <a:lumMod val="0"/>
                    <a:lumOff val="100000"/>
                  </a:schemeClr>
                </a:gs>
                <a:gs pos="22000">
                  <a:schemeClr val="bg1">
                    <a:lumMod val="0"/>
                    <a:lumOff val="100000"/>
                    <a:alpha val="42000"/>
                  </a:schemeClr>
                </a:gs>
                <a:gs pos="64000">
                  <a:schemeClr val="bg1"/>
                </a:gs>
                <a:gs pos="72000">
                  <a:schemeClr val="bg1"/>
                </a:gs>
              </a:gsLst>
              <a:lin ang="10200000" scaled="0"/>
              <a:tileRect/>
            </a:gradFill>
            <a:ln>
              <a:noFill/>
            </a:ln>
            <a:effectLst>
              <a:softEdge rad="127000"/>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a:extLst>
              <a:ext uri="{FF2B5EF4-FFF2-40B4-BE49-F238E27FC236}">
                <a16:creationId xmlns:a16="http://schemas.microsoft.com/office/drawing/2014/main" id="{9A2BACF3-9AB6-2705-BC92-5FB0A881BB87}"/>
              </a:ext>
            </a:extLst>
          </p:cNvPr>
          <p:cNvPicPr>
            <a:picLocks noChangeAspect="1"/>
          </p:cNvPicPr>
          <p:nvPr/>
        </p:nvPicPr>
        <p:blipFill>
          <a:blip r:embed="rId3"/>
          <a:srcRect l="3542" r="35105"/>
          <a:stretch/>
        </p:blipFill>
        <p:spPr>
          <a:xfrm>
            <a:off x="5180620" y="1247298"/>
            <a:ext cx="5855680" cy="5010632"/>
          </a:xfrm>
          <a:prstGeom prst="rect">
            <a:avLst/>
          </a:prstGeom>
          <a:effectLst>
            <a:softEdge rad="914400"/>
          </a:effectLst>
        </p:spPr>
      </p:pic>
      <p:sp>
        <p:nvSpPr>
          <p:cNvPr id="8" name="标题 7"/>
          <p:cNvSpPr>
            <a:spLocks noGrp="1"/>
          </p:cNvSpPr>
          <p:nvPr>
            <p:ph type="title"/>
          </p:nvPr>
        </p:nvSpPr>
        <p:spPr/>
        <p:txBody>
          <a:bodyPr rtlCol="0">
            <a:noAutofit/>
          </a:bodyPr>
          <a:lstStyle/>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Benefits of cloud architecture</a:t>
            </a: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38" name="内容占位符 17"/>
          <p:cNvSpPr txBox="1">
            <a:spLocks/>
          </p:cNvSpPr>
          <p:nvPr/>
        </p:nvSpPr>
        <p:spPr>
          <a:xfrm>
            <a:off x="521207" y="1385113"/>
            <a:ext cx="5237753" cy="473500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首先，它可以为企业提供灵活性和可扩展性。云计算平台允许根据需要增加或减少计算资源，使企业能够快速适应变化的业务需求。其次，上云可以提高数据的安全性。云服务提供商通常具备丰富的安全措施，包括数据加密和访问控制，使得企业的数据更加安全可靠。此外，上云还可以减少企业的</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IT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管理成本。云服务商可以负责维护和升级基础设施，企业只需要支付使用的资源，无需投资大量资金购买和维护自己的服务器和软件。</a:t>
            </a: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First, it can provide flexibility and scalability for businesses. Cloud computing platforms allow computing resources to be increased or decreased as needed, allowing businesses to quickly adapt to changing business needs. Second, going to the cloud can improve data security. Cloud service providers often have a wealth of security measures, including data encryption and access control, to make the enterprise's data more secure and reliable. In addition, migrating to the cloud can also reduce the IT management costs of enterprises. Cloud service providers can be responsible for maintaining and upgrading infrastructure, and enterprises only need to pay for the resources used</a:t>
            </a: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3257762346"/>
      </p:ext>
    </p:extLst>
  </p:cSld>
  <p:clrMapOvr>
    <a:masterClrMapping/>
  </p:clrMapOvr>
  <mc:AlternateContent xmlns:mc="http://schemas.openxmlformats.org/markup-compatibility/2006">
    <mc:Choice xmlns:p14="http://schemas.microsoft.com/office/powerpoint/2010/main" Requires="p14">
      <p:transition p14:dur="10"/>
    </mc:Choice>
    <mc:Fallback>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a:extLst>
              <a:ext uri="{FF2B5EF4-FFF2-40B4-BE49-F238E27FC236}">
                <a16:creationId xmlns:a16="http://schemas.microsoft.com/office/drawing/2014/main" id="{ABCC4958-1472-60E5-528B-2601E779985C}"/>
              </a:ext>
            </a:extLst>
          </p:cNvPr>
          <p:cNvPicPr>
            <a:picLocks noChangeAspect="1"/>
          </p:cNvPicPr>
          <p:nvPr/>
        </p:nvPicPr>
        <p:blipFill>
          <a:blip r:embed="rId3"/>
          <a:srcRect l="11" r="30913"/>
          <a:stretch/>
        </p:blipFill>
        <p:spPr>
          <a:xfrm>
            <a:off x="5257801" y="1314014"/>
            <a:ext cx="6299198" cy="4559668"/>
          </a:xfrm>
          <a:prstGeom prst="rect">
            <a:avLst/>
          </a:prstGeom>
          <a:effectLst>
            <a:softEdge rad="1092200"/>
          </a:effectLst>
        </p:spPr>
      </p:pic>
      <p:sp>
        <p:nvSpPr>
          <p:cNvPr id="8" name="标题 7"/>
          <p:cNvSpPr>
            <a:spLocks noGrp="1"/>
          </p:cNvSpPr>
          <p:nvPr>
            <p:ph type="title"/>
          </p:nvPr>
        </p:nvSpPr>
        <p:spPr/>
        <p:txBody>
          <a:bodyPr rtlCol="0">
            <a:noAutofit/>
          </a:bodyPr>
          <a:lstStyle/>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Cost effective</a:t>
            </a: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sp>
        <p:nvSpPr>
          <p:cNvPr id="38" name="内容占位符 17"/>
          <p:cNvSpPr txBox="1">
            <a:spLocks/>
          </p:cNvSpPr>
          <p:nvPr/>
        </p:nvSpPr>
        <p:spPr>
          <a:xfrm>
            <a:off x="521207" y="1385113"/>
            <a:ext cx="5710917" cy="470496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rtl="0">
              <a:spcAft>
                <a:spcPts val="600"/>
              </a:spcAft>
              <a:buNone/>
              <a:defRPr/>
            </a:pP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上云服务的成本效益体现在多个方面，主要是因为上云能够减少企业在</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IT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基础设施上的投资与运维开销。采用云服务，企业通常只需为实际使用的服务和资源付费。</a:t>
            </a:r>
          </a:p>
          <a:p>
            <a:pPr marL="0" lvl="0" indent="0" rtl="0">
              <a:spcAft>
                <a:spcPts val="600"/>
              </a:spcAft>
              <a:buNone/>
              <a:defRPr/>
            </a:pP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首先，企业无需进行硬件投资，减少了对</a:t>
            </a: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IT</a:t>
            </a:r>
            <a:r>
              <a:rPr lang="zh-CN" altLang="en-US" dirty="0">
                <a:latin typeface="Microsoft YaHei UI" panose="020B0503020204020204" pitchFamily="34" charset="-122"/>
                <a:ea typeface="Microsoft YaHei UI" panose="020B0503020204020204" pitchFamily="34" charset="-122"/>
                <a:cs typeface="Segoe UI" panose="020B0502040204020203" pitchFamily="34" charset="0"/>
              </a:rPr>
              <a:t>设备的初始投资。其次，由云服务提供商负责系统的维护和升级，因此企业可以节省在这些方面的人力成本。再者，云服务的能源利用效率通常高于传统数据中心，从而能够减少电力消耗，实现绿色环保</a:t>
            </a:r>
            <a:endParaRPr lang="en-US" altLang="zh-CN" dirty="0">
              <a:latin typeface="Microsoft YaHei UI" panose="020B0503020204020204" pitchFamily="34" charset="-122"/>
              <a:ea typeface="Microsoft YaHei UI" panose="020B0503020204020204" pitchFamily="34" charset="-122"/>
              <a:cs typeface="Segoe UI" panose="020B0502040204020203" pitchFamily="34" charset="0"/>
            </a:endParaRPr>
          </a:p>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The cost-effectiveness of cloud services is reflected in many aspects, mainly because cloud migration can reduce the investment and operation and maintenance overhead of enterprises in IT infrastructure. With cloud services, companies typically only pay for the services and resources they actually use.</a:t>
            </a:r>
          </a:p>
          <a:p>
            <a:pPr marL="0" lvl="0" indent="0" rtl="0">
              <a:spcAft>
                <a:spcPts val="600"/>
              </a:spcAft>
              <a:buNone/>
              <a:defRPr/>
            </a:pPr>
            <a:r>
              <a:rPr lang="en-US" altLang="zh-CN" dirty="0">
                <a:latin typeface="Microsoft YaHei UI" panose="020B0503020204020204" pitchFamily="34" charset="-122"/>
                <a:ea typeface="Microsoft YaHei UI" panose="020B0503020204020204" pitchFamily="34" charset="-122"/>
                <a:cs typeface="Segoe UI" panose="020B0502040204020203" pitchFamily="34" charset="0"/>
              </a:rPr>
              <a:t>First, there is no need for companies to make hardware investments, reducing the initial investment in IT equipment. Second, the cloud service provider is responsible for the maintenance and upgrade of the system, so enterprises can save on labor costs in these areas. In addition, cloud services are often more energy-efficient than traditional data centers, reducing power consumption and making them greener.</a:t>
            </a:r>
            <a:endParaRPr lang="zh-CN" altLang="en-US" dirty="0">
              <a:latin typeface="Microsoft YaHei UI" panose="020B0503020204020204" pitchFamily="34" charset="-122"/>
              <a:ea typeface="Microsoft YaHei UI" panose="020B0503020204020204" pitchFamily="34" charset="-122"/>
              <a:cs typeface="Segoe UI" panose="020B0502040204020203" pitchFamily="34" charset="0"/>
            </a:endParaRPr>
          </a:p>
        </p:txBody>
      </p:sp>
    </p:spTree>
    <p:extLst>
      <p:ext uri="{BB962C8B-B14F-4D97-AF65-F5344CB8AC3E}">
        <p14:creationId xmlns:p14="http://schemas.microsoft.com/office/powerpoint/2010/main" val="42769197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theme/theme1.xml><?xml version="1.0" encoding="utf-8"?>
<a:theme xmlns:a="http://schemas.openxmlformats.org/drawingml/2006/main" name="自定义">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_60957307_TF10001108_Win32" id="{08D89365-2E4C-432D-9349-8DF9B80AEEA1}" vid="{010FF314-90DF-4A21-BD0D-ADCBA34234AC}"/>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{6CB74DE1-F9C0-43A4-8F92-A5CD3F016933}tf10001108_win32</Template>
  <TotalTime>1453</TotalTime>
  <Words>630</Words>
  <Application>Microsoft Office PowerPoint</Application>
  <PresentationFormat>宽屏</PresentationFormat>
  <Paragraphs>14</Paragraphs>
  <Slides>3</Slides>
  <Notes>3</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3</vt:i4>
      </vt:variant>
    </vt:vector>
  </HeadingPairs>
  <TitlesOfParts>
    <vt:vector size="7" baseType="lpstr">
      <vt:lpstr>Microsoft YaHei UI</vt:lpstr>
      <vt:lpstr>Microsoft YaHei UI Light</vt:lpstr>
      <vt:lpstr>Arial</vt:lpstr>
      <vt:lpstr>自定义</vt:lpstr>
      <vt:lpstr>Business background and benefits</vt:lpstr>
      <vt:lpstr>Benefits of cloud architecture</vt:lpstr>
      <vt:lpstr>Cost effective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danny pong</dc:creator>
  <cp:keywords/>
  <cp:lastModifiedBy>danny pong</cp:lastModifiedBy>
  <cp:revision>2</cp:revision>
  <dcterms:created xsi:type="dcterms:W3CDTF">2024-09-16T14:32:51Z</dcterms:created>
  <dcterms:modified xsi:type="dcterms:W3CDTF">2024-09-17T14:46:40Z</dcterms:modified>
  <cp:version/>
</cp:coreProperties>
</file>