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6" r:id="rId2"/>
    <p:sldId id="258" r:id="rId3"/>
    <p:sldId id="259" r:id="rId4"/>
    <p:sldId id="260"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CBAE439-F2C8-47C3-81D7-0C90D0A48675}" type="datetimeFigureOut">
              <a:rPr lang="en-IN" smtClean="0"/>
              <a:t>07-05-2022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F49EFB-3997-4F93-8B05-42FCCEE20EFA}" type="slidenum">
              <a:rPr lang="en-IN" smtClean="0"/>
              <a:t>‹#›</a:t>
            </a:fld>
            <a:endParaRPr lang="en-IN"/>
          </a:p>
        </p:txBody>
      </p:sp>
    </p:spTree>
    <p:extLst>
      <p:ext uri="{BB962C8B-B14F-4D97-AF65-F5344CB8AC3E}">
        <p14:creationId xmlns:p14="http://schemas.microsoft.com/office/powerpoint/2010/main" val="131378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CBAE439-F2C8-47C3-81D7-0C90D0A48675}" type="datetimeFigureOut">
              <a:rPr lang="en-IN" smtClean="0"/>
              <a:t>07-05-2022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F49EFB-3997-4F93-8B05-42FCCEE20EFA}" type="slidenum">
              <a:rPr lang="en-IN" smtClean="0"/>
              <a:t>‹#›</a:t>
            </a:fld>
            <a:endParaRPr lang="en-IN"/>
          </a:p>
        </p:txBody>
      </p:sp>
    </p:spTree>
    <p:extLst>
      <p:ext uri="{BB962C8B-B14F-4D97-AF65-F5344CB8AC3E}">
        <p14:creationId xmlns:p14="http://schemas.microsoft.com/office/powerpoint/2010/main" val="3396764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3CBAE439-F2C8-47C3-81D7-0C90D0A48675}" type="datetimeFigureOut">
              <a:rPr lang="en-IN" smtClean="0"/>
              <a:t>07-05-2022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F49EFB-3997-4F93-8B05-42FCCEE20EFA}" type="slidenum">
              <a:rPr lang="en-IN" smtClean="0"/>
              <a:t>‹#›</a:t>
            </a:fld>
            <a:endParaRPr lang="en-IN"/>
          </a:p>
        </p:txBody>
      </p:sp>
    </p:spTree>
    <p:extLst>
      <p:ext uri="{BB962C8B-B14F-4D97-AF65-F5344CB8AC3E}">
        <p14:creationId xmlns:p14="http://schemas.microsoft.com/office/powerpoint/2010/main" val="25406182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3CBAE439-F2C8-47C3-81D7-0C90D0A48675}" type="datetimeFigureOut">
              <a:rPr lang="en-IN" smtClean="0"/>
              <a:t>07-05-2022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F49EFB-3997-4F93-8B05-42FCCEE20EFA}" type="slidenum">
              <a:rPr lang="en-IN" smtClean="0"/>
              <a:t>‹#›</a:t>
            </a:fld>
            <a:endParaRPr lang="en-IN"/>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006953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CBAE439-F2C8-47C3-81D7-0C90D0A48675}" type="datetimeFigureOut">
              <a:rPr lang="en-IN" smtClean="0"/>
              <a:t>07-05-2022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F49EFB-3997-4F93-8B05-42FCCEE20EFA}" type="slidenum">
              <a:rPr lang="en-IN" smtClean="0"/>
              <a:t>‹#›</a:t>
            </a:fld>
            <a:endParaRPr lang="en-IN"/>
          </a:p>
        </p:txBody>
      </p:sp>
    </p:spTree>
    <p:extLst>
      <p:ext uri="{BB962C8B-B14F-4D97-AF65-F5344CB8AC3E}">
        <p14:creationId xmlns:p14="http://schemas.microsoft.com/office/powerpoint/2010/main" val="39482997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CBAE439-F2C8-47C3-81D7-0C90D0A48675}" type="datetimeFigureOut">
              <a:rPr lang="en-IN" smtClean="0"/>
              <a:t>07-05-2022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F49EFB-3997-4F93-8B05-42FCCEE20EFA}" type="slidenum">
              <a:rPr lang="en-IN" smtClean="0"/>
              <a:t>‹#›</a:t>
            </a:fld>
            <a:endParaRPr lang="en-IN"/>
          </a:p>
        </p:txBody>
      </p:sp>
    </p:spTree>
    <p:extLst>
      <p:ext uri="{BB962C8B-B14F-4D97-AF65-F5344CB8AC3E}">
        <p14:creationId xmlns:p14="http://schemas.microsoft.com/office/powerpoint/2010/main" val="39569410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CBAE439-F2C8-47C3-81D7-0C90D0A48675}" type="datetimeFigureOut">
              <a:rPr lang="en-IN" smtClean="0"/>
              <a:t>07-05-2022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F49EFB-3997-4F93-8B05-42FCCEE20EFA}" type="slidenum">
              <a:rPr lang="en-IN" smtClean="0"/>
              <a:t>‹#›</a:t>
            </a:fld>
            <a:endParaRPr lang="en-IN"/>
          </a:p>
        </p:txBody>
      </p:sp>
    </p:spTree>
    <p:extLst>
      <p:ext uri="{BB962C8B-B14F-4D97-AF65-F5344CB8AC3E}">
        <p14:creationId xmlns:p14="http://schemas.microsoft.com/office/powerpoint/2010/main" val="25186718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BAE439-F2C8-47C3-81D7-0C90D0A48675}" type="datetimeFigureOut">
              <a:rPr lang="en-IN" smtClean="0"/>
              <a:t>07-05-2022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F49EFB-3997-4F93-8B05-42FCCEE20EFA}" type="slidenum">
              <a:rPr lang="en-IN" smtClean="0"/>
              <a:t>‹#›</a:t>
            </a:fld>
            <a:endParaRPr lang="en-IN"/>
          </a:p>
        </p:txBody>
      </p:sp>
    </p:spTree>
    <p:extLst>
      <p:ext uri="{BB962C8B-B14F-4D97-AF65-F5344CB8AC3E}">
        <p14:creationId xmlns:p14="http://schemas.microsoft.com/office/powerpoint/2010/main" val="20497830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BAE439-F2C8-47C3-81D7-0C90D0A48675}" type="datetimeFigureOut">
              <a:rPr lang="en-IN" smtClean="0"/>
              <a:t>07-05-2022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F49EFB-3997-4F93-8B05-42FCCEE20EFA}" type="slidenum">
              <a:rPr lang="en-IN" smtClean="0"/>
              <a:t>‹#›</a:t>
            </a:fld>
            <a:endParaRPr lang="en-IN"/>
          </a:p>
        </p:txBody>
      </p:sp>
    </p:spTree>
    <p:extLst>
      <p:ext uri="{BB962C8B-B14F-4D97-AF65-F5344CB8AC3E}">
        <p14:creationId xmlns:p14="http://schemas.microsoft.com/office/powerpoint/2010/main" val="2208236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BAE439-F2C8-47C3-81D7-0C90D0A48675}" type="datetimeFigureOut">
              <a:rPr lang="en-IN" smtClean="0"/>
              <a:t>07-05-2022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F49EFB-3997-4F93-8B05-42FCCEE20EFA}" type="slidenum">
              <a:rPr lang="en-IN" smtClean="0"/>
              <a:t>‹#›</a:t>
            </a:fld>
            <a:endParaRPr lang="en-IN"/>
          </a:p>
        </p:txBody>
      </p:sp>
    </p:spTree>
    <p:extLst>
      <p:ext uri="{BB962C8B-B14F-4D97-AF65-F5344CB8AC3E}">
        <p14:creationId xmlns:p14="http://schemas.microsoft.com/office/powerpoint/2010/main" val="2724674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CBAE439-F2C8-47C3-81D7-0C90D0A48675}" type="datetimeFigureOut">
              <a:rPr lang="en-IN" smtClean="0"/>
              <a:t>07-05-2022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F49EFB-3997-4F93-8B05-42FCCEE20EFA}" type="slidenum">
              <a:rPr lang="en-IN" smtClean="0"/>
              <a:t>‹#›</a:t>
            </a:fld>
            <a:endParaRPr lang="en-IN"/>
          </a:p>
        </p:txBody>
      </p:sp>
    </p:spTree>
    <p:extLst>
      <p:ext uri="{BB962C8B-B14F-4D97-AF65-F5344CB8AC3E}">
        <p14:creationId xmlns:p14="http://schemas.microsoft.com/office/powerpoint/2010/main" val="1960555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CBAE439-F2C8-47C3-81D7-0C90D0A48675}" type="datetimeFigureOut">
              <a:rPr lang="en-IN" smtClean="0"/>
              <a:t>07-05-2022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F49EFB-3997-4F93-8B05-42FCCEE20EFA}" type="slidenum">
              <a:rPr lang="en-IN" smtClean="0"/>
              <a:t>‹#›</a:t>
            </a:fld>
            <a:endParaRPr lang="en-IN"/>
          </a:p>
        </p:txBody>
      </p:sp>
    </p:spTree>
    <p:extLst>
      <p:ext uri="{BB962C8B-B14F-4D97-AF65-F5344CB8AC3E}">
        <p14:creationId xmlns:p14="http://schemas.microsoft.com/office/powerpoint/2010/main" val="1275592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CBAE439-F2C8-47C3-81D7-0C90D0A48675}" type="datetimeFigureOut">
              <a:rPr lang="en-IN" smtClean="0"/>
              <a:t>07-05-2022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1F49EFB-3997-4F93-8B05-42FCCEE20EFA}" type="slidenum">
              <a:rPr lang="en-IN" smtClean="0"/>
              <a:t>‹#›</a:t>
            </a:fld>
            <a:endParaRPr lang="en-IN"/>
          </a:p>
        </p:txBody>
      </p:sp>
    </p:spTree>
    <p:extLst>
      <p:ext uri="{BB962C8B-B14F-4D97-AF65-F5344CB8AC3E}">
        <p14:creationId xmlns:p14="http://schemas.microsoft.com/office/powerpoint/2010/main" val="54960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3CBAE439-F2C8-47C3-81D7-0C90D0A48675}" type="datetimeFigureOut">
              <a:rPr lang="en-IN" smtClean="0"/>
              <a:t>07-05-2022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E1F49EFB-3997-4F93-8B05-42FCCEE20EFA}" type="slidenum">
              <a:rPr lang="en-IN" smtClean="0"/>
              <a:t>‹#›</a:t>
            </a:fld>
            <a:endParaRPr lang="en-IN"/>
          </a:p>
        </p:txBody>
      </p:sp>
    </p:spTree>
    <p:extLst>
      <p:ext uri="{BB962C8B-B14F-4D97-AF65-F5344CB8AC3E}">
        <p14:creationId xmlns:p14="http://schemas.microsoft.com/office/powerpoint/2010/main" val="3769675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CBAE439-F2C8-47C3-81D7-0C90D0A48675}" type="datetimeFigureOut">
              <a:rPr lang="en-IN" smtClean="0"/>
              <a:t>07-05-2022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E1F49EFB-3997-4F93-8B05-42FCCEE20EFA}" type="slidenum">
              <a:rPr lang="en-IN" smtClean="0"/>
              <a:t>‹#›</a:t>
            </a:fld>
            <a:endParaRPr lang="en-IN"/>
          </a:p>
        </p:txBody>
      </p:sp>
    </p:spTree>
    <p:extLst>
      <p:ext uri="{BB962C8B-B14F-4D97-AF65-F5344CB8AC3E}">
        <p14:creationId xmlns:p14="http://schemas.microsoft.com/office/powerpoint/2010/main" val="1234021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3CBAE439-F2C8-47C3-81D7-0C90D0A48675}" type="datetimeFigureOut">
              <a:rPr lang="en-IN" smtClean="0"/>
              <a:t>07-05-2022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E1F49EFB-3997-4F93-8B05-42FCCEE20EFA}" type="slidenum">
              <a:rPr lang="en-IN" smtClean="0"/>
              <a:t>‹#›</a:t>
            </a:fld>
            <a:endParaRPr lang="en-IN"/>
          </a:p>
        </p:txBody>
      </p:sp>
    </p:spTree>
    <p:extLst>
      <p:ext uri="{BB962C8B-B14F-4D97-AF65-F5344CB8AC3E}">
        <p14:creationId xmlns:p14="http://schemas.microsoft.com/office/powerpoint/2010/main" val="20564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CBAE439-F2C8-47C3-81D7-0C90D0A48675}" type="datetimeFigureOut">
              <a:rPr lang="en-IN" smtClean="0"/>
              <a:t>07-05-2022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F49EFB-3997-4F93-8B05-42FCCEE20EFA}" type="slidenum">
              <a:rPr lang="en-IN" smtClean="0"/>
              <a:t>‹#›</a:t>
            </a:fld>
            <a:endParaRPr lang="en-IN"/>
          </a:p>
        </p:txBody>
      </p:sp>
    </p:spTree>
    <p:extLst>
      <p:ext uri="{BB962C8B-B14F-4D97-AF65-F5344CB8AC3E}">
        <p14:creationId xmlns:p14="http://schemas.microsoft.com/office/powerpoint/2010/main" val="44082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CBAE439-F2C8-47C3-81D7-0C90D0A48675}" type="datetimeFigureOut">
              <a:rPr lang="en-IN" smtClean="0"/>
              <a:t>07-05-2022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1F49EFB-3997-4F93-8B05-42FCCEE20EFA}" type="slidenum">
              <a:rPr lang="en-IN" smtClean="0"/>
              <a:t>‹#›</a:t>
            </a:fld>
            <a:endParaRPr lang="en-IN"/>
          </a:p>
        </p:txBody>
      </p:sp>
    </p:spTree>
    <p:extLst>
      <p:ext uri="{BB962C8B-B14F-4D97-AF65-F5344CB8AC3E}">
        <p14:creationId xmlns:p14="http://schemas.microsoft.com/office/powerpoint/2010/main" val="2746222087"/>
      </p:ext>
    </p:extLst>
  </p:cSld>
  <p:clrMap bg1="dk1" tx1="lt1" bg2="dk2" tx2="lt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F929D-C49C-4BBC-BA75-386DDA66C53C}"/>
              </a:ext>
            </a:extLst>
          </p:cNvPr>
          <p:cNvSpPr>
            <a:spLocks noGrp="1"/>
          </p:cNvSpPr>
          <p:nvPr>
            <p:ph type="ctrTitle"/>
          </p:nvPr>
        </p:nvSpPr>
        <p:spPr/>
        <p:txBody>
          <a:bodyPr/>
          <a:lstStyle/>
          <a:p>
            <a:r>
              <a:rPr lang="en-US" dirty="0" smtClean="0"/>
              <a:t>Face Recognition Based</a:t>
            </a:r>
            <a:br>
              <a:rPr lang="en-US" dirty="0" smtClean="0"/>
            </a:br>
            <a:r>
              <a:rPr lang="en-US" dirty="0" smtClean="0"/>
              <a:t>Attendance Systems  </a:t>
            </a:r>
            <a:endParaRPr lang="en-IN" dirty="0"/>
          </a:p>
        </p:txBody>
      </p:sp>
      <p:sp>
        <p:nvSpPr>
          <p:cNvPr id="3" name="Subtitle 2">
            <a:extLst>
              <a:ext uri="{FF2B5EF4-FFF2-40B4-BE49-F238E27FC236}">
                <a16:creationId xmlns:a16="http://schemas.microsoft.com/office/drawing/2014/main" id="{2E9A869C-BD6E-48D4-AB41-55E821C7DE9D}"/>
              </a:ext>
            </a:extLst>
          </p:cNvPr>
          <p:cNvSpPr>
            <a:spLocks noGrp="1"/>
          </p:cNvSpPr>
          <p:nvPr>
            <p:ph type="subTitle" idx="1"/>
          </p:nvPr>
        </p:nvSpPr>
        <p:spPr/>
        <p:txBody>
          <a:bodyPr/>
          <a:lstStyle/>
          <a:p>
            <a:r>
              <a:rPr lang="en-US" dirty="0"/>
              <a:t>Presented By </a:t>
            </a:r>
            <a:r>
              <a:rPr lang="en-US" dirty="0" smtClean="0"/>
              <a:t>– </a:t>
            </a:r>
            <a:r>
              <a:rPr lang="en-US" dirty="0" err="1" smtClean="0"/>
              <a:t>Arbaz</a:t>
            </a:r>
            <a:r>
              <a:rPr lang="en-US" dirty="0" smtClean="0"/>
              <a:t> Khan &amp; </a:t>
            </a:r>
            <a:r>
              <a:rPr lang="en-US" dirty="0" err="1" smtClean="0"/>
              <a:t>Sachin</a:t>
            </a:r>
            <a:r>
              <a:rPr lang="en-US" dirty="0" smtClean="0"/>
              <a:t> Singh</a:t>
            </a:r>
            <a:endParaRPr lang="en-US" dirty="0"/>
          </a:p>
        </p:txBody>
      </p:sp>
    </p:spTree>
    <p:extLst>
      <p:ext uri="{BB962C8B-B14F-4D97-AF65-F5344CB8AC3E}">
        <p14:creationId xmlns:p14="http://schemas.microsoft.com/office/powerpoint/2010/main" val="3898239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62ABF-A3DB-4F1C-B1BC-65F37A0DC089}"/>
              </a:ext>
            </a:extLst>
          </p:cNvPr>
          <p:cNvSpPr>
            <a:spLocks noGrp="1"/>
          </p:cNvSpPr>
          <p:nvPr>
            <p:ph type="title"/>
          </p:nvPr>
        </p:nvSpPr>
        <p:spPr>
          <a:xfrm>
            <a:off x="944217" y="789195"/>
            <a:ext cx="10515600" cy="1325563"/>
          </a:xfrm>
        </p:spPr>
        <p:txBody>
          <a:bodyPr>
            <a:noAutofit/>
          </a:bodyPr>
          <a:lstStyle/>
          <a:p>
            <a:pPr>
              <a:lnSpc>
                <a:spcPct val="115000"/>
              </a:lnSpc>
              <a:spcAft>
                <a:spcPts val="1000"/>
              </a:spcAft>
            </a:pPr>
            <a:r>
              <a:rPr lang="en-US" b="1" i="1" dirty="0">
                <a:effectLst/>
                <a:latin typeface="Times New Roman" panose="02020603050405020304" pitchFamily="18" charset="0"/>
                <a:ea typeface="Calibri" panose="020F0502020204030204" pitchFamily="34" charset="0"/>
                <a:cs typeface="Times New Roman" panose="02020603050405020304" pitchFamily="18" charset="0"/>
              </a:rPr>
              <a:t>INTRODUCTION:-</a:t>
            </a:r>
            <a:r>
              <a:rPr lang="en-IN" dirty="0">
                <a:effectLst/>
                <a:latin typeface="Calibri" panose="020F0502020204030204" pitchFamily="34" charset="0"/>
                <a:ea typeface="Calibri" panose="020F0502020204030204" pitchFamily="34" charset="0"/>
                <a:cs typeface="Times New Roman" panose="02020603050405020304" pitchFamily="18" charset="0"/>
              </a:rPr>
              <a:t/>
            </a:r>
            <a:br>
              <a:rPr lang="en-IN" dirty="0">
                <a:effectLst/>
                <a:latin typeface="Calibri" panose="020F0502020204030204" pitchFamily="34" charset="0"/>
                <a:ea typeface="Calibri" panose="020F0502020204030204" pitchFamily="34" charset="0"/>
                <a:cs typeface="Times New Roman" panose="02020603050405020304" pitchFamily="18" charset="0"/>
              </a:rPr>
            </a:br>
            <a:r>
              <a:rPr lang="en-US"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dirty="0">
                <a:effectLst/>
                <a:latin typeface="Calibri" panose="020F0502020204030204" pitchFamily="34" charset="0"/>
                <a:ea typeface="Calibri" panose="020F0502020204030204" pitchFamily="34" charset="0"/>
                <a:cs typeface="Times New Roman" panose="02020603050405020304" pitchFamily="18" charset="0"/>
              </a:rPr>
              <a:t/>
            </a:r>
            <a:br>
              <a:rPr lang="en-IN"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C5929699-5B1F-4E4B-ACE4-81F5D902C2B8}"/>
              </a:ext>
            </a:extLst>
          </p:cNvPr>
          <p:cNvSpPr>
            <a:spLocks noGrp="1"/>
          </p:cNvSpPr>
          <p:nvPr>
            <p:ph idx="1"/>
          </p:nvPr>
        </p:nvSpPr>
        <p:spPr/>
        <p:txBody>
          <a:bodyPr>
            <a:normAutofit/>
          </a:bodyPr>
          <a:lstStyle/>
          <a:p>
            <a:r>
              <a:rPr lang="en-US" sz="1800" dirty="0"/>
              <a:t>Face recognition is an important application of Image processing owing to its use in many fields. Identification of individuals in an organization for the purpose of attendance is one such application of face </a:t>
            </a:r>
            <a:r>
              <a:rPr lang="en-US" sz="1800" dirty="0" smtClean="0"/>
              <a:t>recognition.</a:t>
            </a:r>
            <a:endPar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t>The purpose of developing attendance management system is to computerize the traditional way of taking </a:t>
            </a:r>
            <a:r>
              <a:rPr lang="en-US" sz="1800" dirty="0" smtClean="0"/>
              <a:t>attendance.</a:t>
            </a:r>
            <a:endPar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dirty="0"/>
              <a:t>Automated Attendance Management System performs the daily activities of attendance marking and analysis with reduced human intervention</a:t>
            </a:r>
            <a:r>
              <a:rPr lang="en-US" sz="1800" dirty="0" smtClean="0"/>
              <a:t>.</a:t>
            </a:r>
            <a:endPar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t>The proposed system aims to overcome the pitfalls of the existing systems and provides features such as detection of faces, extraction of the features, detection of extracted features, and analysis of students' </a:t>
            </a:r>
            <a:r>
              <a:rPr lang="en-US" sz="1800" dirty="0" smtClean="0"/>
              <a:t>attendance.</a:t>
            </a:r>
          </a:p>
        </p:txBody>
      </p:sp>
    </p:spTree>
    <p:extLst>
      <p:ext uri="{BB962C8B-B14F-4D97-AF65-F5344CB8AC3E}">
        <p14:creationId xmlns:p14="http://schemas.microsoft.com/office/powerpoint/2010/main" val="2270148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7F1AB-3F3B-4E2D-B554-54452F3EDE08}"/>
              </a:ext>
            </a:extLst>
          </p:cNvPr>
          <p:cNvSpPr>
            <a:spLocks noGrp="1"/>
          </p:cNvSpPr>
          <p:nvPr>
            <p:ph type="title"/>
          </p:nvPr>
        </p:nvSpPr>
        <p:spPr/>
        <p:txBody>
          <a:bodyPr>
            <a:normAutofit/>
          </a:bodyPr>
          <a:lstStyle/>
          <a:p>
            <a:r>
              <a:rPr lang="en-US" b="1" i="1" dirty="0">
                <a:solidFill>
                  <a:srgbClr val="000000"/>
                </a:solidFill>
                <a:effectLst/>
                <a:latin typeface="Times New Roman" panose="02020603050405020304" pitchFamily="18" charset="0"/>
                <a:ea typeface="Calibri" panose="020F0502020204030204" pitchFamily="34" charset="0"/>
                <a:cs typeface="Cambria" panose="02040503050406030204" pitchFamily="18" charset="0"/>
              </a:rPr>
              <a:t> AIMS AND GOALS OF PROJECT </a:t>
            </a:r>
            <a:r>
              <a:rPr lang="en-IN" dirty="0">
                <a:effectLst/>
                <a:latin typeface="Calibri" panose="020F0502020204030204" pitchFamily="34" charset="0"/>
                <a:ea typeface="Calibri" panose="020F0502020204030204" pitchFamily="34" charset="0"/>
                <a:cs typeface="Cambria" panose="02040503050406030204" pitchFamily="18" charset="0"/>
              </a:rPr>
              <a:t/>
            </a:r>
            <a:br>
              <a:rPr lang="en-IN" dirty="0">
                <a:effectLst/>
                <a:latin typeface="Calibri" panose="020F0502020204030204" pitchFamily="34" charset="0"/>
                <a:ea typeface="Calibri" panose="020F0502020204030204" pitchFamily="34" charset="0"/>
                <a:cs typeface="Cambria" panose="02040503050406030204" pitchFamily="18" charset="0"/>
              </a:rPr>
            </a:br>
            <a:endParaRPr lang="en-IN" dirty="0"/>
          </a:p>
        </p:txBody>
      </p:sp>
      <p:sp>
        <p:nvSpPr>
          <p:cNvPr id="3" name="Content Placeholder 2">
            <a:extLst>
              <a:ext uri="{FF2B5EF4-FFF2-40B4-BE49-F238E27FC236}">
                <a16:creationId xmlns:a16="http://schemas.microsoft.com/office/drawing/2014/main" id="{47A751DE-0831-4AA3-90B4-5085E60B737A}"/>
              </a:ext>
            </a:extLst>
          </p:cNvPr>
          <p:cNvSpPr>
            <a:spLocks noGrp="1"/>
          </p:cNvSpPr>
          <p:nvPr>
            <p:ph idx="1"/>
          </p:nvPr>
        </p:nvSpPr>
        <p:spPr/>
        <p:txBody>
          <a:bodyPr>
            <a:normAutofit fontScale="92500" lnSpcReduction="20000"/>
          </a:bodyPr>
          <a:lstStyle/>
          <a:p>
            <a:pPr>
              <a:lnSpc>
                <a:spcPct val="115000"/>
              </a:lnSpc>
              <a:spcAft>
                <a:spcPts val="1000"/>
              </a:spcAft>
            </a:pPr>
            <a:r>
              <a:rPr lang="en-US" dirty="0"/>
              <a:t>The main objective of this project is to offer system that simplify and automate the process of recording and tracking students’ attendance through face recognition technology.</a:t>
            </a:r>
            <a:r>
              <a:rPr lang="en-US" sz="1800" i="1"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a:t>Provides a valuable attendance service for both teachers and students.</a:t>
            </a:r>
          </a:p>
          <a:p>
            <a:r>
              <a:rPr lang="en-US" dirty="0"/>
              <a:t>Reduce manual process errors by provide automated and a reliable attendance system uses face recognition technology.</a:t>
            </a:r>
          </a:p>
          <a:p>
            <a:r>
              <a:rPr lang="en-US" dirty="0"/>
              <a:t>Increase privacy and security which student cannot presenting himself or his friend while they are not.</a:t>
            </a:r>
          </a:p>
          <a:p>
            <a:r>
              <a:rPr lang="en-US" dirty="0"/>
              <a:t>Produce monthly reports for lecturers.</a:t>
            </a:r>
          </a:p>
          <a:p>
            <a:r>
              <a:rPr lang="en-US" dirty="0"/>
              <a:t>Flexibility, Lectures capability of editing attendance records.</a:t>
            </a:r>
          </a:p>
          <a:p>
            <a:r>
              <a:rPr lang="en-US" dirty="0"/>
              <a:t>Calculate absenteeism percentage and send reminder messages to students.</a:t>
            </a:r>
          </a:p>
          <a:p>
            <a:pPr marL="0" indent="0">
              <a:lnSpc>
                <a:spcPct val="115000"/>
              </a:lnSpc>
              <a:spcAft>
                <a:spcPts val="25"/>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49152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A0402-A6DA-4B4C-BFE2-4369A091E934}"/>
              </a:ext>
            </a:extLst>
          </p:cNvPr>
          <p:cNvSpPr>
            <a:spLocks noGrp="1"/>
          </p:cNvSpPr>
          <p:nvPr>
            <p:ph type="title"/>
          </p:nvPr>
        </p:nvSpPr>
        <p:spPr/>
        <p:txBody>
          <a:bodyPr>
            <a:normAutofit/>
          </a:bodyPr>
          <a:lstStyle/>
          <a:p>
            <a:r>
              <a:rPr lang="en-US" sz="4000" b="1" i="1" dirty="0">
                <a:effectLst/>
                <a:latin typeface="Times New Roman" panose="02020603050405020304" pitchFamily="18" charset="0"/>
                <a:ea typeface="Calibri" panose="020F0502020204030204" pitchFamily="34" charset="0"/>
                <a:cs typeface="Times New Roman" panose="02020603050405020304" pitchFamily="18" charset="0"/>
              </a:rPr>
              <a:t>Conclusion:-</a:t>
            </a:r>
            <a:r>
              <a:rPr lang="en-IN" sz="4000" dirty="0">
                <a:effectLst/>
                <a:latin typeface="Calibri" panose="020F0502020204030204" pitchFamily="34" charset="0"/>
                <a:ea typeface="Calibri" panose="020F0502020204030204" pitchFamily="34" charset="0"/>
                <a:cs typeface="Times New Roman" panose="02020603050405020304" pitchFamily="18" charset="0"/>
              </a:rPr>
              <a:t/>
            </a:r>
            <a:br>
              <a:rPr lang="en-IN" sz="4000" dirty="0">
                <a:effectLst/>
                <a:latin typeface="Calibri" panose="020F0502020204030204" pitchFamily="34" charset="0"/>
                <a:ea typeface="Calibri" panose="020F0502020204030204" pitchFamily="34" charset="0"/>
                <a:cs typeface="Times New Roman" panose="02020603050405020304" pitchFamily="18" charset="0"/>
              </a:rPr>
            </a:br>
            <a:endParaRPr lang="en-IN" sz="4000" dirty="0"/>
          </a:p>
        </p:txBody>
      </p:sp>
      <p:sp>
        <p:nvSpPr>
          <p:cNvPr id="3" name="Content Placeholder 2">
            <a:extLst>
              <a:ext uri="{FF2B5EF4-FFF2-40B4-BE49-F238E27FC236}">
                <a16:creationId xmlns:a16="http://schemas.microsoft.com/office/drawing/2014/main" id="{6CB22C19-3E57-4B68-B22F-8302ADE50FDF}"/>
              </a:ext>
            </a:extLst>
          </p:cNvPr>
          <p:cNvSpPr>
            <a:spLocks noGrp="1"/>
          </p:cNvSpPr>
          <p:nvPr>
            <p:ph idx="1"/>
          </p:nvPr>
        </p:nvSpPr>
        <p:spPr/>
        <p:txBody>
          <a:bodyPr/>
          <a:lstStyle/>
          <a:p>
            <a:r>
              <a:rPr lang="en-US" dirty="0"/>
              <a:t>This system aims to build an effective class attendance </a:t>
            </a:r>
            <a:r>
              <a:rPr lang="en-US" dirty="0" smtClean="0"/>
              <a:t>system </a:t>
            </a:r>
            <a:r>
              <a:rPr lang="en-US" dirty="0"/>
              <a:t>using face recognition techniques. </a:t>
            </a:r>
            <a:endParaRPr lang="en-US" dirty="0" smtClean="0"/>
          </a:p>
          <a:p>
            <a:r>
              <a:rPr lang="en-US" dirty="0" smtClean="0"/>
              <a:t>The </a:t>
            </a:r>
            <a:r>
              <a:rPr lang="en-US" dirty="0"/>
              <a:t>proposed </a:t>
            </a:r>
            <a:r>
              <a:rPr lang="en-US" dirty="0" smtClean="0"/>
              <a:t> system </a:t>
            </a:r>
            <a:r>
              <a:rPr lang="en-US" dirty="0"/>
              <a:t>will be able to mark the attendance via face Id. It will </a:t>
            </a:r>
            <a:r>
              <a:rPr lang="en-US" dirty="0" smtClean="0"/>
              <a:t>detect </a:t>
            </a:r>
            <a:r>
              <a:rPr lang="en-US" dirty="0"/>
              <a:t>faces via webcam and then recognize the faces. </a:t>
            </a:r>
            <a:endParaRPr lang="en-US" dirty="0" smtClean="0"/>
          </a:p>
          <a:p>
            <a:r>
              <a:rPr lang="en-US" dirty="0" smtClean="0"/>
              <a:t>After recognition</a:t>
            </a:r>
            <a:r>
              <a:rPr lang="en-US" dirty="0"/>
              <a:t>, it will mark the attendance of the recognized </a:t>
            </a:r>
            <a:r>
              <a:rPr lang="en-US" dirty="0" smtClean="0"/>
              <a:t>student </a:t>
            </a:r>
            <a:r>
              <a:rPr lang="en-US" dirty="0"/>
              <a:t>and update the attendance record. </a:t>
            </a:r>
            <a:endParaRPr lang="en-US" dirty="0" smtClean="0"/>
          </a:p>
          <a:p>
            <a:r>
              <a:rPr lang="en-US" dirty="0"/>
              <a:t>The system will save time, reduce the amount of work the administration has to do and will replace the stationery material with electronic apparatus and reduces the amount of human resource required for the purpose. </a:t>
            </a:r>
            <a:endParaRPr lang="en-US" dirty="0"/>
          </a:p>
        </p:txBody>
      </p:sp>
    </p:spTree>
    <p:extLst>
      <p:ext uri="{BB962C8B-B14F-4D97-AF65-F5344CB8AC3E}">
        <p14:creationId xmlns:p14="http://schemas.microsoft.com/office/powerpoint/2010/main" val="1968809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69935-D2B6-4A8A-B076-889C5FE0D049}"/>
              </a:ext>
            </a:extLst>
          </p:cNvPr>
          <p:cNvSpPr>
            <a:spLocks noGrp="1"/>
          </p:cNvSpPr>
          <p:nvPr>
            <p:ph type="title"/>
          </p:nvPr>
        </p:nvSpPr>
        <p:spPr>
          <a:xfrm>
            <a:off x="1129748" y="1836116"/>
            <a:ext cx="10515600" cy="1325563"/>
          </a:xfrm>
        </p:spPr>
        <p:txBody>
          <a:bodyPr>
            <a:normAutofit/>
          </a:bodyPr>
          <a:lstStyle/>
          <a:p>
            <a:r>
              <a:rPr lang="en-US" sz="8000" dirty="0"/>
              <a:t>Thank You</a:t>
            </a:r>
            <a:endParaRPr lang="en-IN" sz="8000" dirty="0"/>
          </a:p>
        </p:txBody>
      </p:sp>
    </p:spTree>
    <p:extLst>
      <p:ext uri="{BB962C8B-B14F-4D97-AF65-F5344CB8AC3E}">
        <p14:creationId xmlns:p14="http://schemas.microsoft.com/office/powerpoint/2010/main" val="29405490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61</TotalTime>
  <Words>336</Words>
  <Application>Microsoft Office PowerPoint</Application>
  <PresentationFormat>Widescreen</PresentationFormat>
  <Paragraphs>21</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Cambria</vt:lpstr>
      <vt:lpstr>Century Gothic</vt:lpstr>
      <vt:lpstr>Times New Roman</vt:lpstr>
      <vt:lpstr>Wingdings 3</vt:lpstr>
      <vt:lpstr>Ion</vt:lpstr>
      <vt:lpstr>Face Recognition Based Attendance Systems  </vt:lpstr>
      <vt:lpstr>INTRODUCTION:-   </vt:lpstr>
      <vt:lpstr> AIMS AND GOALS OF PROJECT  </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Gesture Based Video Player</dc:title>
  <dc:creator>ekta gupta</dc:creator>
  <cp:lastModifiedBy>Windows User</cp:lastModifiedBy>
  <cp:revision>14</cp:revision>
  <dcterms:created xsi:type="dcterms:W3CDTF">2022-04-30T18:08:18Z</dcterms:created>
  <dcterms:modified xsi:type="dcterms:W3CDTF">2022-05-06T19:20:15Z</dcterms:modified>
</cp:coreProperties>
</file>