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5" r:id="rId2"/>
  </p:sldMasterIdLst>
  <p:notesMasterIdLst>
    <p:notesMasterId r:id="rId55"/>
  </p:notesMasterIdLst>
  <p:sldIdLst>
    <p:sldId id="256" r:id="rId3"/>
    <p:sldId id="370" r:id="rId4"/>
    <p:sldId id="372" r:id="rId5"/>
    <p:sldId id="386" r:id="rId6"/>
    <p:sldId id="412" r:id="rId7"/>
    <p:sldId id="414" r:id="rId8"/>
    <p:sldId id="413" r:id="rId9"/>
    <p:sldId id="400" r:id="rId10"/>
    <p:sldId id="373" r:id="rId11"/>
    <p:sldId id="417" r:id="rId12"/>
    <p:sldId id="381" r:id="rId13"/>
    <p:sldId id="382" r:id="rId14"/>
    <p:sldId id="415" r:id="rId15"/>
    <p:sldId id="416" r:id="rId16"/>
    <p:sldId id="383" r:id="rId17"/>
    <p:sldId id="422" r:id="rId18"/>
    <p:sldId id="317" r:id="rId19"/>
    <p:sldId id="426" r:id="rId20"/>
    <p:sldId id="418" r:id="rId21"/>
    <p:sldId id="424" r:id="rId22"/>
    <p:sldId id="324" r:id="rId23"/>
    <p:sldId id="325" r:id="rId24"/>
    <p:sldId id="326" r:id="rId25"/>
    <p:sldId id="327" r:id="rId26"/>
    <p:sldId id="329" r:id="rId27"/>
    <p:sldId id="330" r:id="rId28"/>
    <p:sldId id="331" r:id="rId29"/>
    <p:sldId id="332" r:id="rId30"/>
    <p:sldId id="404" r:id="rId31"/>
    <p:sldId id="402" r:id="rId32"/>
    <p:sldId id="425" r:id="rId33"/>
    <p:sldId id="405" r:id="rId34"/>
    <p:sldId id="406" r:id="rId35"/>
    <p:sldId id="421" r:id="rId36"/>
    <p:sldId id="387" r:id="rId37"/>
    <p:sldId id="389" r:id="rId38"/>
    <p:sldId id="393" r:id="rId39"/>
    <p:sldId id="310" r:id="rId40"/>
    <p:sldId id="308" r:id="rId41"/>
    <p:sldId id="385" r:id="rId42"/>
    <p:sldId id="358" r:id="rId43"/>
    <p:sldId id="423" r:id="rId44"/>
    <p:sldId id="365" r:id="rId45"/>
    <p:sldId id="379" r:id="rId46"/>
    <p:sldId id="407" r:id="rId47"/>
    <p:sldId id="408" r:id="rId48"/>
    <p:sldId id="409" r:id="rId49"/>
    <p:sldId id="398" r:id="rId50"/>
    <p:sldId id="399" r:id="rId51"/>
    <p:sldId id="410" r:id="rId52"/>
    <p:sldId id="411" r:id="rId53"/>
    <p:sldId id="36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66"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E8914-1A85-49D2-8365-0E4892B5E56C}" type="datetimeFigureOut">
              <a:rPr lang="en-US" smtClean="0"/>
              <a:pPr/>
              <a:t>9/14/2018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17D30-1E84-4EE9-97C8-61BD62C3281E}" type="slidenum">
              <a:rPr lang="en-US" smtClean="0"/>
              <a:pPr/>
              <a:t>‹#›</a:t>
            </a:fld>
            <a:endParaRPr lang="en-US"/>
          </a:p>
        </p:txBody>
      </p:sp>
    </p:spTree>
    <p:extLst>
      <p:ext uri="{BB962C8B-B14F-4D97-AF65-F5344CB8AC3E}">
        <p14:creationId xmlns:p14="http://schemas.microsoft.com/office/powerpoint/2010/main" xmlns="" val="413224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27322B-BF3B-48D1-B3EB-57F071F68604}"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9BE730-546E-4D13-900E-B47D155B8504}"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E01CA5-5F23-458A-8DC8-7077C4D745FF}" type="datetime1">
              <a:rPr lang="en-US" smtClean="0"/>
              <a:pPr/>
              <a:t>9/14/2018</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4D38A0-DC88-4BF4-9817-9827948552CA}"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E5C6C3-E2FE-4996-A8C4-F59FF9DC116E}"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6D24FC-66AE-4694-BD4C-8BE1F2C76A51}" type="datetime1">
              <a:rPr lang="en-US" smtClean="0"/>
              <a:pPr/>
              <a:t>9/14/2018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D7358E-47BA-41F3-9AB0-72D451B56115}" type="datetime1">
              <a:rPr lang="en-US" smtClean="0"/>
              <a:pPr/>
              <a:t>9/14/2018</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C7B89-4F54-4EA2-B867-5A2B9B9D3B52}" type="datetime1">
              <a:rPr lang="en-US" smtClean="0"/>
              <a:pPr/>
              <a:t>9/14/2018</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F4806-3145-43AA-AD72-E2A36EEC58AA}" type="datetime1">
              <a:rPr lang="en-US" smtClean="0"/>
              <a:pPr/>
              <a:t>9/14/2018</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EDD612-7AE0-44F1-A3A0-361140DE9D57}" type="datetime1">
              <a:rPr lang="en-US" smtClean="0"/>
              <a:pPr/>
              <a:t>9/14/2018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EF637A-29E8-4E6E-A47A-150158DC8677}" type="datetime1">
              <a:rPr lang="en-US" smtClean="0"/>
              <a:pPr/>
              <a:t>9/14/2018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1E155-FD67-43FB-8283-ECB54B88B508}"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0CA2B5-C947-4ED0-AA00-7597124D44CE}"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D9A8CC-4F45-4C45-8561-08CEF4033AE7}"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607989-FFBF-48DC-AF29-C49002A57463}" type="datetime1">
              <a:rPr lang="en-US" smtClean="0"/>
              <a:pPr/>
              <a:t>9/14/2018</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67F65-6A3C-4BC4-A36D-4A53C967B669}" type="datetime1">
              <a:rPr lang="en-US" smtClean="0"/>
              <a:pPr/>
              <a:t>9/14/2018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A1F75E-487C-4BE3-A463-2A92C6F0463E}" type="datetime1">
              <a:rPr lang="en-US" smtClean="0"/>
              <a:pPr/>
              <a:t>9/14/2018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586DAA-BD29-4FC0-B134-F0E5AFE2476A}" type="datetime1">
              <a:rPr lang="en-US" smtClean="0"/>
              <a:pPr/>
              <a:t>9/14/2018</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A5584D-3BFB-4400-886D-B737A0DE84DC}" type="datetime1">
              <a:rPr lang="en-US" smtClean="0"/>
              <a:pPr/>
              <a:t>9/14/2018</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D3C67-C340-4DBB-A085-DEA11A372EF9}" type="datetime1">
              <a:rPr lang="en-US" smtClean="0"/>
              <a:pPr/>
              <a:t>9/14/2018</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F42CF-5A83-40DE-A9A1-28090445E2B0}" type="datetime1">
              <a:rPr lang="en-US" smtClean="0"/>
              <a:pPr/>
              <a:t>9/14/2018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CEB5C-7415-46B6-AC6F-79E1E62F6E4E}" type="datetime1">
              <a:rPr lang="en-US" smtClean="0"/>
              <a:pPr/>
              <a:t>9/14/2018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4119D5D7-8779-4D47-A18A-959B55B8A8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752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3534B-905E-48F6-8497-F274307603F6}" type="datetime1">
              <a:rPr lang="en-US" smtClean="0"/>
              <a:pPr/>
              <a:t>9/14/2018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Y.LAKSHMI PRASAD #08978784848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9D5D7-8779-4D47-A18A-959B55B8A8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7A9952-C416-44D9-A79B-5BBF33A0FCCB}" type="datetime1">
              <a:rPr lang="en-US" smtClean="0"/>
              <a:pPr/>
              <a:t>9/14/2018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119D5D7-8779-4D47-A18A-959B55B8A86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praanalytix_logo.jpg"/>
          <p:cNvPicPr>
            <a:picLocks noChangeAspect="1"/>
          </p:cNvPicPr>
          <p:nvPr userDrawn="1"/>
        </p:nvPicPr>
        <p:blipFill>
          <a:blip r:embed="rId14" cstate="print"/>
          <a:stretch>
            <a:fillRect/>
          </a:stretch>
        </p:blipFill>
        <p:spPr>
          <a:xfrm>
            <a:off x="0" y="15240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1" r:id="rId12"/>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240" y="5214950"/>
            <a:ext cx="5715040" cy="1066800"/>
          </a:xfrm>
        </p:spPr>
        <p:txBody>
          <a:bodyPr>
            <a:normAutofit/>
          </a:bodyPr>
          <a:lstStyle/>
          <a:p>
            <a:r>
              <a:rPr lang="en-US" dirty="0" smtClean="0">
                <a:solidFill>
                  <a:srgbClr val="FFFF00"/>
                </a:solidFill>
              </a:rPr>
              <a:t>Y. Lakshmi Prasad</a:t>
            </a:r>
            <a:endParaRPr lang="en-US" dirty="0">
              <a:solidFill>
                <a:srgbClr val="FFFF00"/>
              </a:solidFill>
            </a:endParaRPr>
          </a:p>
        </p:txBody>
      </p:sp>
      <p:sp>
        <p:nvSpPr>
          <p:cNvPr id="3" name="Subtitle 2"/>
          <p:cNvSpPr>
            <a:spLocks noGrp="1"/>
          </p:cNvSpPr>
          <p:nvPr>
            <p:ph type="subTitle" idx="1"/>
          </p:nvPr>
        </p:nvSpPr>
        <p:spPr>
          <a:xfrm>
            <a:off x="500034" y="1714488"/>
            <a:ext cx="8215370" cy="1714512"/>
          </a:xfrm>
        </p:spPr>
        <p:txBody>
          <a:bodyPr>
            <a:noAutofit/>
          </a:bodyPr>
          <a:lstStyle/>
          <a:p>
            <a:pPr algn="ctr"/>
            <a:r>
              <a:rPr lang="en-US" sz="6000" dirty="0" smtClean="0"/>
              <a:t>Introduction </a:t>
            </a:r>
            <a:r>
              <a:rPr lang="en-US" sz="6000" dirty="0"/>
              <a:t>to </a:t>
            </a:r>
            <a:endParaRPr lang="en-US" sz="6000" dirty="0" smtClean="0"/>
          </a:p>
          <a:p>
            <a:pPr algn="ctr"/>
            <a:r>
              <a:rPr lang="en-US" sz="6000" dirty="0" smtClean="0"/>
              <a:t>Clustering</a:t>
            </a:r>
            <a:endParaRPr lang="en-US" sz="6000" dirty="0"/>
          </a:p>
        </p:txBody>
      </p:sp>
      <p:pic>
        <p:nvPicPr>
          <p:cNvPr id="4" name="Picture 3" descr="praanalytix_logo.jpg"/>
          <p:cNvPicPr>
            <a:picLocks noChangeAspect="1"/>
          </p:cNvPicPr>
          <p:nvPr/>
        </p:nvPicPr>
        <p:blipFill>
          <a:blip r:embed="rId2" cstate="print"/>
          <a:stretch>
            <a:fillRect/>
          </a:stretch>
        </p:blipFill>
        <p:spPr>
          <a:xfrm>
            <a:off x="0" y="0"/>
            <a:ext cx="1447800" cy="14478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4414" y="428604"/>
            <a:ext cx="7643866" cy="1143000"/>
          </a:xfrm>
        </p:spPr>
        <p:txBody>
          <a:bodyPr>
            <a:normAutofit/>
          </a:bodyPr>
          <a:lstStyle/>
          <a:p>
            <a:r>
              <a:rPr lang="en-US" dirty="0"/>
              <a:t> </a:t>
            </a:r>
            <a:r>
              <a:rPr lang="en-US" dirty="0" smtClean="0"/>
              <a:t>K-means </a:t>
            </a:r>
            <a:r>
              <a:rPr lang="en-US" dirty="0"/>
              <a:t>clustering</a:t>
            </a:r>
          </a:p>
        </p:txBody>
      </p:sp>
      <p:sp>
        <p:nvSpPr>
          <p:cNvPr id="2" name="Content Placeholder 1"/>
          <p:cNvSpPr>
            <a:spLocks noGrp="1"/>
          </p:cNvSpPr>
          <p:nvPr>
            <p:ph idx="1"/>
          </p:nvPr>
        </p:nvSpPr>
        <p:spPr/>
        <p:txBody>
          <a:bodyPr/>
          <a:lstStyle/>
          <a:p>
            <a:r>
              <a:rPr lang="en-US" dirty="0"/>
              <a:t>K-means is a Partitional clustering algorithm as it partitions the given data into </a:t>
            </a:r>
            <a:r>
              <a:rPr lang="en-US" i="1" dirty="0"/>
              <a:t>k-clusters. </a:t>
            </a:r>
          </a:p>
          <a:p>
            <a:r>
              <a:rPr lang="en-US" dirty="0"/>
              <a:t>Each cluster has a cluster </a:t>
            </a:r>
            <a:r>
              <a:rPr lang="en-US" b="1" dirty="0"/>
              <a:t>center, called centroid. </a:t>
            </a:r>
            <a:r>
              <a:rPr lang="en-US" dirty="0"/>
              <a:t>k is specified by the user </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91225"/>
            <a:ext cx="7620000" cy="1143000"/>
          </a:xfrm>
        </p:spPr>
        <p:txBody>
          <a:bodyPr>
            <a:normAutofit/>
          </a:bodyPr>
          <a:lstStyle/>
          <a:p>
            <a:r>
              <a:rPr lang="en-US" dirty="0"/>
              <a:t>Hierarchical Clustering</a:t>
            </a:r>
          </a:p>
        </p:txBody>
      </p:sp>
      <p:pic>
        <p:nvPicPr>
          <p:cNvPr id="45058" name="Picture 2"/>
          <p:cNvPicPr>
            <a:picLocks noGrp="1" noChangeAspect="1" noChangeArrowheads="1"/>
          </p:cNvPicPr>
          <p:nvPr>
            <p:ph idx="1"/>
          </p:nvPr>
        </p:nvPicPr>
        <p:blipFill>
          <a:blip r:embed="rId2"/>
          <a:srcRect/>
          <a:stretch>
            <a:fillRect/>
          </a:stretch>
        </p:blipFill>
        <p:spPr bwMode="auto">
          <a:xfrm>
            <a:off x="3929058" y="1234226"/>
            <a:ext cx="4071966" cy="2077894"/>
          </a:xfrm>
          <a:prstGeom prst="rect">
            <a:avLst/>
          </a:prstGeom>
          <a:noFill/>
          <a:ln w="9525">
            <a:noFill/>
            <a:miter lim="800000"/>
            <a:headEnd/>
            <a:tailEnd/>
          </a:ln>
          <a:effectLst/>
        </p:spPr>
      </p:pic>
      <p:sp>
        <p:nvSpPr>
          <p:cNvPr id="5" name="TextBox 4"/>
          <p:cNvSpPr txBox="1"/>
          <p:nvPr/>
        </p:nvSpPr>
        <p:spPr>
          <a:xfrm>
            <a:off x="214282" y="3429000"/>
            <a:ext cx="8715436" cy="2246769"/>
          </a:xfrm>
          <a:prstGeom prst="rect">
            <a:avLst/>
          </a:prstGeom>
          <a:noFill/>
        </p:spPr>
        <p:txBody>
          <a:bodyPr wrap="square" rtlCol="0">
            <a:spAutoFit/>
          </a:bodyPr>
          <a:lstStyle/>
          <a:p>
            <a:r>
              <a:rPr lang="en-US" sz="2800" dirty="0"/>
              <a:t>Decomposes data objects into a several levels of nested partitioning (tree of clusters). </a:t>
            </a:r>
          </a:p>
          <a:p>
            <a:r>
              <a:rPr lang="en-US" sz="2800" dirty="0"/>
              <a:t>A clustering of the data objects is obtained by cutting the dendrogram at the desired level, then each connected component forms a cluster.</a:t>
            </a:r>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3862354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152400"/>
            <a:ext cx="7543800" cy="1143000"/>
          </a:xfrm>
        </p:spPr>
        <p:txBody>
          <a:bodyPr>
            <a:normAutofit/>
          </a:bodyPr>
          <a:lstStyle/>
          <a:p>
            <a:r>
              <a:rPr lang="en-US" dirty="0" smtClean="0"/>
              <a:t>Agglomerative </a:t>
            </a:r>
            <a:r>
              <a:rPr lang="en-US" dirty="0"/>
              <a:t>clustering</a:t>
            </a:r>
          </a:p>
        </p:txBody>
      </p:sp>
      <p:sp>
        <p:nvSpPr>
          <p:cNvPr id="2" name="Content Placeholder 1"/>
          <p:cNvSpPr>
            <a:spLocks noGrp="1"/>
          </p:cNvSpPr>
          <p:nvPr>
            <p:ph idx="1"/>
          </p:nvPr>
        </p:nvSpPr>
        <p:spPr>
          <a:xfrm>
            <a:off x="205154" y="1447800"/>
            <a:ext cx="8458200" cy="4767072"/>
          </a:xfrm>
        </p:spPr>
        <p:txBody>
          <a:bodyPr>
            <a:normAutofit/>
          </a:bodyPr>
          <a:lstStyle/>
          <a:p>
            <a:r>
              <a:rPr lang="en-US" sz="2800" dirty="0"/>
              <a:t>Assign each item to its own cluster, so that if you have N items, you now have N clusters, each containing just one item. </a:t>
            </a:r>
          </a:p>
          <a:p>
            <a:r>
              <a:rPr lang="en-US" sz="2800" dirty="0"/>
              <a:t>Merge most similar clusters into a single cluster, so that now you have one less cluster.</a:t>
            </a:r>
          </a:p>
          <a:p>
            <a:r>
              <a:rPr lang="en-US" sz="2800" dirty="0"/>
              <a:t>Compute distances (similarities) between the new cluster and each of the old clusters.</a:t>
            </a:r>
          </a:p>
          <a:p>
            <a:r>
              <a:rPr lang="en-US" sz="2800" dirty="0"/>
              <a:t>Repeat steps 2 and 3 until all items are clustered into a single cluster of size N.</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294125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285728"/>
            <a:ext cx="7543824" cy="1143000"/>
          </a:xfrm>
        </p:spPr>
        <p:txBody>
          <a:bodyPr/>
          <a:lstStyle/>
          <a:p>
            <a:r>
              <a:rPr lang="en-US" dirty="0" smtClean="0"/>
              <a:t>DBSCAN Clustering</a:t>
            </a:r>
            <a:endParaRPr lang="en-IN" dirty="0"/>
          </a:p>
        </p:txBody>
      </p:sp>
      <p:sp>
        <p:nvSpPr>
          <p:cNvPr id="2" name="Content Placeholder 1"/>
          <p:cNvSpPr>
            <a:spLocks noGrp="1"/>
          </p:cNvSpPr>
          <p:nvPr>
            <p:ph idx="1"/>
          </p:nvPr>
        </p:nvSpPr>
        <p:spPr>
          <a:xfrm>
            <a:off x="357158" y="1571612"/>
            <a:ext cx="8329642" cy="4752988"/>
          </a:xfrm>
        </p:spPr>
        <p:txBody>
          <a:bodyPr/>
          <a:lstStyle/>
          <a:p>
            <a:r>
              <a:rPr lang="en-US" dirty="0" smtClean="0"/>
              <a:t>A cluster is defined as a connected dense component which can grow in any direction that density leads.</a:t>
            </a:r>
          </a:p>
          <a:p>
            <a:r>
              <a:rPr lang="en-US" dirty="0" smtClean="0"/>
              <a:t>Arbitrary shaped clusters and good scalability</a:t>
            </a:r>
          </a:p>
          <a:p>
            <a:r>
              <a:rPr lang="en-US" dirty="0" smtClean="0"/>
              <a:t>Clusters are defined as Density-Connected Sets</a:t>
            </a:r>
          </a:p>
          <a:p>
            <a:r>
              <a:rPr lang="en-US" dirty="0" smtClean="0"/>
              <a:t>Density and connectivity are measured by local distribution of nearest neighbor</a:t>
            </a:r>
          </a:p>
          <a:p>
            <a:r>
              <a:rPr lang="en-US" dirty="0" smtClean="0"/>
              <a:t>Target low dimensional spatial data</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357166"/>
            <a:ext cx="7615262" cy="1143000"/>
          </a:xfrm>
        </p:spPr>
        <p:txBody>
          <a:bodyPr/>
          <a:lstStyle/>
          <a:p>
            <a:r>
              <a:rPr lang="en-IN" dirty="0" smtClean="0"/>
              <a:t>STING Clustering</a:t>
            </a:r>
            <a:endParaRPr lang="en-IN" dirty="0"/>
          </a:p>
        </p:txBody>
      </p:sp>
      <p:sp>
        <p:nvSpPr>
          <p:cNvPr id="2" name="Content Placeholder 1"/>
          <p:cNvSpPr>
            <a:spLocks noGrp="1"/>
          </p:cNvSpPr>
          <p:nvPr>
            <p:ph idx="1"/>
          </p:nvPr>
        </p:nvSpPr>
        <p:spPr/>
        <p:txBody>
          <a:bodyPr/>
          <a:lstStyle/>
          <a:p>
            <a:pPr>
              <a:lnSpc>
                <a:spcPct val="90000"/>
              </a:lnSpc>
            </a:pPr>
            <a:r>
              <a:rPr lang="en-US" sz="2800" dirty="0" smtClean="0"/>
              <a:t>The spatial area is divided into rectangular cells</a:t>
            </a:r>
          </a:p>
          <a:p>
            <a:pPr>
              <a:lnSpc>
                <a:spcPct val="90000"/>
              </a:lnSpc>
            </a:pPr>
            <a:r>
              <a:rPr lang="en-US" sz="2800" dirty="0" smtClean="0"/>
              <a:t>There are several levels of cells corresponding to different levels of resolution</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4414" y="214290"/>
            <a:ext cx="7315200" cy="1143000"/>
          </a:xfrm>
        </p:spPr>
        <p:txBody>
          <a:bodyPr>
            <a:normAutofit/>
          </a:bodyPr>
          <a:lstStyle/>
          <a:p>
            <a:r>
              <a:rPr lang="en-US" dirty="0" smtClean="0"/>
              <a:t>Expectation </a:t>
            </a:r>
            <a:r>
              <a:rPr lang="en-US" dirty="0"/>
              <a:t>M</a:t>
            </a:r>
            <a:r>
              <a:rPr lang="en-US" dirty="0" smtClean="0"/>
              <a:t>aximization</a:t>
            </a:r>
            <a:endParaRPr lang="en-US" dirty="0"/>
          </a:p>
        </p:txBody>
      </p:sp>
      <p:sp>
        <p:nvSpPr>
          <p:cNvPr id="2" name="Content Placeholder 1"/>
          <p:cNvSpPr>
            <a:spLocks noGrp="1"/>
          </p:cNvSpPr>
          <p:nvPr>
            <p:ph idx="1"/>
          </p:nvPr>
        </p:nvSpPr>
        <p:spPr>
          <a:xfrm>
            <a:off x="142844" y="1571612"/>
            <a:ext cx="8698523" cy="4525963"/>
          </a:xfrm>
        </p:spPr>
        <p:txBody>
          <a:bodyPr/>
          <a:lstStyle/>
          <a:p>
            <a:r>
              <a:rPr lang="en-US" dirty="0"/>
              <a:t>A point belongs to a center in proportion to its Gaussian probability</a:t>
            </a:r>
          </a:p>
          <a:p>
            <a:r>
              <a:rPr lang="en-US" dirty="0"/>
              <a:t>Cluster centers are optimized to maximize the probability of all points (so they do not move as drastically as K-means)</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192916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14290"/>
            <a:ext cx="7215238" cy="1143000"/>
          </a:xfrm>
        </p:spPr>
        <p:txBody>
          <a:bodyPr/>
          <a:lstStyle/>
          <a:p>
            <a:r>
              <a:rPr lang="en-IN" dirty="0" smtClean="0"/>
              <a:t>Questions to Ask ourselves</a:t>
            </a:r>
            <a:endParaRPr lang="en-IN" dirty="0"/>
          </a:p>
        </p:txBody>
      </p:sp>
      <p:sp>
        <p:nvSpPr>
          <p:cNvPr id="3" name="Content Placeholder 2"/>
          <p:cNvSpPr>
            <a:spLocks noGrp="1"/>
          </p:cNvSpPr>
          <p:nvPr>
            <p:ph idx="1"/>
          </p:nvPr>
        </p:nvSpPr>
        <p:spPr>
          <a:xfrm>
            <a:off x="357158" y="1643050"/>
            <a:ext cx="8329642" cy="4681550"/>
          </a:xfrm>
        </p:spPr>
        <p:txBody>
          <a:bodyPr/>
          <a:lstStyle/>
          <a:p>
            <a:pPr marL="0" indent="0">
              <a:buNone/>
            </a:pPr>
            <a:r>
              <a:rPr lang="en-US" sz="2800" dirty="0" smtClean="0"/>
              <a:t>1. What is the </a:t>
            </a:r>
            <a:r>
              <a:rPr lang="en-US" sz="2800" b="1" dirty="0" smtClean="0">
                <a:solidFill>
                  <a:srgbClr val="FF0000"/>
                </a:solidFill>
              </a:rPr>
              <a:t>Objective Function</a:t>
            </a:r>
            <a:r>
              <a:rPr lang="en-US" sz="2800" dirty="0" smtClean="0"/>
              <a:t>?: Minimize aggregate the intra cluster distance.</a:t>
            </a:r>
          </a:p>
          <a:p>
            <a:pPr marL="0" indent="0">
              <a:buNone/>
            </a:pPr>
            <a:r>
              <a:rPr lang="en-US" sz="2800" dirty="0" smtClean="0"/>
              <a:t>2. What are the </a:t>
            </a:r>
            <a:r>
              <a:rPr lang="en-US" sz="2800" b="1" dirty="0" smtClean="0">
                <a:solidFill>
                  <a:srgbClr val="FF0000"/>
                </a:solidFill>
              </a:rPr>
              <a:t>HyperParameters? </a:t>
            </a:r>
            <a:r>
              <a:rPr lang="en-US" sz="2800" dirty="0" smtClean="0"/>
              <a:t>– K, Distance, Linkage, No of Iterations etc..</a:t>
            </a:r>
          </a:p>
          <a:p>
            <a:pPr marL="0" indent="0">
              <a:buNone/>
            </a:pPr>
            <a:r>
              <a:rPr lang="en-US" sz="2800" dirty="0" smtClean="0"/>
              <a:t>3. What are the </a:t>
            </a:r>
            <a:r>
              <a:rPr lang="en-US" sz="2800" b="1" dirty="0" smtClean="0">
                <a:solidFill>
                  <a:srgbClr val="FF0000"/>
                </a:solidFill>
              </a:rPr>
              <a:t>Parameters</a:t>
            </a:r>
            <a:r>
              <a:rPr lang="en-US" sz="2800" dirty="0" smtClean="0"/>
              <a:t>?- Mean, Centroid</a:t>
            </a:r>
          </a:p>
          <a:p>
            <a:pPr marL="0" indent="0">
              <a:buNone/>
            </a:pPr>
            <a:r>
              <a:rPr lang="en-US" sz="2800" dirty="0" smtClean="0"/>
              <a:t>4. How can we </a:t>
            </a:r>
            <a:r>
              <a:rPr lang="en-US" sz="2800" b="1" dirty="0" smtClean="0">
                <a:solidFill>
                  <a:srgbClr val="FF0000"/>
                </a:solidFill>
              </a:rPr>
              <a:t>Regularize</a:t>
            </a:r>
            <a:r>
              <a:rPr lang="en-US" sz="2800" dirty="0" smtClean="0"/>
              <a:t> the Model?</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6108" y="152400"/>
            <a:ext cx="7924800" cy="1020762"/>
          </a:xfrm>
        </p:spPr>
        <p:txBody>
          <a:bodyPr>
            <a:normAutofit fontScale="90000"/>
          </a:bodyPr>
          <a:lstStyle/>
          <a:p>
            <a:r>
              <a:rPr lang="en-US" dirty="0"/>
              <a:t/>
            </a:r>
            <a:br>
              <a:rPr lang="en-US" dirty="0"/>
            </a:br>
            <a:r>
              <a:rPr lang="en-US" dirty="0" smtClean="0"/>
              <a:t>What </a:t>
            </a:r>
            <a:r>
              <a:rPr lang="en-US" dirty="0"/>
              <a:t>Exactly Are We Looking for</a:t>
            </a:r>
            <a:r>
              <a:rPr lang="en-US" dirty="0" smtClean="0"/>
              <a:t>?</a:t>
            </a:r>
            <a:endParaRPr lang="en-US" dirty="0"/>
          </a:p>
        </p:txBody>
      </p:sp>
      <p:sp>
        <p:nvSpPr>
          <p:cNvPr id="2" name="Content Placeholder 1"/>
          <p:cNvSpPr>
            <a:spLocks noGrp="1"/>
          </p:cNvSpPr>
          <p:nvPr>
            <p:ph idx="1"/>
          </p:nvPr>
        </p:nvSpPr>
        <p:spPr>
          <a:xfrm>
            <a:off x="214282" y="1428736"/>
            <a:ext cx="8643998" cy="4929222"/>
          </a:xfrm>
        </p:spPr>
        <p:txBody>
          <a:bodyPr>
            <a:normAutofit/>
          </a:bodyPr>
          <a:lstStyle/>
          <a:p>
            <a:pPr marL="109728" indent="0">
              <a:buNone/>
            </a:pPr>
            <a:r>
              <a:rPr lang="en-US" dirty="0" smtClean="0"/>
              <a:t>The </a:t>
            </a:r>
            <a:r>
              <a:rPr lang="en-US" dirty="0"/>
              <a:t>following questions need to be answered: </a:t>
            </a:r>
          </a:p>
          <a:p>
            <a:r>
              <a:rPr lang="en-US" dirty="0"/>
              <a:t>1. What kind of similarity are we looking for? Is it pattern or proximity? </a:t>
            </a:r>
          </a:p>
          <a:p>
            <a:r>
              <a:rPr lang="en-US" dirty="0"/>
              <a:t>2. How do we form the groups? </a:t>
            </a:r>
          </a:p>
          <a:p>
            <a:r>
              <a:rPr lang="en-US" dirty="0"/>
              <a:t>3. How many groups should we form? </a:t>
            </a:r>
          </a:p>
          <a:p>
            <a:r>
              <a:rPr lang="en-US" dirty="0"/>
              <a:t>4. What’s the interpretation of each cluster? </a:t>
            </a:r>
          </a:p>
          <a:p>
            <a:r>
              <a:rPr lang="en-US" dirty="0"/>
              <a:t>5. What’s the strategy related to each of these </a:t>
            </a:r>
            <a:r>
              <a:rPr lang="en-US" dirty="0" smtClean="0"/>
              <a:t>cluster?</a:t>
            </a:r>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357166"/>
            <a:ext cx="7391400" cy="914400"/>
          </a:xfrm>
        </p:spPr>
        <p:txBody>
          <a:bodyPr/>
          <a:lstStyle/>
          <a:p>
            <a:r>
              <a:rPr lang="en-US" dirty="0" smtClean="0"/>
              <a:t>How many Clusters?</a:t>
            </a:r>
            <a:endParaRPr lang="en-US" dirty="0"/>
          </a:p>
        </p:txBody>
      </p:sp>
      <p:sp>
        <p:nvSpPr>
          <p:cNvPr id="3" name="Content Placeholder 2"/>
          <p:cNvSpPr>
            <a:spLocks noGrp="1"/>
          </p:cNvSpPr>
          <p:nvPr>
            <p:ph idx="1"/>
          </p:nvPr>
        </p:nvSpPr>
        <p:spPr>
          <a:xfrm>
            <a:off x="0" y="1361421"/>
            <a:ext cx="9175862" cy="5153609"/>
          </a:xfrm>
        </p:spPr>
        <p:txBody>
          <a:bodyPr>
            <a:normAutofit/>
          </a:bodyPr>
          <a:lstStyle/>
          <a:p>
            <a:r>
              <a:rPr lang="en-US" sz="2400" dirty="0" smtClean="0"/>
              <a:t>What is the “</a:t>
            </a:r>
            <a:r>
              <a:rPr lang="en-US" sz="2400" b="1" dirty="0" smtClean="0"/>
              <a:t>Minimum</a:t>
            </a:r>
            <a:r>
              <a:rPr lang="en-US" sz="2400" dirty="0" smtClean="0"/>
              <a:t>” number of clusters we can have?</a:t>
            </a:r>
          </a:p>
          <a:p>
            <a:r>
              <a:rPr lang="en-US" sz="2400" dirty="0" smtClean="0"/>
              <a:t>What is the “</a:t>
            </a:r>
            <a:r>
              <a:rPr lang="en-US" sz="2400" b="1" dirty="0" smtClean="0"/>
              <a:t>Maximum</a:t>
            </a:r>
            <a:r>
              <a:rPr lang="en-US" sz="2400" dirty="0" smtClean="0"/>
              <a:t>” number of clusters we can have?</a:t>
            </a:r>
          </a:p>
          <a:p>
            <a:r>
              <a:rPr lang="en-US" sz="2400" dirty="0" smtClean="0"/>
              <a:t>How do we know the right number of clusters?</a:t>
            </a:r>
          </a:p>
          <a:p>
            <a:r>
              <a:rPr lang="en-US" sz="2400" b="1" dirty="0" smtClean="0"/>
              <a:t>Business Driven Decision</a:t>
            </a:r>
          </a:p>
          <a:p>
            <a:pPr lvl="1"/>
            <a:r>
              <a:rPr lang="en-US" sz="2400" dirty="0" smtClean="0"/>
              <a:t>I have budget for only </a:t>
            </a:r>
            <a:r>
              <a:rPr lang="en-US" sz="2400" b="1" dirty="0" smtClean="0"/>
              <a:t>10</a:t>
            </a:r>
            <a:r>
              <a:rPr lang="en-US" sz="2400" dirty="0" smtClean="0"/>
              <a:t> customer campaigns!</a:t>
            </a:r>
          </a:p>
          <a:p>
            <a:pPr lvl="1"/>
            <a:r>
              <a:rPr lang="en-US" sz="2400" dirty="0" smtClean="0"/>
              <a:t>I can create only </a:t>
            </a:r>
            <a:r>
              <a:rPr lang="en-US" sz="2400" b="1" dirty="0" smtClean="0"/>
              <a:t>20</a:t>
            </a:r>
            <a:r>
              <a:rPr lang="en-US" sz="2400" dirty="0" smtClean="0"/>
              <a:t> FAQ sections in my manual!</a:t>
            </a:r>
          </a:p>
          <a:p>
            <a:pPr lvl="1"/>
            <a:r>
              <a:rPr lang="en-US" sz="2400" dirty="0" smtClean="0"/>
              <a:t>I can have only 4 options in my menu system!</a:t>
            </a:r>
          </a:p>
          <a:p>
            <a:r>
              <a:rPr lang="en-US" sz="2400" b="1" dirty="0" smtClean="0"/>
              <a:t>Machine Learning Driven Decision</a:t>
            </a:r>
          </a:p>
          <a:p>
            <a:pPr lvl="1"/>
            <a:r>
              <a:rPr lang="en-US" sz="2400" dirty="0" smtClean="0"/>
              <a:t>COMPLEXITY vs. ACCURACY tradeoff</a:t>
            </a:r>
          </a:p>
          <a:p>
            <a:pPr lvl="1"/>
            <a:r>
              <a:rPr lang="en-US" sz="2400" dirty="0" smtClean="0"/>
              <a:t>Minimum Description Length</a:t>
            </a:r>
          </a:p>
        </p:txBody>
      </p:sp>
      <p:grpSp>
        <p:nvGrpSpPr>
          <p:cNvPr id="4" name="Group 15"/>
          <p:cNvGrpSpPr/>
          <p:nvPr/>
        </p:nvGrpSpPr>
        <p:grpSpPr>
          <a:xfrm>
            <a:off x="5943600" y="4803788"/>
            <a:ext cx="3096208" cy="2083520"/>
            <a:chOff x="5765559" y="4583047"/>
            <a:chExt cx="3096208" cy="2083520"/>
          </a:xfrm>
        </p:grpSpPr>
        <p:cxnSp>
          <p:nvCxnSpPr>
            <p:cNvPr id="5" name="Straight Arrow Connector 4"/>
            <p:cNvCxnSpPr/>
            <p:nvPr/>
          </p:nvCxnSpPr>
          <p:spPr>
            <a:xfrm>
              <a:off x="6168885" y="6272699"/>
              <a:ext cx="2692882" cy="0"/>
            </a:xfrm>
            <a:prstGeom prst="straightConnector1">
              <a:avLst/>
            </a:prstGeom>
            <a:ln w="28575"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6168885" y="4583047"/>
              <a:ext cx="0" cy="1689652"/>
            </a:xfrm>
            <a:prstGeom prst="straightConnector1">
              <a:avLst/>
            </a:prstGeom>
            <a:ln w="28575"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724616" y="6297235"/>
              <a:ext cx="1579692" cy="369332"/>
            </a:xfrm>
            <a:prstGeom prst="rect">
              <a:avLst/>
            </a:prstGeom>
          </p:spPr>
          <p:txBody>
            <a:bodyPr wrap="none">
              <a:spAutoFit/>
            </a:bodyPr>
            <a:lstStyle/>
            <a:p>
              <a:r>
                <a:rPr lang="en-US" dirty="0"/>
                <a:t>COMPLEXITY </a:t>
              </a:r>
            </a:p>
          </p:txBody>
        </p:sp>
        <p:sp>
          <p:nvSpPr>
            <p:cNvPr id="13" name="Rectangle 12"/>
            <p:cNvSpPr/>
            <p:nvPr/>
          </p:nvSpPr>
          <p:spPr>
            <a:xfrm rot="16200000">
              <a:off x="5191713" y="5245422"/>
              <a:ext cx="1517024" cy="369332"/>
            </a:xfrm>
            <a:prstGeom prst="rect">
              <a:avLst/>
            </a:prstGeom>
          </p:spPr>
          <p:txBody>
            <a:bodyPr wrap="none">
              <a:spAutoFit/>
            </a:bodyPr>
            <a:lstStyle/>
            <a:p>
              <a:r>
                <a:rPr lang="en-US" dirty="0" smtClean="0"/>
                <a:t>ACCURACY</a:t>
              </a:r>
              <a:endParaRPr lang="en-US" dirty="0"/>
            </a:p>
          </p:txBody>
        </p:sp>
        <p:cxnSp>
          <p:nvCxnSpPr>
            <p:cNvPr id="15" name="Straight Connector 14"/>
            <p:cNvCxnSpPr/>
            <p:nvPr/>
          </p:nvCxnSpPr>
          <p:spPr>
            <a:xfrm flipV="1">
              <a:off x="6327913" y="4759739"/>
              <a:ext cx="1976395" cy="130313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10" name="Footer Placeholder 9"/>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12066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7290" y="274638"/>
            <a:ext cx="7329510" cy="1143000"/>
          </a:xfrm>
        </p:spPr>
        <p:txBody>
          <a:bodyPr>
            <a:normAutofit fontScale="90000"/>
          </a:bodyPr>
          <a:lstStyle/>
          <a:p>
            <a:r>
              <a:rPr lang="en-IN" dirty="0" smtClean="0"/>
              <a:t>Finding Optimal Number of Clusters</a:t>
            </a:r>
            <a:endParaRPr lang="en-IN" dirty="0"/>
          </a:p>
        </p:txBody>
      </p:sp>
      <p:sp>
        <p:nvSpPr>
          <p:cNvPr id="2" name="Content Placeholder 1"/>
          <p:cNvSpPr>
            <a:spLocks noGrp="1"/>
          </p:cNvSpPr>
          <p:nvPr>
            <p:ph idx="1"/>
          </p:nvPr>
        </p:nvSpPr>
        <p:spPr>
          <a:xfrm>
            <a:off x="457200" y="1481328"/>
            <a:ext cx="8329642" cy="4525963"/>
          </a:xfrm>
        </p:spPr>
        <p:txBody>
          <a:bodyPr>
            <a:normAutofit/>
          </a:bodyPr>
          <a:lstStyle/>
          <a:p>
            <a:r>
              <a:rPr lang="en-IN" dirty="0" smtClean="0"/>
              <a:t>The optimal number of clusters is somehow subjective and depends on the method used for measuring similarities and the parameters used for partitioning.</a:t>
            </a:r>
          </a:p>
          <a:p>
            <a:r>
              <a:rPr lang="en-IN" dirty="0" smtClean="0"/>
              <a:t>1. Direct methods: consists of optimizing a criterion, such as the within cluster sums of squares or the average silhouette. The corresponding methods are named </a:t>
            </a:r>
            <a:r>
              <a:rPr lang="en-IN" i="1" dirty="0" smtClean="0"/>
              <a:t>elbow(</a:t>
            </a:r>
            <a:r>
              <a:rPr lang="en-IN" i="1" dirty="0" err="1" smtClean="0"/>
              <a:t>Scree</a:t>
            </a:r>
            <a:r>
              <a:rPr lang="en-IN" i="1" dirty="0" smtClean="0"/>
              <a:t> Plot)</a:t>
            </a:r>
            <a:r>
              <a:rPr lang="en-IN" dirty="0" smtClean="0"/>
              <a:t>  and </a:t>
            </a:r>
            <a:r>
              <a:rPr lang="en-IN" i="1" dirty="0" smtClean="0"/>
              <a:t>silhouette</a:t>
            </a:r>
            <a:r>
              <a:rPr lang="en-IN" dirty="0" smtClean="0"/>
              <a:t> methods.</a:t>
            </a:r>
          </a:p>
          <a:p>
            <a:r>
              <a:rPr lang="en-IN" dirty="0" smtClean="0"/>
              <a:t>2. Statistical testing methods: consists of comparing evidence against null hypothesis. An example is the </a:t>
            </a:r>
            <a:r>
              <a:rPr lang="en-IN" i="1" dirty="0" smtClean="0"/>
              <a:t>gap statistic</a:t>
            </a:r>
            <a:r>
              <a:rPr lang="en-IN" dirty="0" smtClean="0"/>
              <a:t>.</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DDF738D-A8A1-4945-B986-1AD63291A30B}"/>
              </a:ext>
            </a:extLst>
          </p:cNvPr>
          <p:cNvSpPr>
            <a:spLocks noGrp="1"/>
          </p:cNvSpPr>
          <p:nvPr>
            <p:ph type="title"/>
          </p:nvPr>
        </p:nvSpPr>
        <p:spPr>
          <a:xfrm>
            <a:off x="1500166" y="0"/>
            <a:ext cx="4429156" cy="1143000"/>
          </a:xfrm>
        </p:spPr>
        <p:txBody>
          <a:bodyPr/>
          <a:lstStyle/>
          <a:p>
            <a:r>
              <a:rPr lang="en-US" dirty="0"/>
              <a:t>Objectives</a:t>
            </a:r>
          </a:p>
        </p:txBody>
      </p:sp>
      <p:sp>
        <p:nvSpPr>
          <p:cNvPr id="2" name="Content Placeholder 1">
            <a:extLst>
              <a:ext uri="{FF2B5EF4-FFF2-40B4-BE49-F238E27FC236}">
                <a16:creationId xmlns="" xmlns:a16="http://schemas.microsoft.com/office/drawing/2014/main" id="{9F625A43-6EFE-41BE-B079-D20736C454C2}"/>
              </a:ext>
            </a:extLst>
          </p:cNvPr>
          <p:cNvSpPr>
            <a:spLocks noGrp="1"/>
          </p:cNvSpPr>
          <p:nvPr>
            <p:ph idx="1"/>
          </p:nvPr>
        </p:nvSpPr>
        <p:spPr>
          <a:xfrm>
            <a:off x="304800" y="1371600"/>
            <a:ext cx="8229600" cy="4525963"/>
          </a:xfrm>
        </p:spPr>
        <p:txBody>
          <a:bodyPr/>
          <a:lstStyle/>
          <a:p>
            <a:r>
              <a:rPr lang="en-US" dirty="0"/>
              <a:t>What is </a:t>
            </a:r>
            <a:r>
              <a:rPr lang="en-US" dirty="0" smtClean="0"/>
              <a:t>Clustering?</a:t>
            </a:r>
            <a:endParaRPr lang="en-US" dirty="0"/>
          </a:p>
          <a:p>
            <a:r>
              <a:rPr lang="en-US" dirty="0" smtClean="0"/>
              <a:t>Checking Clustering Tendency</a:t>
            </a:r>
          </a:p>
          <a:p>
            <a:r>
              <a:rPr lang="en-US" dirty="0" smtClean="0"/>
              <a:t>Find Optimal Number of Clusters</a:t>
            </a:r>
          </a:p>
          <a:p>
            <a:r>
              <a:rPr lang="en-US" dirty="0" smtClean="0"/>
              <a:t>Clustering </a:t>
            </a:r>
            <a:r>
              <a:rPr lang="en-US" dirty="0"/>
              <a:t>Methodology</a:t>
            </a:r>
          </a:p>
          <a:p>
            <a:r>
              <a:rPr lang="en-US" dirty="0"/>
              <a:t>Cluster </a:t>
            </a:r>
            <a:r>
              <a:rPr lang="en-US" dirty="0" smtClean="0"/>
              <a:t>Profiling</a:t>
            </a:r>
          </a:p>
          <a:p>
            <a:r>
              <a:rPr lang="en-US" dirty="0" smtClean="0"/>
              <a:t>Limitations of Clustering</a:t>
            </a:r>
          </a:p>
          <a:p>
            <a:r>
              <a:rPr lang="en-US" dirty="0"/>
              <a:t>Clustering Applications</a:t>
            </a:r>
          </a:p>
          <a:p>
            <a:r>
              <a:rPr lang="en-US" dirty="0" smtClean="0"/>
              <a:t>Use </a:t>
            </a:r>
            <a:r>
              <a:rPr lang="en-US" dirty="0"/>
              <a:t>case of </a:t>
            </a:r>
            <a:r>
              <a:rPr lang="en-US" dirty="0" smtClean="0"/>
              <a:t>Clustering</a:t>
            </a:r>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3923641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7290" y="214290"/>
            <a:ext cx="7162800" cy="1143000"/>
          </a:xfrm>
        </p:spPr>
        <p:txBody>
          <a:bodyPr/>
          <a:lstStyle/>
          <a:p>
            <a:r>
              <a:rPr lang="en-US" dirty="0"/>
              <a:t>Data Preparation</a:t>
            </a:r>
          </a:p>
        </p:txBody>
      </p:sp>
      <p:sp>
        <p:nvSpPr>
          <p:cNvPr id="2" name="Content Placeholder 1"/>
          <p:cNvSpPr>
            <a:spLocks noGrp="1"/>
          </p:cNvSpPr>
          <p:nvPr>
            <p:ph idx="1"/>
          </p:nvPr>
        </p:nvSpPr>
        <p:spPr>
          <a:xfrm>
            <a:off x="228600" y="1371600"/>
            <a:ext cx="8763000" cy="4525963"/>
          </a:xfrm>
        </p:spPr>
        <p:txBody>
          <a:bodyPr/>
          <a:lstStyle/>
          <a:p>
            <a:pPr marL="109728" indent="0">
              <a:buNone/>
            </a:pPr>
            <a:r>
              <a:rPr lang="en-US" dirty="0"/>
              <a:t>There are two steps we need to perform prior to doing the clustering:</a:t>
            </a:r>
          </a:p>
          <a:p>
            <a:r>
              <a:rPr lang="en-US" dirty="0"/>
              <a:t>1. Scaling</a:t>
            </a:r>
          </a:p>
          <a:p>
            <a:r>
              <a:rPr lang="en-US" dirty="0"/>
              <a:t>2. Weighting</a:t>
            </a:r>
          </a:p>
          <a:p>
            <a:pPr>
              <a:buNone/>
            </a:pPr>
            <a:endParaRPr lang="en-US" dirty="0"/>
          </a:p>
          <a:p>
            <a:pPr>
              <a:buNone/>
            </a:pPr>
            <a:r>
              <a:rPr lang="en-US" dirty="0"/>
              <a:t>Scaling is basically the concept of adjusting the values of the variables to take into account the fact that variables are measured on very different scales.</a:t>
            </a:r>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793211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2976" y="142852"/>
            <a:ext cx="7543800" cy="1143000"/>
          </a:xfrm>
        </p:spPr>
        <p:txBody>
          <a:bodyPr>
            <a:normAutofit/>
          </a:bodyPr>
          <a:lstStyle/>
          <a:p>
            <a:r>
              <a:rPr lang="en-US" dirty="0"/>
              <a:t>Data Points on </a:t>
            </a:r>
            <a:r>
              <a:rPr lang="en-US" dirty="0" smtClean="0"/>
              <a:t>2D </a:t>
            </a:r>
            <a:r>
              <a:rPr lang="en-US" dirty="0"/>
              <a:t>space</a:t>
            </a:r>
          </a:p>
        </p:txBody>
      </p:sp>
      <p:pic>
        <p:nvPicPr>
          <p:cNvPr id="4" name="Picture 2"/>
          <p:cNvPicPr>
            <a:picLocks noGrp="1" noChangeAspect="1" noChangeArrowheads="1"/>
          </p:cNvPicPr>
          <p:nvPr>
            <p:ph idx="1"/>
          </p:nvPr>
        </p:nvPicPr>
        <p:blipFill>
          <a:blip r:embed="rId2"/>
          <a:stretch>
            <a:fillRect/>
          </a:stretch>
        </p:blipFill>
        <p:spPr bwMode="auto">
          <a:xfrm>
            <a:off x="1759051" y="1935163"/>
            <a:ext cx="5625898" cy="4389437"/>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638"/>
            <a:ext cx="7620000" cy="1143000"/>
          </a:xfrm>
        </p:spPr>
        <p:txBody>
          <a:bodyPr/>
          <a:lstStyle/>
          <a:p>
            <a:r>
              <a:rPr lang="en-US" dirty="0"/>
              <a:t>Random selection of seeds</a:t>
            </a:r>
          </a:p>
        </p:txBody>
      </p:sp>
      <p:pic>
        <p:nvPicPr>
          <p:cNvPr id="47106" name="Picture 2"/>
          <p:cNvPicPr>
            <a:picLocks noGrp="1" noChangeAspect="1" noChangeArrowheads="1"/>
          </p:cNvPicPr>
          <p:nvPr>
            <p:ph idx="1"/>
          </p:nvPr>
        </p:nvPicPr>
        <p:blipFill>
          <a:blip r:embed="rId2"/>
          <a:stretch>
            <a:fillRect/>
          </a:stretch>
        </p:blipFill>
        <p:spPr bwMode="auto">
          <a:xfrm>
            <a:off x="1755312" y="1935163"/>
            <a:ext cx="5633375" cy="4389437"/>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2976" y="142852"/>
            <a:ext cx="7696200" cy="1143000"/>
          </a:xfrm>
        </p:spPr>
        <p:txBody>
          <a:bodyPr/>
          <a:lstStyle/>
          <a:p>
            <a:r>
              <a:rPr lang="en-US" dirty="0"/>
              <a:t>Assigning data points </a:t>
            </a:r>
          </a:p>
        </p:txBody>
      </p:sp>
      <p:pic>
        <p:nvPicPr>
          <p:cNvPr id="48130" name="Picture 2"/>
          <p:cNvPicPr>
            <a:picLocks noGrp="1" noChangeAspect="1" noChangeArrowheads="1"/>
          </p:cNvPicPr>
          <p:nvPr>
            <p:ph idx="1"/>
          </p:nvPr>
        </p:nvPicPr>
        <p:blipFill>
          <a:blip r:embed="rId2"/>
          <a:srcRect/>
          <a:stretch>
            <a:fillRect/>
          </a:stretch>
        </p:blipFill>
        <p:spPr bwMode="auto">
          <a:xfrm>
            <a:off x="1571604" y="1500174"/>
            <a:ext cx="5806279" cy="4525962"/>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7467600" cy="1143000"/>
          </a:xfrm>
        </p:spPr>
        <p:txBody>
          <a:bodyPr/>
          <a:lstStyle/>
          <a:p>
            <a:r>
              <a:rPr lang="en-US" dirty="0"/>
              <a:t>Calculate centroids</a:t>
            </a:r>
          </a:p>
        </p:txBody>
      </p:sp>
      <p:pic>
        <p:nvPicPr>
          <p:cNvPr id="49154" name="Picture 2"/>
          <p:cNvPicPr>
            <a:picLocks noGrp="1" noChangeAspect="1" noChangeArrowheads="1"/>
          </p:cNvPicPr>
          <p:nvPr>
            <p:ph idx="1"/>
          </p:nvPr>
        </p:nvPicPr>
        <p:blipFill>
          <a:blip r:embed="rId2"/>
          <a:srcRect/>
          <a:stretch>
            <a:fillRect/>
          </a:stretch>
        </p:blipFill>
        <p:spPr bwMode="auto">
          <a:xfrm>
            <a:off x="1044735" y="1481138"/>
            <a:ext cx="6448041" cy="4995862"/>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0"/>
            <a:ext cx="7086600" cy="1143000"/>
          </a:xfrm>
        </p:spPr>
        <p:txBody>
          <a:bodyPr/>
          <a:lstStyle/>
          <a:p>
            <a:r>
              <a:rPr lang="en-US" dirty="0"/>
              <a:t>Re-assign data Points</a:t>
            </a:r>
          </a:p>
        </p:txBody>
      </p:sp>
      <p:pic>
        <p:nvPicPr>
          <p:cNvPr id="50178" name="Picture 2"/>
          <p:cNvPicPr>
            <a:picLocks noGrp="1" noChangeAspect="1" noChangeArrowheads="1"/>
          </p:cNvPicPr>
          <p:nvPr>
            <p:ph idx="1"/>
          </p:nvPr>
        </p:nvPicPr>
        <p:blipFill>
          <a:blip r:embed="rId2"/>
          <a:stretch>
            <a:fillRect/>
          </a:stretch>
        </p:blipFill>
        <p:spPr bwMode="auto">
          <a:xfrm>
            <a:off x="1739328" y="1935163"/>
            <a:ext cx="5665343" cy="4389437"/>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3372" y="0"/>
            <a:ext cx="7397228" cy="1143000"/>
          </a:xfrm>
        </p:spPr>
        <p:txBody>
          <a:bodyPr/>
          <a:lstStyle/>
          <a:p>
            <a:r>
              <a:rPr lang="en-US" dirty="0"/>
              <a:t>Re-calculate centroids</a:t>
            </a:r>
          </a:p>
        </p:txBody>
      </p:sp>
      <p:pic>
        <p:nvPicPr>
          <p:cNvPr id="51202" name="Picture 2"/>
          <p:cNvPicPr>
            <a:picLocks noGrp="1" noChangeAspect="1" noChangeArrowheads="1"/>
          </p:cNvPicPr>
          <p:nvPr>
            <p:ph idx="1"/>
          </p:nvPr>
        </p:nvPicPr>
        <p:blipFill>
          <a:blip r:embed="rId2"/>
          <a:srcRect/>
          <a:stretch>
            <a:fillRect/>
          </a:stretch>
        </p:blipFill>
        <p:spPr bwMode="auto">
          <a:xfrm>
            <a:off x="1220406" y="1481138"/>
            <a:ext cx="6380246" cy="4767262"/>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0"/>
            <a:ext cx="7620000" cy="1143000"/>
          </a:xfrm>
        </p:spPr>
        <p:txBody>
          <a:bodyPr/>
          <a:lstStyle/>
          <a:p>
            <a:r>
              <a:rPr lang="en-US" dirty="0"/>
              <a:t>Re-assign data Points</a:t>
            </a:r>
          </a:p>
        </p:txBody>
      </p:sp>
      <p:pic>
        <p:nvPicPr>
          <p:cNvPr id="52226" name="Picture 2"/>
          <p:cNvPicPr>
            <a:picLocks noGrp="1" noChangeAspect="1" noChangeArrowheads="1"/>
          </p:cNvPicPr>
          <p:nvPr>
            <p:ph idx="1"/>
          </p:nvPr>
        </p:nvPicPr>
        <p:blipFill>
          <a:blip r:embed="rId2"/>
          <a:stretch>
            <a:fillRect/>
          </a:stretch>
        </p:blipFill>
        <p:spPr bwMode="auto">
          <a:xfrm>
            <a:off x="1687862" y="1935163"/>
            <a:ext cx="5768275" cy="4389437"/>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0"/>
            <a:ext cx="7620000" cy="1143000"/>
          </a:xfrm>
        </p:spPr>
        <p:txBody>
          <a:bodyPr/>
          <a:lstStyle/>
          <a:p>
            <a:r>
              <a:rPr lang="en-US" dirty="0"/>
              <a:t>Stable Clusters formed</a:t>
            </a:r>
          </a:p>
        </p:txBody>
      </p:sp>
      <p:pic>
        <p:nvPicPr>
          <p:cNvPr id="53250" name="Picture 2"/>
          <p:cNvPicPr>
            <a:picLocks noGrp="1" noChangeAspect="1" noChangeArrowheads="1"/>
          </p:cNvPicPr>
          <p:nvPr>
            <p:ph idx="1"/>
          </p:nvPr>
        </p:nvPicPr>
        <p:blipFill>
          <a:blip r:embed="rId2"/>
          <a:stretch>
            <a:fillRect/>
          </a:stretch>
        </p:blipFill>
        <p:spPr bwMode="auto">
          <a:xfrm>
            <a:off x="1668403" y="1935163"/>
            <a:ext cx="5807193" cy="4389437"/>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315200" cy="1112838"/>
          </a:xfrm>
        </p:spPr>
        <p:txBody>
          <a:bodyPr/>
          <a:lstStyle/>
          <a:p>
            <a:r>
              <a:rPr lang="en-US" dirty="0"/>
              <a:t>K – Means Algorithm</a:t>
            </a:r>
          </a:p>
        </p:txBody>
      </p:sp>
      <p:sp>
        <p:nvSpPr>
          <p:cNvPr id="3" name="Content Placeholder 2"/>
          <p:cNvSpPr>
            <a:spLocks noGrp="1"/>
          </p:cNvSpPr>
          <p:nvPr>
            <p:ph idx="1"/>
          </p:nvPr>
        </p:nvSpPr>
        <p:spPr>
          <a:xfrm>
            <a:off x="357158" y="1571612"/>
            <a:ext cx="8329642" cy="4752988"/>
          </a:xfrm>
        </p:spPr>
        <p:txBody>
          <a:bodyPr>
            <a:normAutofit fontScale="92500"/>
          </a:bodyPr>
          <a:lstStyle/>
          <a:p>
            <a:r>
              <a:rPr lang="en-US" dirty="0"/>
              <a:t>1. Identify Value of </a:t>
            </a:r>
            <a:r>
              <a:rPr lang="en-US" dirty="0" smtClean="0"/>
              <a:t>K, then assign the K</a:t>
            </a:r>
            <a:endParaRPr lang="en-US" dirty="0"/>
          </a:p>
          <a:p>
            <a:r>
              <a:rPr lang="en-US" dirty="0"/>
              <a:t>2. Assign K observations as seeds from the data</a:t>
            </a:r>
          </a:p>
          <a:p>
            <a:r>
              <a:rPr lang="en-US" dirty="0"/>
              <a:t>3. Assign each record to 1 of the K seeds based on proximity</a:t>
            </a:r>
          </a:p>
          <a:p>
            <a:r>
              <a:rPr lang="en-US" dirty="0"/>
              <a:t>4. Form </a:t>
            </a:r>
            <a:r>
              <a:rPr lang="en-US" dirty="0" smtClean="0"/>
              <a:t>the Initial Clusters</a:t>
            </a:r>
            <a:endParaRPr lang="en-US" dirty="0"/>
          </a:p>
          <a:p>
            <a:r>
              <a:rPr lang="en-US" dirty="0"/>
              <a:t>5. Calculates </a:t>
            </a:r>
            <a:r>
              <a:rPr lang="en-US" dirty="0" smtClean="0"/>
              <a:t>centroid for the </a:t>
            </a:r>
            <a:r>
              <a:rPr lang="en-US" dirty="0"/>
              <a:t>new cluster</a:t>
            </a:r>
          </a:p>
          <a:p>
            <a:r>
              <a:rPr lang="en-US" dirty="0"/>
              <a:t>6. Assign centroids as new seeds</a:t>
            </a:r>
          </a:p>
          <a:p>
            <a:r>
              <a:rPr lang="en-US" dirty="0"/>
              <a:t>7.Form New Clusters</a:t>
            </a:r>
          </a:p>
          <a:p>
            <a:r>
              <a:rPr lang="en-US" dirty="0"/>
              <a:t>8. Recalculate Centroids</a:t>
            </a:r>
          </a:p>
          <a:p>
            <a:r>
              <a:rPr lang="en-US" dirty="0"/>
              <a:t>9. Continue this process till there is no movement of observations across clusters i.e. stable clusters are formed.</a:t>
            </a:r>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8307674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7F76F03-3B59-48EF-B403-B2CBBF4A269C}"/>
              </a:ext>
            </a:extLst>
          </p:cNvPr>
          <p:cNvSpPr>
            <a:spLocks noGrp="1"/>
          </p:cNvSpPr>
          <p:nvPr>
            <p:ph type="title"/>
          </p:nvPr>
        </p:nvSpPr>
        <p:spPr>
          <a:xfrm>
            <a:off x="1357290" y="428604"/>
            <a:ext cx="7572428" cy="866796"/>
          </a:xfrm>
        </p:spPr>
        <p:txBody>
          <a:bodyPr>
            <a:normAutofit/>
          </a:bodyPr>
          <a:lstStyle/>
          <a:p>
            <a:r>
              <a:rPr lang="en-US" sz="3200" dirty="0"/>
              <a:t>Supervised learning vs. unsupervised learning</a:t>
            </a:r>
          </a:p>
        </p:txBody>
      </p:sp>
      <p:sp>
        <p:nvSpPr>
          <p:cNvPr id="2" name="Content Placeholder 1">
            <a:extLst>
              <a:ext uri="{FF2B5EF4-FFF2-40B4-BE49-F238E27FC236}">
                <a16:creationId xmlns="" xmlns:a16="http://schemas.microsoft.com/office/drawing/2014/main" id="{558FDF7F-D834-4C49-9550-85B908C63A7D}"/>
              </a:ext>
            </a:extLst>
          </p:cNvPr>
          <p:cNvSpPr>
            <a:spLocks noGrp="1"/>
          </p:cNvSpPr>
          <p:nvPr>
            <p:ph idx="1"/>
          </p:nvPr>
        </p:nvSpPr>
        <p:spPr>
          <a:xfrm>
            <a:off x="500034" y="1428736"/>
            <a:ext cx="8358246" cy="4906962"/>
          </a:xfrm>
        </p:spPr>
        <p:txBody>
          <a:bodyPr>
            <a:normAutofit/>
          </a:bodyPr>
          <a:lstStyle/>
          <a:p>
            <a:r>
              <a:rPr lang="en-US" altLang="en-US" dirty="0"/>
              <a:t>Supervised Learning</a:t>
            </a:r>
          </a:p>
          <a:p>
            <a:pPr lvl="1"/>
            <a:r>
              <a:rPr lang="en-US" altLang="en-US" dirty="0"/>
              <a:t>Goal: To predict a value based on given data.</a:t>
            </a:r>
          </a:p>
          <a:p>
            <a:pPr lvl="1"/>
            <a:r>
              <a:rPr lang="en-US" altLang="en-US" dirty="0" smtClean="0"/>
              <a:t>Output </a:t>
            </a:r>
            <a:r>
              <a:rPr lang="en-US" altLang="en-US" dirty="0"/>
              <a:t>– well defined (the target function)</a:t>
            </a:r>
          </a:p>
          <a:p>
            <a:pPr lvl="1"/>
            <a:r>
              <a:rPr lang="en-US" altLang="en-US" dirty="0" smtClean="0"/>
              <a:t>Experience </a:t>
            </a:r>
            <a:r>
              <a:rPr lang="en-US" altLang="en-US" dirty="0"/>
              <a:t>– training data provided</a:t>
            </a:r>
          </a:p>
          <a:p>
            <a:pPr lvl="1"/>
            <a:r>
              <a:rPr lang="en-US" altLang="en-US" dirty="0" smtClean="0"/>
              <a:t>Performance – </a:t>
            </a:r>
            <a:r>
              <a:rPr lang="en-US" altLang="en-US" dirty="0"/>
              <a:t>Error/Accuracy on the task</a:t>
            </a:r>
          </a:p>
          <a:p>
            <a:r>
              <a:rPr lang="en-US" altLang="en-US" dirty="0" smtClean="0"/>
              <a:t>Unsupervised </a:t>
            </a:r>
            <a:r>
              <a:rPr lang="en-US" altLang="en-US" dirty="0"/>
              <a:t>Learning</a:t>
            </a:r>
          </a:p>
          <a:p>
            <a:pPr lvl="1"/>
            <a:r>
              <a:rPr lang="en-US" altLang="en-US" dirty="0"/>
              <a:t>Goal: To find some kind </a:t>
            </a:r>
            <a:r>
              <a:rPr lang="en-US" altLang="en-US" dirty="0" smtClean="0"/>
              <a:t>of shape/ </a:t>
            </a:r>
            <a:r>
              <a:rPr lang="en-US" altLang="en-US" dirty="0"/>
              <a:t>structure in the data.</a:t>
            </a:r>
          </a:p>
          <a:p>
            <a:pPr lvl="1"/>
            <a:r>
              <a:rPr lang="en-US" altLang="en-US" dirty="0" smtClean="0"/>
              <a:t>Output </a:t>
            </a:r>
            <a:r>
              <a:rPr lang="en-US" altLang="en-US" dirty="0"/>
              <a:t>– vaguely defined</a:t>
            </a:r>
          </a:p>
          <a:p>
            <a:pPr lvl="1"/>
            <a:r>
              <a:rPr lang="en-US" altLang="en-US" dirty="0"/>
              <a:t>No </a:t>
            </a:r>
            <a:r>
              <a:rPr lang="en-US" altLang="en-US" dirty="0" smtClean="0"/>
              <a:t>Experience</a:t>
            </a:r>
            <a:endParaRPr lang="en-US" altLang="en-US" dirty="0"/>
          </a:p>
          <a:p>
            <a:pPr lvl="1"/>
            <a:r>
              <a:rPr lang="en-US" altLang="en-US" dirty="0"/>
              <a:t>No </a:t>
            </a:r>
            <a:r>
              <a:rPr lang="en-US" altLang="en-US" dirty="0" smtClean="0"/>
              <a:t>Performance (there </a:t>
            </a:r>
            <a:r>
              <a:rPr lang="en-US" altLang="en-US" dirty="0"/>
              <a:t>are some evaluations metrics)</a:t>
            </a:r>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3440868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7B59F15-4267-4945-AA43-6B5CA222BDC0}"/>
              </a:ext>
            </a:extLst>
          </p:cNvPr>
          <p:cNvSpPr>
            <a:spLocks noGrp="1"/>
          </p:cNvSpPr>
          <p:nvPr>
            <p:ph type="title"/>
          </p:nvPr>
        </p:nvSpPr>
        <p:spPr>
          <a:xfrm>
            <a:off x="1219200" y="152400"/>
            <a:ext cx="7391400" cy="1143000"/>
          </a:xfrm>
        </p:spPr>
        <p:txBody>
          <a:bodyPr/>
          <a:lstStyle/>
          <a:p>
            <a:r>
              <a:rPr lang="en-US" dirty="0"/>
              <a:t>K-Means Algorithm</a:t>
            </a:r>
          </a:p>
        </p:txBody>
      </p:sp>
      <p:sp>
        <p:nvSpPr>
          <p:cNvPr id="2" name="Content Placeholder 1">
            <a:extLst>
              <a:ext uri="{FF2B5EF4-FFF2-40B4-BE49-F238E27FC236}">
                <a16:creationId xmlns="" xmlns:a16="http://schemas.microsoft.com/office/drawing/2014/main" id="{9495320C-AE94-421D-9503-2BAEC09F6765}"/>
              </a:ext>
            </a:extLst>
          </p:cNvPr>
          <p:cNvSpPr>
            <a:spLocks noGrp="1"/>
          </p:cNvSpPr>
          <p:nvPr>
            <p:ph idx="1"/>
          </p:nvPr>
        </p:nvSpPr>
        <p:spPr>
          <a:xfrm>
            <a:off x="304800" y="1324708"/>
            <a:ext cx="8534400" cy="4919472"/>
          </a:xfrm>
        </p:spPr>
        <p:txBody>
          <a:bodyPr>
            <a:normAutofit/>
          </a:bodyPr>
          <a:lstStyle/>
          <a:p>
            <a:pPr marL="109728" indent="0">
              <a:buNone/>
              <a:defRPr/>
            </a:pPr>
            <a:r>
              <a:rPr lang="en-US" dirty="0">
                <a:latin typeface="Times New Roman" pitchFamily="18" charset="0"/>
              </a:rPr>
              <a:t>Let </a:t>
            </a:r>
            <a:r>
              <a:rPr lang="en-US" i="1" dirty="0">
                <a:latin typeface="Times New Roman" pitchFamily="18" charset="0"/>
              </a:rPr>
              <a:t>d</a:t>
            </a:r>
            <a:r>
              <a:rPr lang="en-US" dirty="0">
                <a:latin typeface="Times New Roman" pitchFamily="18" charset="0"/>
              </a:rPr>
              <a:t> be the distance measure between instances.</a:t>
            </a:r>
          </a:p>
          <a:p>
            <a:pPr marL="109728" indent="0">
              <a:buNone/>
              <a:defRPr/>
            </a:pPr>
            <a:r>
              <a:rPr lang="en-US" dirty="0">
                <a:latin typeface="Times New Roman" pitchFamily="18" charset="0"/>
              </a:rPr>
              <a:t>Select </a:t>
            </a:r>
            <a:r>
              <a:rPr lang="en-US" i="1" dirty="0">
                <a:latin typeface="Times New Roman" pitchFamily="18" charset="0"/>
              </a:rPr>
              <a:t>k</a:t>
            </a:r>
            <a:r>
              <a:rPr lang="en-US" dirty="0">
                <a:latin typeface="Times New Roman" pitchFamily="18" charset="0"/>
              </a:rPr>
              <a:t> random instances {</a:t>
            </a:r>
            <a:r>
              <a:rPr lang="en-US" i="1" dirty="0">
                <a:latin typeface="Times New Roman" pitchFamily="18" charset="0"/>
              </a:rPr>
              <a:t>s</a:t>
            </a:r>
            <a:r>
              <a:rPr lang="en-US" baseline="-25000" dirty="0">
                <a:latin typeface="Times New Roman" pitchFamily="18" charset="0"/>
              </a:rPr>
              <a:t>1</a:t>
            </a:r>
            <a:r>
              <a:rPr lang="en-US" dirty="0">
                <a:latin typeface="Times New Roman" pitchFamily="18" charset="0"/>
              </a:rPr>
              <a:t>, </a:t>
            </a:r>
            <a:r>
              <a:rPr lang="en-US" i="1" dirty="0">
                <a:latin typeface="Times New Roman" pitchFamily="18" charset="0"/>
              </a:rPr>
              <a:t>s</a:t>
            </a:r>
            <a:r>
              <a:rPr lang="en-US" baseline="-25000" dirty="0">
                <a:latin typeface="Times New Roman" pitchFamily="18" charset="0"/>
              </a:rPr>
              <a:t>2</a:t>
            </a:r>
            <a:r>
              <a:rPr lang="en-US" dirty="0">
                <a:latin typeface="Times New Roman" pitchFamily="18" charset="0"/>
              </a:rPr>
              <a:t>,… </a:t>
            </a:r>
            <a:r>
              <a:rPr lang="en-US" i="1" dirty="0" err="1">
                <a:latin typeface="Times New Roman" pitchFamily="18" charset="0"/>
              </a:rPr>
              <a:t>s</a:t>
            </a:r>
            <a:r>
              <a:rPr lang="en-US" i="1" baseline="-25000" dirty="0" err="1">
                <a:latin typeface="Times New Roman" pitchFamily="18" charset="0"/>
              </a:rPr>
              <a:t>k</a:t>
            </a:r>
            <a:r>
              <a:rPr lang="en-US" dirty="0">
                <a:latin typeface="Times New Roman" pitchFamily="18" charset="0"/>
              </a:rPr>
              <a:t>} as seeds.</a:t>
            </a:r>
          </a:p>
          <a:p>
            <a:pPr marL="109728" indent="0">
              <a:buNone/>
              <a:defRPr/>
            </a:pPr>
            <a:r>
              <a:rPr lang="en-US" dirty="0">
                <a:latin typeface="Times New Roman" pitchFamily="18" charset="0"/>
              </a:rPr>
              <a:t>Until clustering converges or other stopping criterion:</a:t>
            </a:r>
          </a:p>
          <a:p>
            <a:pPr marL="109728" indent="0">
              <a:buNone/>
              <a:defRPr/>
            </a:pPr>
            <a:r>
              <a:rPr lang="en-US" dirty="0">
                <a:latin typeface="Times New Roman" pitchFamily="18" charset="0"/>
              </a:rPr>
              <a:t>      For each instance </a:t>
            </a:r>
            <a:r>
              <a:rPr lang="en-US" i="1" dirty="0">
                <a:latin typeface="Times New Roman" pitchFamily="18" charset="0"/>
              </a:rPr>
              <a:t>x</a:t>
            </a:r>
            <a:r>
              <a:rPr lang="en-US" i="1" baseline="-25000" dirty="0">
                <a:latin typeface="Times New Roman" pitchFamily="18" charset="0"/>
              </a:rPr>
              <a:t>i</a:t>
            </a:r>
            <a:r>
              <a:rPr lang="en-US" dirty="0">
                <a:latin typeface="Times New Roman" pitchFamily="18" charset="0"/>
              </a:rPr>
              <a:t>:</a:t>
            </a:r>
          </a:p>
          <a:p>
            <a:pPr marL="109728" indent="0">
              <a:buNone/>
              <a:defRPr/>
            </a:pPr>
            <a:endParaRPr lang="en-US" i="1" dirty="0">
              <a:latin typeface="Times New Roman" pitchFamily="18" charset="0"/>
            </a:endParaRPr>
          </a:p>
          <a:p>
            <a:pPr marL="109728" indent="0">
              <a:buNone/>
              <a:defRPr/>
            </a:pPr>
            <a:r>
              <a:rPr lang="en-US" dirty="0">
                <a:latin typeface="Times New Roman" pitchFamily="18" charset="0"/>
              </a:rPr>
              <a:t>Assign </a:t>
            </a:r>
            <a:r>
              <a:rPr lang="en-US" i="1" dirty="0">
                <a:latin typeface="Times New Roman" pitchFamily="18" charset="0"/>
              </a:rPr>
              <a:t>x</a:t>
            </a:r>
            <a:r>
              <a:rPr lang="en-US" i="1" baseline="-25000" dirty="0">
                <a:latin typeface="Times New Roman" pitchFamily="18" charset="0"/>
              </a:rPr>
              <a:t>i</a:t>
            </a:r>
            <a:r>
              <a:rPr lang="en-US" dirty="0">
                <a:latin typeface="Times New Roman" pitchFamily="18" charset="0"/>
              </a:rPr>
              <a:t> to the cluster </a:t>
            </a:r>
            <a:r>
              <a:rPr lang="en-US" i="1" dirty="0" err="1">
                <a:latin typeface="Times New Roman" pitchFamily="18" charset="0"/>
              </a:rPr>
              <a:t>c</a:t>
            </a:r>
            <a:r>
              <a:rPr lang="en-US" i="1" baseline="-25000" dirty="0" err="1">
                <a:latin typeface="Times New Roman" pitchFamily="18" charset="0"/>
              </a:rPr>
              <a:t>j</a:t>
            </a:r>
            <a:r>
              <a:rPr lang="en-US" baseline="-25000" dirty="0">
                <a:latin typeface="Times New Roman" pitchFamily="18" charset="0"/>
              </a:rPr>
              <a:t> </a:t>
            </a:r>
            <a:r>
              <a:rPr lang="en-US" dirty="0">
                <a:latin typeface="Times New Roman" pitchFamily="18" charset="0"/>
              </a:rPr>
              <a:t>such that </a:t>
            </a:r>
            <a:r>
              <a:rPr lang="en-US" i="1" dirty="0">
                <a:latin typeface="Times New Roman" pitchFamily="18" charset="0"/>
              </a:rPr>
              <a:t>d</a:t>
            </a:r>
            <a:r>
              <a:rPr lang="en-US" dirty="0">
                <a:latin typeface="Times New Roman" pitchFamily="18" charset="0"/>
              </a:rPr>
              <a:t>(</a:t>
            </a:r>
            <a:r>
              <a:rPr lang="en-US" i="1" dirty="0">
                <a:latin typeface="Times New Roman" pitchFamily="18" charset="0"/>
              </a:rPr>
              <a:t>x</a:t>
            </a:r>
            <a:r>
              <a:rPr lang="en-US" i="1" baseline="-25000" dirty="0">
                <a:latin typeface="Times New Roman" pitchFamily="18" charset="0"/>
              </a:rPr>
              <a:t>i</a:t>
            </a:r>
            <a:r>
              <a:rPr lang="en-US" dirty="0">
                <a:latin typeface="Times New Roman" pitchFamily="18" charset="0"/>
              </a:rPr>
              <a:t>, </a:t>
            </a:r>
            <a:r>
              <a:rPr lang="en-US" i="1" dirty="0" err="1">
                <a:latin typeface="Times New Roman" pitchFamily="18" charset="0"/>
              </a:rPr>
              <a:t>s</a:t>
            </a:r>
            <a:r>
              <a:rPr lang="en-US" baseline="-25000" dirty="0" err="1">
                <a:latin typeface="Times New Roman" pitchFamily="18" charset="0"/>
              </a:rPr>
              <a:t>j</a:t>
            </a:r>
            <a:r>
              <a:rPr lang="en-US" dirty="0">
                <a:latin typeface="Times New Roman" pitchFamily="18" charset="0"/>
              </a:rPr>
              <a:t>) is minimal.</a:t>
            </a:r>
          </a:p>
          <a:p>
            <a:pPr marL="109728" indent="0">
              <a:buNone/>
              <a:defRPr/>
            </a:pPr>
            <a:r>
              <a:rPr lang="en-US" dirty="0">
                <a:solidFill>
                  <a:schemeClr val="accent2"/>
                </a:solidFill>
                <a:latin typeface="Times New Roman" pitchFamily="18" charset="0"/>
              </a:rPr>
              <a:t>    </a:t>
            </a:r>
            <a:r>
              <a:rPr lang="en-US" dirty="0">
                <a:solidFill>
                  <a:schemeClr val="tx1">
                    <a:lumMod val="60000"/>
                    <a:lumOff val="40000"/>
                  </a:schemeClr>
                </a:solidFill>
                <a:latin typeface="Times New Roman" pitchFamily="18" charset="0"/>
              </a:rPr>
              <a:t>(</a:t>
            </a:r>
            <a:r>
              <a:rPr lang="en-US" i="1" dirty="0">
                <a:solidFill>
                  <a:schemeClr val="tx1">
                    <a:lumMod val="60000"/>
                    <a:lumOff val="40000"/>
                  </a:schemeClr>
                </a:solidFill>
                <a:latin typeface="Times New Roman" pitchFamily="18" charset="0"/>
              </a:rPr>
              <a:t>Update the seeds to the centroid of each cluster</a:t>
            </a:r>
            <a:r>
              <a:rPr lang="en-US" dirty="0">
                <a:solidFill>
                  <a:schemeClr val="tx1">
                    <a:lumMod val="60000"/>
                    <a:lumOff val="40000"/>
                  </a:schemeClr>
                </a:solidFill>
                <a:latin typeface="Times New Roman" pitchFamily="18" charset="0"/>
              </a:rPr>
              <a:t>)</a:t>
            </a:r>
          </a:p>
          <a:p>
            <a:pPr marL="109728" indent="0">
              <a:buNone/>
              <a:defRPr/>
            </a:pPr>
            <a:r>
              <a:rPr lang="en-US" dirty="0">
                <a:latin typeface="Times New Roman" pitchFamily="18" charset="0"/>
              </a:rPr>
              <a:t>      For each cluster </a:t>
            </a:r>
            <a:r>
              <a:rPr lang="en-US" i="1" dirty="0" err="1">
                <a:latin typeface="Times New Roman" pitchFamily="18" charset="0"/>
              </a:rPr>
              <a:t>c</a:t>
            </a:r>
            <a:r>
              <a:rPr lang="en-US" i="1" baseline="-25000" dirty="0" err="1">
                <a:latin typeface="Times New Roman" pitchFamily="18" charset="0"/>
              </a:rPr>
              <a:t>j</a:t>
            </a:r>
            <a:endParaRPr lang="en-US" dirty="0">
              <a:latin typeface="Times New Roman" pitchFamily="18" charset="0"/>
            </a:endParaRPr>
          </a:p>
          <a:p>
            <a:pPr marL="109728" indent="0">
              <a:buNone/>
              <a:defRPr/>
            </a:pPr>
            <a:r>
              <a:rPr lang="en-US" i="1" dirty="0" smtClean="0">
                <a:latin typeface="Times New Roman" pitchFamily="18" charset="0"/>
              </a:rPr>
              <a:t>            </a:t>
            </a:r>
            <a:r>
              <a:rPr lang="en-US" i="1" dirty="0" err="1">
                <a:latin typeface="Times New Roman" pitchFamily="18" charset="0"/>
              </a:rPr>
              <a:t>s</a:t>
            </a:r>
            <a:r>
              <a:rPr lang="en-US" baseline="-25000" dirty="0" err="1">
                <a:latin typeface="Times New Roman" pitchFamily="18" charset="0"/>
              </a:rPr>
              <a:t>j</a:t>
            </a:r>
            <a:r>
              <a:rPr lang="en-US" baseline="-25000" dirty="0">
                <a:latin typeface="Times New Roman" pitchFamily="18" charset="0"/>
              </a:rPr>
              <a:t> </a:t>
            </a:r>
            <a:r>
              <a:rPr lang="en-US" dirty="0">
                <a:latin typeface="Times New Roman" pitchFamily="18" charset="0"/>
              </a:rPr>
              <a:t>= </a:t>
            </a:r>
            <a:r>
              <a:rPr lang="en-US" dirty="0">
                <a:latin typeface="Times New Roman" pitchFamily="18" charset="0"/>
                <a:sym typeface="Symbol" pitchFamily="18" charset="2"/>
              </a:rPr>
              <a:t>(</a:t>
            </a:r>
            <a:r>
              <a:rPr lang="en-US" i="1" dirty="0" err="1">
                <a:latin typeface="Times New Roman" pitchFamily="18" charset="0"/>
              </a:rPr>
              <a:t>c</a:t>
            </a:r>
            <a:r>
              <a:rPr lang="en-US" i="1" baseline="-25000" dirty="0" err="1">
                <a:latin typeface="Times New Roman" pitchFamily="18" charset="0"/>
              </a:rPr>
              <a:t>j</a:t>
            </a:r>
            <a:r>
              <a:rPr lang="en-US" dirty="0">
                <a:latin typeface="Times New Roman" pitchFamily="18" charset="0"/>
              </a:rPr>
              <a:t>) </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4075119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8728" y="285728"/>
            <a:ext cx="7543824" cy="1143000"/>
          </a:xfrm>
        </p:spPr>
        <p:txBody>
          <a:bodyPr>
            <a:normAutofit fontScale="90000"/>
          </a:bodyPr>
          <a:lstStyle/>
          <a:p>
            <a:r>
              <a:rPr lang="en-IN" dirty="0" smtClean="0"/>
              <a:t/>
            </a:r>
            <a:br>
              <a:rPr lang="en-IN" dirty="0" smtClean="0"/>
            </a:br>
            <a:r>
              <a:rPr lang="en-IN" dirty="0" smtClean="0"/>
              <a:t>Quality of Clusters</a:t>
            </a:r>
            <a:endParaRPr lang="en-IN" dirty="0"/>
          </a:p>
        </p:txBody>
      </p:sp>
      <p:sp>
        <p:nvSpPr>
          <p:cNvPr id="2" name="Content Placeholder 1"/>
          <p:cNvSpPr>
            <a:spLocks noGrp="1"/>
          </p:cNvSpPr>
          <p:nvPr>
            <p:ph idx="1"/>
          </p:nvPr>
        </p:nvSpPr>
        <p:spPr>
          <a:xfrm>
            <a:off x="428596" y="1785926"/>
            <a:ext cx="8258204" cy="4538674"/>
          </a:xfrm>
        </p:spPr>
        <p:txBody>
          <a:bodyPr/>
          <a:lstStyle/>
          <a:p>
            <a:r>
              <a:rPr lang="en-IN" dirty="0" smtClean="0"/>
              <a:t>Intra-cluster cohesion (compactness): – Cohesion measures how near the data points in a cluster are to the cluster centroid. </a:t>
            </a:r>
          </a:p>
          <a:p>
            <a:r>
              <a:rPr lang="en-IN" dirty="0" smtClean="0"/>
              <a:t>Inter-cluster separation (isolation): – Separation means that different cluster centroids should be far away from one another. </a:t>
            </a:r>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142976" y="500042"/>
            <a:ext cx="8001024" cy="785818"/>
          </a:xfrm>
        </p:spPr>
        <p:txBody>
          <a:bodyPr>
            <a:normAutofit fontScale="90000"/>
          </a:bodyPr>
          <a:lstStyle/>
          <a:p>
            <a:pPr eaLnBrk="1" hangingPunct="1"/>
            <a:r>
              <a:rPr lang="en-US" altLang="ja-JP" dirty="0" smtClean="0">
                <a:ea typeface="ＭＳ Ｐゴシック" panose="020B0600070205080204" pitchFamily="34" charset="-128"/>
              </a:rPr>
              <a:t>Convergence </a:t>
            </a:r>
            <a:r>
              <a:rPr lang="en-US" altLang="ja-JP" dirty="0">
                <a:ea typeface="ＭＳ Ｐゴシック" panose="020B0600070205080204" pitchFamily="34" charset="-128"/>
              </a:rPr>
              <a:t>criterion </a:t>
            </a:r>
            <a:endParaRPr lang="en-US" dirty="0"/>
          </a:p>
        </p:txBody>
      </p:sp>
      <p:sp>
        <p:nvSpPr>
          <p:cNvPr id="2" name="Content Placeholder 1"/>
          <p:cNvSpPr>
            <a:spLocks noGrp="1"/>
          </p:cNvSpPr>
          <p:nvPr>
            <p:ph idx="1"/>
          </p:nvPr>
        </p:nvSpPr>
        <p:spPr>
          <a:xfrm>
            <a:off x="214282" y="1571612"/>
            <a:ext cx="8701118" cy="4905388"/>
          </a:xfrm>
        </p:spPr>
        <p:txBody>
          <a:bodyPr>
            <a:normAutofit/>
          </a:bodyPr>
          <a:lstStyle/>
          <a:p>
            <a:r>
              <a:rPr lang="en-US" dirty="0"/>
              <a:t>When to stop?</a:t>
            </a:r>
          </a:p>
          <a:p>
            <a:pPr lvl="1"/>
            <a:r>
              <a:rPr lang="en-US" dirty="0"/>
              <a:t>When a fixed number of iterations is reached</a:t>
            </a:r>
          </a:p>
          <a:p>
            <a:pPr lvl="1"/>
            <a:r>
              <a:rPr lang="en-US" dirty="0"/>
              <a:t>When centroid positions do not </a:t>
            </a:r>
            <a:r>
              <a:rPr lang="en-US" dirty="0" smtClean="0"/>
              <a:t>change</a:t>
            </a:r>
          </a:p>
          <a:p>
            <a:pPr lvl="1">
              <a:buNone/>
            </a:pPr>
            <a:endParaRPr lang="en-US" dirty="0"/>
          </a:p>
          <a:p>
            <a:r>
              <a:rPr lang="en-US" dirty="0"/>
              <a:t>Seed Choice</a:t>
            </a:r>
          </a:p>
          <a:p>
            <a:pPr lvl="1"/>
            <a:r>
              <a:rPr lang="en-US" dirty="0"/>
              <a:t>Results can vary based on random seed selection.</a:t>
            </a:r>
          </a:p>
          <a:p>
            <a:pPr lvl="1"/>
            <a:r>
              <a:rPr lang="en-US" dirty="0"/>
              <a:t>Try out multiple starting points</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594444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214414" y="500042"/>
            <a:ext cx="8190072" cy="766763"/>
          </a:xfrm>
        </p:spPr>
        <p:txBody>
          <a:bodyPr>
            <a:normAutofit fontScale="90000"/>
          </a:bodyPr>
          <a:lstStyle/>
          <a:p>
            <a:pPr eaLnBrk="1" hangingPunct="1"/>
            <a:r>
              <a:rPr lang="en-US" altLang="ja-JP" dirty="0" smtClean="0">
                <a:ea typeface="ＭＳ Ｐゴシック" panose="020B0600070205080204" pitchFamily="34" charset="-128"/>
              </a:rPr>
              <a:t>Stopping/convergence </a:t>
            </a:r>
            <a:r>
              <a:rPr lang="en-US" altLang="ja-JP" dirty="0">
                <a:ea typeface="ＭＳ Ｐゴシック" panose="020B0600070205080204" pitchFamily="34" charset="-128"/>
              </a:rPr>
              <a:t>criterion </a:t>
            </a:r>
            <a:endParaRPr lang="en-US" dirty="0"/>
          </a:p>
        </p:txBody>
      </p:sp>
      <p:sp>
        <p:nvSpPr>
          <p:cNvPr id="1030" name="Rectangle 3"/>
          <p:cNvSpPr>
            <a:spLocks noGrp="1" noChangeArrowheads="1"/>
          </p:cNvSpPr>
          <p:nvPr>
            <p:ph idx="1"/>
          </p:nvPr>
        </p:nvSpPr>
        <p:spPr>
          <a:xfrm>
            <a:off x="214282" y="1428736"/>
            <a:ext cx="8763000" cy="5181600"/>
          </a:xfrm>
        </p:spPr>
        <p:txBody>
          <a:bodyPr/>
          <a:lstStyle/>
          <a:p>
            <a:pPr marL="571500" indent="-571500" eaLnBrk="1" hangingPunct="1">
              <a:lnSpc>
                <a:spcPct val="90000"/>
              </a:lnSpc>
              <a:buFont typeface="Wingdings" panose="05000000000000000000" pitchFamily="2" charset="2"/>
              <a:buAutoNum type="arabicPeriod"/>
            </a:pPr>
            <a:r>
              <a:rPr lang="en-US" altLang="ja-JP" dirty="0">
                <a:ea typeface="ＭＳ Ｐゴシック" panose="020B0600070205080204" pitchFamily="34" charset="-128"/>
              </a:rPr>
              <a:t>no (or minimum) re-assignments of data points to different clusters, </a:t>
            </a:r>
          </a:p>
          <a:p>
            <a:pPr marL="571500" indent="-571500" eaLnBrk="1" hangingPunct="1">
              <a:lnSpc>
                <a:spcPct val="90000"/>
              </a:lnSpc>
              <a:buFont typeface="Wingdings" panose="05000000000000000000" pitchFamily="2" charset="2"/>
              <a:buAutoNum type="arabicPeriod"/>
            </a:pPr>
            <a:r>
              <a:rPr lang="en-US" altLang="ja-JP" dirty="0">
                <a:ea typeface="ＭＳ Ｐゴシック" panose="020B0600070205080204" pitchFamily="34" charset="-128"/>
              </a:rPr>
              <a:t>no (or minimum) change of centroids, or minimum decrease in the </a:t>
            </a:r>
            <a:r>
              <a:rPr lang="en-US" altLang="ja-JP" b="1" dirty="0">
                <a:ea typeface="ＭＳ Ｐゴシック" panose="020B0600070205080204" pitchFamily="34" charset="-128"/>
              </a:rPr>
              <a:t>sum of squared error</a:t>
            </a:r>
            <a:r>
              <a:rPr lang="en-US" altLang="ja-JP" dirty="0">
                <a:ea typeface="ＭＳ Ｐゴシック" panose="020B0600070205080204" pitchFamily="34" charset="-128"/>
              </a:rPr>
              <a:t> (SSE</a:t>
            </a:r>
            <a:r>
              <a:rPr lang="en-US" altLang="ja-JP" dirty="0" smtClean="0">
                <a:ea typeface="ＭＳ Ｐゴシック" panose="020B0600070205080204" pitchFamily="34" charset="-128"/>
              </a:rPr>
              <a:t>)</a:t>
            </a:r>
          </a:p>
          <a:p>
            <a:pPr marL="571500" indent="-571500" eaLnBrk="1" hangingPunct="1">
              <a:lnSpc>
                <a:spcPct val="90000"/>
              </a:lnSpc>
              <a:buFont typeface="Wingdings" panose="05000000000000000000" pitchFamily="2" charset="2"/>
              <a:buAutoNum type="arabicPeriod"/>
            </a:pPr>
            <a:endParaRPr lang="en-US" altLang="ja-JP" dirty="0">
              <a:ea typeface="ＭＳ Ｐゴシック" panose="020B0600070205080204" pitchFamily="34" charset="-128"/>
            </a:endParaRPr>
          </a:p>
          <a:p>
            <a:pPr marL="571500" indent="-571500" eaLnBrk="1" hangingPunct="1">
              <a:lnSpc>
                <a:spcPct val="90000"/>
              </a:lnSpc>
            </a:pPr>
            <a:endParaRPr lang="en-US" altLang="ja-JP" dirty="0">
              <a:ea typeface="ＭＳ Ｐゴシック" panose="020B0600070205080204" pitchFamily="34" charset="-128"/>
            </a:endParaRPr>
          </a:p>
          <a:p>
            <a:pPr marL="571500" indent="-571500" eaLnBrk="1" hangingPunct="1">
              <a:lnSpc>
                <a:spcPct val="90000"/>
              </a:lnSpc>
            </a:pPr>
            <a:endParaRPr lang="en-US" altLang="ja-JP" dirty="0">
              <a:ea typeface="ＭＳ Ｐゴシック" panose="020B0600070205080204" pitchFamily="34" charset="-128"/>
            </a:endParaRPr>
          </a:p>
          <a:p>
            <a:pPr marL="839788" lvl="1" indent="-495300" eaLnBrk="1" hangingPunct="1">
              <a:lnSpc>
                <a:spcPct val="90000"/>
              </a:lnSpc>
            </a:pPr>
            <a:r>
              <a:rPr lang="en-US" altLang="ja-JP" b="1" dirty="0" err="1" smtClean="0">
                <a:ea typeface="ＭＳ Ｐゴシック" panose="020B0600070205080204" pitchFamily="34" charset="-128"/>
              </a:rPr>
              <a:t>m</a:t>
            </a:r>
            <a:r>
              <a:rPr lang="en-US" altLang="ja-JP" i="1" baseline="-25000" dirty="0" err="1" smtClean="0">
                <a:ea typeface="ＭＳ Ｐゴシック" panose="020B0600070205080204" pitchFamily="34" charset="-128"/>
              </a:rPr>
              <a:t>j</a:t>
            </a:r>
            <a:r>
              <a:rPr lang="en-US" altLang="ja-JP" dirty="0" smtClean="0">
                <a:ea typeface="ＭＳ Ｐゴシック" panose="020B0600070205080204" pitchFamily="34" charset="-128"/>
              </a:rPr>
              <a:t> </a:t>
            </a:r>
            <a:r>
              <a:rPr lang="en-US" altLang="ja-JP" dirty="0">
                <a:ea typeface="ＭＳ Ｐゴシック" panose="020B0600070205080204" pitchFamily="34" charset="-128"/>
              </a:rPr>
              <a:t>is the centroid of cluster </a:t>
            </a:r>
          </a:p>
          <a:p>
            <a:pPr marL="839788" lvl="1" indent="-495300" eaLnBrk="1" hangingPunct="1">
              <a:lnSpc>
                <a:spcPct val="90000"/>
              </a:lnSpc>
            </a:pPr>
            <a:r>
              <a:rPr lang="en-US" altLang="ja-JP" i="1" dirty="0" err="1">
                <a:ea typeface="ＭＳ Ｐゴシック" panose="020B0600070205080204" pitchFamily="34" charset="-128"/>
              </a:rPr>
              <a:t>C</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(the mean vector of all the data points in </a:t>
            </a:r>
            <a:r>
              <a:rPr lang="en-US" altLang="ja-JP" i="1" dirty="0" err="1">
                <a:ea typeface="ＭＳ Ｐゴシック" panose="020B0600070205080204" pitchFamily="34" charset="-128"/>
              </a:rPr>
              <a:t>C</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a:t>
            </a:r>
          </a:p>
          <a:p>
            <a:pPr marL="839788" lvl="1" indent="-495300" eaLnBrk="1" hangingPunct="1">
              <a:lnSpc>
                <a:spcPct val="90000"/>
              </a:lnSpc>
            </a:pPr>
            <a:r>
              <a:rPr lang="en-US" altLang="ja-JP" i="1" dirty="0">
                <a:ea typeface="ＭＳ Ｐゴシック" panose="020B0600070205080204" pitchFamily="34" charset="-128"/>
              </a:rPr>
              <a:t>dist</a:t>
            </a:r>
            <a:r>
              <a:rPr lang="en-US" altLang="ja-JP" dirty="0">
                <a:ea typeface="ＭＳ Ｐゴシック" panose="020B0600070205080204" pitchFamily="34" charset="-128"/>
              </a:rPr>
              <a:t>(</a:t>
            </a:r>
            <a:r>
              <a:rPr lang="en-US" altLang="ja-JP" b="1" dirty="0">
                <a:ea typeface="ＭＳ Ｐゴシック" panose="020B0600070205080204" pitchFamily="34" charset="-128"/>
              </a:rPr>
              <a:t>x</a:t>
            </a:r>
            <a:r>
              <a:rPr lang="en-US" altLang="ja-JP" dirty="0">
                <a:ea typeface="ＭＳ Ｐゴシック" panose="020B0600070205080204" pitchFamily="34" charset="-128"/>
              </a:rPr>
              <a:t>, </a:t>
            </a:r>
            <a:r>
              <a:rPr lang="en-US" altLang="ja-JP" b="1" dirty="0" err="1">
                <a:ea typeface="ＭＳ Ｐゴシック" panose="020B0600070205080204" pitchFamily="34" charset="-128"/>
              </a:rPr>
              <a:t>m</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is the distance between data point </a:t>
            </a:r>
            <a:r>
              <a:rPr lang="en-US" altLang="ja-JP" b="1" dirty="0">
                <a:ea typeface="ＭＳ Ｐゴシック" panose="020B0600070205080204" pitchFamily="34" charset="-128"/>
              </a:rPr>
              <a:t>x</a:t>
            </a:r>
            <a:r>
              <a:rPr lang="en-US" altLang="ja-JP" dirty="0">
                <a:ea typeface="ＭＳ Ｐゴシック" panose="020B0600070205080204" pitchFamily="34" charset="-128"/>
              </a:rPr>
              <a:t> and centroid </a:t>
            </a:r>
            <a:r>
              <a:rPr lang="en-US" altLang="ja-JP" b="1" dirty="0" err="1">
                <a:ea typeface="ＭＳ Ｐゴシック" panose="020B0600070205080204" pitchFamily="34" charset="-128"/>
              </a:rPr>
              <a:t>m</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a:t>
            </a:r>
            <a:endParaRPr lang="en-US" dirty="0"/>
          </a:p>
        </p:txBody>
      </p:sp>
      <p:sp>
        <p:nvSpPr>
          <p:cNvPr id="1031" name="Rectangle 5"/>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9pPr>
          </a:lstStyle>
          <a:p>
            <a:pPr eaLnBrk="1" hangingPunct="1"/>
            <a:endParaRPr lang="en-US"/>
          </a:p>
        </p:txBody>
      </p:sp>
      <p:graphicFrame>
        <p:nvGraphicFramePr>
          <p:cNvPr id="1026" name="Object 4"/>
          <p:cNvGraphicFramePr>
            <a:graphicFrameLocks noChangeAspect="1"/>
          </p:cNvGraphicFramePr>
          <p:nvPr>
            <p:extLst/>
          </p:nvPr>
        </p:nvGraphicFramePr>
        <p:xfrm>
          <a:off x="1428728" y="3071810"/>
          <a:ext cx="4356100" cy="1189037"/>
        </p:xfrm>
        <a:graphic>
          <a:graphicData uri="http://schemas.openxmlformats.org/presentationml/2006/ole">
            <p:oleObj spid="_x0000_s18442" name="Equation" r:id="rId3" imgW="1676400" imgH="457200" progId="Equation.3">
              <p:embed/>
            </p:oleObj>
          </a:graphicData>
        </a:graphic>
      </p:graphicFrame>
      <p:sp>
        <p:nvSpPr>
          <p:cNvPr id="6" name="Footer Placeholder 5"/>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48356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285728"/>
            <a:ext cx="7472386" cy="1143000"/>
          </a:xfrm>
        </p:spPr>
        <p:txBody>
          <a:bodyPr/>
          <a:lstStyle/>
          <a:p>
            <a:r>
              <a:rPr lang="en-IN" dirty="0" smtClean="0"/>
              <a:t>Distance calculation</a:t>
            </a:r>
            <a:endParaRPr lang="en-IN" dirty="0"/>
          </a:p>
        </p:txBody>
      </p:sp>
      <p:sp>
        <p:nvSpPr>
          <p:cNvPr id="2" name="Content Placeholder 1"/>
          <p:cNvSpPr>
            <a:spLocks noGrp="1"/>
          </p:cNvSpPr>
          <p:nvPr>
            <p:ph idx="1"/>
          </p:nvPr>
        </p:nvSpPr>
        <p:spPr>
          <a:xfrm>
            <a:off x="357158" y="1714488"/>
            <a:ext cx="8329642" cy="4610112"/>
          </a:xfrm>
        </p:spPr>
        <p:txBody>
          <a:bodyPr>
            <a:normAutofit fontScale="92500" lnSpcReduction="20000"/>
          </a:bodyPr>
          <a:lstStyle/>
          <a:p>
            <a:r>
              <a:rPr lang="en-IN" b="1" dirty="0" smtClean="0"/>
              <a:t>Euclidean: </a:t>
            </a:r>
            <a:r>
              <a:rPr lang="en-IN" dirty="0" smtClean="0"/>
              <a:t>Euclidean distance is the "'ordinary' straight-line distance between two points in Euclidean space”.</a:t>
            </a:r>
          </a:p>
          <a:p>
            <a:r>
              <a:rPr lang="en-IN" dirty="0" smtClean="0"/>
              <a:t>The </a:t>
            </a:r>
            <a:r>
              <a:rPr lang="en-IN" b="1" dirty="0" smtClean="0"/>
              <a:t>Manhattan distance  </a:t>
            </a:r>
            <a:r>
              <a:rPr lang="en-IN" dirty="0" smtClean="0"/>
              <a:t>is defined as "the distance between two points is the sum of the absolute differences of their Cartesian coordinates”.</a:t>
            </a:r>
          </a:p>
          <a:p>
            <a:r>
              <a:rPr lang="en-IN" b="1" dirty="0" smtClean="0"/>
              <a:t>Mahalanobis distance </a:t>
            </a:r>
            <a:r>
              <a:rPr lang="en-IN" dirty="0" smtClean="0"/>
              <a:t>can be used to normalize the covariance matrix. </a:t>
            </a:r>
          </a:p>
          <a:p>
            <a:r>
              <a:rPr lang="en-IN" dirty="0" smtClean="0"/>
              <a:t>The </a:t>
            </a:r>
            <a:r>
              <a:rPr lang="en-IN" b="1" dirty="0" smtClean="0"/>
              <a:t>Chebyshev distance </a:t>
            </a:r>
            <a:r>
              <a:rPr lang="en-IN" dirty="0" smtClean="0"/>
              <a:t>can be used to measure the distance by considering only the most notable dimensions. </a:t>
            </a:r>
          </a:p>
          <a:p>
            <a:r>
              <a:rPr lang="en-IN" dirty="0" smtClean="0"/>
              <a:t>The </a:t>
            </a:r>
            <a:r>
              <a:rPr lang="en-IN" b="1" dirty="0" smtClean="0"/>
              <a:t>Hamming distance </a:t>
            </a:r>
            <a:r>
              <a:rPr lang="en-IN" dirty="0" smtClean="0"/>
              <a:t>algorithm can identify the difference between two strings. </a:t>
            </a:r>
          </a:p>
          <a:p>
            <a:r>
              <a:rPr lang="en-IN" dirty="0" smtClean="0"/>
              <a:t>The </a:t>
            </a:r>
            <a:r>
              <a:rPr lang="en-IN" b="1" dirty="0" smtClean="0"/>
              <a:t>Haversine distance </a:t>
            </a:r>
            <a:r>
              <a:rPr lang="en-IN" dirty="0" smtClean="0"/>
              <a:t>is used to measure the great-circle distances between two points on a sphere from the location.</a:t>
            </a:r>
            <a:endParaRPr lang="en-IN" dirty="0"/>
          </a:p>
        </p:txBody>
      </p:sp>
      <p:sp>
        <p:nvSpPr>
          <p:cNvPr id="4" name="Footer Placeholder 3"/>
          <p:cNvSpPr>
            <a:spLocks noGrp="1"/>
          </p:cNvSpPr>
          <p:nvPr>
            <p:ph type="ftr" sz="quarter" idx="11"/>
          </p:nvPr>
        </p:nvSpPr>
        <p:spPr/>
        <p:txBody>
          <a:bodyPr/>
          <a:lstStyle/>
          <a:p>
            <a:r>
              <a:rPr lang="en-US" dirty="0" smtClean="0"/>
              <a:t>Y.LAKSHMI PRASAD #08978784848</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9426" y="285728"/>
            <a:ext cx="7834574" cy="914400"/>
          </a:xfrm>
        </p:spPr>
        <p:txBody>
          <a:bodyPr>
            <a:normAutofit/>
          </a:bodyPr>
          <a:lstStyle/>
          <a:p>
            <a:r>
              <a:rPr lang="en-US" dirty="0" smtClean="0"/>
              <a:t>Challenges </a:t>
            </a:r>
            <a:r>
              <a:rPr lang="en-US" dirty="0" smtClean="0"/>
              <a:t>of Clustering</a:t>
            </a:r>
            <a:endParaRPr lang="en-US" dirty="0"/>
          </a:p>
        </p:txBody>
      </p:sp>
      <p:grpSp>
        <p:nvGrpSpPr>
          <p:cNvPr id="156" name="Group 155"/>
          <p:cNvGrpSpPr/>
          <p:nvPr/>
        </p:nvGrpSpPr>
        <p:grpSpPr>
          <a:xfrm>
            <a:off x="363848" y="1287036"/>
            <a:ext cx="2529162" cy="2784111"/>
            <a:chOff x="374810" y="1286820"/>
            <a:chExt cx="2529162" cy="2784111"/>
          </a:xfrm>
        </p:grpSpPr>
        <p:sp>
          <p:nvSpPr>
            <p:cNvPr id="8" name="Oval 7"/>
            <p:cNvSpPr/>
            <p:nvPr/>
          </p:nvSpPr>
          <p:spPr>
            <a:xfrm>
              <a:off x="705469" y="142879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Oval 8"/>
            <p:cNvSpPr/>
            <p:nvPr/>
          </p:nvSpPr>
          <p:spPr>
            <a:xfrm>
              <a:off x="564354" y="187471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Oval 9"/>
            <p:cNvSpPr/>
            <p:nvPr/>
          </p:nvSpPr>
          <p:spPr>
            <a:xfrm>
              <a:off x="1010269" y="173359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Oval 10"/>
            <p:cNvSpPr/>
            <p:nvPr/>
          </p:nvSpPr>
          <p:spPr>
            <a:xfrm>
              <a:off x="939711" y="226135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 name="Oval 11"/>
            <p:cNvSpPr/>
            <p:nvPr/>
          </p:nvSpPr>
          <p:spPr>
            <a:xfrm>
              <a:off x="1467469" y="156991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Oval 12"/>
            <p:cNvSpPr/>
            <p:nvPr/>
          </p:nvSpPr>
          <p:spPr>
            <a:xfrm>
              <a:off x="1292499" y="187471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 name="Oval 18"/>
            <p:cNvSpPr/>
            <p:nvPr/>
          </p:nvSpPr>
          <p:spPr>
            <a:xfrm>
              <a:off x="1151384" y="142879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2" name="Oval 51"/>
            <p:cNvSpPr/>
            <p:nvPr/>
          </p:nvSpPr>
          <p:spPr>
            <a:xfrm>
              <a:off x="835299" y="181543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3" name="Oval 52"/>
            <p:cNvSpPr/>
            <p:nvPr/>
          </p:nvSpPr>
          <p:spPr>
            <a:xfrm>
              <a:off x="1151384" y="213151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3" name="Oval 62"/>
            <p:cNvSpPr/>
            <p:nvPr/>
          </p:nvSpPr>
          <p:spPr>
            <a:xfrm>
              <a:off x="1928209" y="236820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4" name="Oval 63"/>
            <p:cNvSpPr/>
            <p:nvPr/>
          </p:nvSpPr>
          <p:spPr>
            <a:xfrm>
              <a:off x="1787094" y="281413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5" name="Oval 64"/>
            <p:cNvSpPr/>
            <p:nvPr/>
          </p:nvSpPr>
          <p:spPr>
            <a:xfrm>
              <a:off x="2233009" y="267300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6" name="Oval 65"/>
            <p:cNvSpPr/>
            <p:nvPr/>
          </p:nvSpPr>
          <p:spPr>
            <a:xfrm>
              <a:off x="2162451" y="320077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7" name="Oval 66"/>
            <p:cNvSpPr/>
            <p:nvPr/>
          </p:nvSpPr>
          <p:spPr>
            <a:xfrm>
              <a:off x="2690209" y="250933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8" name="Oval 67"/>
            <p:cNvSpPr/>
            <p:nvPr/>
          </p:nvSpPr>
          <p:spPr>
            <a:xfrm>
              <a:off x="2515239" y="281413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9" name="Oval 68"/>
            <p:cNvSpPr/>
            <p:nvPr/>
          </p:nvSpPr>
          <p:spPr>
            <a:xfrm>
              <a:off x="2374124" y="236820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0" name="Oval 69"/>
            <p:cNvSpPr/>
            <p:nvPr/>
          </p:nvSpPr>
          <p:spPr>
            <a:xfrm>
              <a:off x="2058039" y="275484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1" name="Oval 70"/>
            <p:cNvSpPr/>
            <p:nvPr/>
          </p:nvSpPr>
          <p:spPr>
            <a:xfrm>
              <a:off x="2374124" y="307092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 name="Rounded Rectangle 2"/>
            <p:cNvSpPr/>
            <p:nvPr/>
          </p:nvSpPr>
          <p:spPr>
            <a:xfrm>
              <a:off x="374810" y="3541133"/>
              <a:ext cx="2529162" cy="52979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Nice Clean Clusters</a:t>
              </a:r>
            </a:p>
          </p:txBody>
        </p:sp>
        <p:sp>
          <p:nvSpPr>
            <p:cNvPr id="78" name="Rectangle 77"/>
            <p:cNvSpPr/>
            <p:nvPr/>
          </p:nvSpPr>
          <p:spPr>
            <a:xfrm>
              <a:off x="398203" y="1286820"/>
              <a:ext cx="2485722" cy="2232788"/>
            </a:xfrm>
            <a:prstGeom prst="rect">
              <a:avLst/>
            </a:prstGeom>
            <a:noFill/>
            <a:ln>
              <a:solidFill>
                <a:schemeClr val="bg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3227338" y="1288888"/>
            <a:ext cx="2529162" cy="2703763"/>
            <a:chOff x="3227338" y="1288888"/>
            <a:chExt cx="2529162" cy="2703763"/>
          </a:xfrm>
        </p:grpSpPr>
        <p:sp>
          <p:nvSpPr>
            <p:cNvPr id="26" name="Oval 25"/>
            <p:cNvSpPr/>
            <p:nvPr/>
          </p:nvSpPr>
          <p:spPr>
            <a:xfrm>
              <a:off x="3633331" y="143955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Oval 26"/>
            <p:cNvSpPr/>
            <p:nvPr/>
          </p:nvSpPr>
          <p:spPr>
            <a:xfrm>
              <a:off x="3492216" y="188548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8" name="Oval 27"/>
            <p:cNvSpPr/>
            <p:nvPr/>
          </p:nvSpPr>
          <p:spPr>
            <a:xfrm>
              <a:off x="3938131" y="174435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9" name="Oval 28"/>
            <p:cNvSpPr/>
            <p:nvPr/>
          </p:nvSpPr>
          <p:spPr>
            <a:xfrm>
              <a:off x="3867573" y="227212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Oval 29"/>
            <p:cNvSpPr/>
            <p:nvPr/>
          </p:nvSpPr>
          <p:spPr>
            <a:xfrm>
              <a:off x="4395331" y="158068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1" name="Oval 30"/>
            <p:cNvSpPr/>
            <p:nvPr/>
          </p:nvSpPr>
          <p:spPr>
            <a:xfrm>
              <a:off x="4254216" y="206043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2" name="Oval 31"/>
            <p:cNvSpPr/>
            <p:nvPr/>
          </p:nvSpPr>
          <p:spPr>
            <a:xfrm>
              <a:off x="4536446" y="317695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3" name="Oval 32"/>
            <p:cNvSpPr/>
            <p:nvPr/>
          </p:nvSpPr>
          <p:spPr>
            <a:xfrm>
              <a:off x="4677559" y="276560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4" name="Oval 33"/>
            <p:cNvSpPr/>
            <p:nvPr/>
          </p:nvSpPr>
          <p:spPr>
            <a:xfrm>
              <a:off x="4818674" y="300337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5" name="Oval 34"/>
            <p:cNvSpPr/>
            <p:nvPr/>
          </p:nvSpPr>
          <p:spPr>
            <a:xfrm>
              <a:off x="5030348" y="276560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6" name="Oval 35"/>
            <p:cNvSpPr/>
            <p:nvPr/>
          </p:nvSpPr>
          <p:spPr>
            <a:xfrm>
              <a:off x="5030348" y="317695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7" name="Oval 36"/>
            <p:cNvSpPr/>
            <p:nvPr/>
          </p:nvSpPr>
          <p:spPr>
            <a:xfrm>
              <a:off x="4079246" y="143955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6" name="Oval 55"/>
            <p:cNvSpPr/>
            <p:nvPr/>
          </p:nvSpPr>
          <p:spPr>
            <a:xfrm>
              <a:off x="3726458" y="196731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7" name="Oval 56"/>
            <p:cNvSpPr/>
            <p:nvPr/>
          </p:nvSpPr>
          <p:spPr>
            <a:xfrm>
              <a:off x="3998222" y="202660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8" name="Oval 57"/>
            <p:cNvSpPr/>
            <p:nvPr/>
          </p:nvSpPr>
          <p:spPr>
            <a:xfrm>
              <a:off x="3703888" y="169720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9" name="Oval 58"/>
            <p:cNvSpPr/>
            <p:nvPr/>
          </p:nvSpPr>
          <p:spPr>
            <a:xfrm>
              <a:off x="3633331" y="220155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0" name="Oval 59"/>
            <p:cNvSpPr/>
            <p:nvPr/>
          </p:nvSpPr>
          <p:spPr>
            <a:xfrm>
              <a:off x="4149803" y="176776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1" name="Oval 60"/>
            <p:cNvSpPr/>
            <p:nvPr/>
          </p:nvSpPr>
          <p:spPr>
            <a:xfrm>
              <a:off x="4105043" y="222098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2" name="Oval 61"/>
            <p:cNvSpPr/>
            <p:nvPr/>
          </p:nvSpPr>
          <p:spPr>
            <a:xfrm>
              <a:off x="3867573" y="151011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2" name="Rounded Rectangle 71"/>
            <p:cNvSpPr/>
            <p:nvPr/>
          </p:nvSpPr>
          <p:spPr>
            <a:xfrm>
              <a:off x="3227338" y="3487322"/>
              <a:ext cx="2529162" cy="50532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Density Variation</a:t>
              </a:r>
              <a:endParaRPr lang="en-US" b="1" dirty="0">
                <a:solidFill>
                  <a:schemeClr val="tx1"/>
                </a:solidFill>
              </a:endParaRPr>
            </a:p>
          </p:txBody>
        </p:sp>
        <p:sp>
          <p:nvSpPr>
            <p:cNvPr id="79" name="Rectangle 78"/>
            <p:cNvSpPr/>
            <p:nvPr/>
          </p:nvSpPr>
          <p:spPr>
            <a:xfrm>
              <a:off x="3227338" y="1288888"/>
              <a:ext cx="2485722" cy="2198433"/>
            </a:xfrm>
            <a:prstGeom prst="rect">
              <a:avLst/>
            </a:prstGeom>
            <a:noFill/>
            <a:ln>
              <a:solidFill>
                <a:schemeClr val="bg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5968749" y="1310415"/>
            <a:ext cx="2626044" cy="2703760"/>
            <a:chOff x="5968749" y="1310415"/>
            <a:chExt cx="2626044" cy="2703760"/>
          </a:xfrm>
        </p:grpSpPr>
        <p:sp>
          <p:nvSpPr>
            <p:cNvPr id="40" name="Oval 39"/>
            <p:cNvSpPr/>
            <p:nvPr/>
          </p:nvSpPr>
          <p:spPr>
            <a:xfrm>
              <a:off x="6454803" y="145032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1" name="Oval 40"/>
            <p:cNvSpPr/>
            <p:nvPr/>
          </p:nvSpPr>
          <p:spPr>
            <a:xfrm>
              <a:off x="6313688" y="189624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2" name="Oval 41"/>
            <p:cNvSpPr/>
            <p:nvPr/>
          </p:nvSpPr>
          <p:spPr>
            <a:xfrm>
              <a:off x="6759603" y="175512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3" name="Oval 42"/>
            <p:cNvSpPr/>
            <p:nvPr/>
          </p:nvSpPr>
          <p:spPr>
            <a:xfrm>
              <a:off x="6689045" y="228288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4" name="Oval 43"/>
            <p:cNvSpPr/>
            <p:nvPr/>
          </p:nvSpPr>
          <p:spPr>
            <a:xfrm>
              <a:off x="7216803" y="159144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5" name="Oval 44"/>
            <p:cNvSpPr/>
            <p:nvPr/>
          </p:nvSpPr>
          <p:spPr>
            <a:xfrm>
              <a:off x="7075688" y="207120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6" name="Oval 45"/>
            <p:cNvSpPr/>
            <p:nvPr/>
          </p:nvSpPr>
          <p:spPr>
            <a:xfrm>
              <a:off x="7216803" y="311544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7" name="Oval 46"/>
            <p:cNvSpPr/>
            <p:nvPr/>
          </p:nvSpPr>
          <p:spPr>
            <a:xfrm>
              <a:off x="7499031" y="277637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8" name="Oval 47"/>
            <p:cNvSpPr/>
            <p:nvPr/>
          </p:nvSpPr>
          <p:spPr>
            <a:xfrm>
              <a:off x="7569589" y="311544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9" name="Oval 48"/>
            <p:cNvSpPr/>
            <p:nvPr/>
          </p:nvSpPr>
          <p:spPr>
            <a:xfrm>
              <a:off x="7851820" y="277637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0" name="Oval 49"/>
            <p:cNvSpPr/>
            <p:nvPr/>
          </p:nvSpPr>
          <p:spPr>
            <a:xfrm>
              <a:off x="7710705" y="325656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1" name="Oval 50"/>
            <p:cNvSpPr/>
            <p:nvPr/>
          </p:nvSpPr>
          <p:spPr>
            <a:xfrm>
              <a:off x="6900718" y="145032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3" name="Oval 72"/>
            <p:cNvSpPr/>
            <p:nvPr/>
          </p:nvSpPr>
          <p:spPr>
            <a:xfrm>
              <a:off x="7146245" y="270581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4" name="Oval 73"/>
            <p:cNvSpPr/>
            <p:nvPr/>
          </p:nvSpPr>
          <p:spPr>
            <a:xfrm>
              <a:off x="7992935" y="308117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5" name="Oval 74"/>
            <p:cNvSpPr/>
            <p:nvPr/>
          </p:nvSpPr>
          <p:spPr>
            <a:xfrm>
              <a:off x="7484744" y="201191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6" name="Oval 75"/>
            <p:cNvSpPr/>
            <p:nvPr/>
          </p:nvSpPr>
          <p:spPr>
            <a:xfrm>
              <a:off x="7287360" y="242400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7" name="Rounded Rectangle 76"/>
            <p:cNvSpPr/>
            <p:nvPr/>
          </p:nvSpPr>
          <p:spPr>
            <a:xfrm>
              <a:off x="5968749" y="3508846"/>
              <a:ext cx="2626044" cy="50532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Not Clean Separation</a:t>
              </a:r>
              <a:endParaRPr lang="en-US" b="1" dirty="0">
                <a:solidFill>
                  <a:schemeClr val="tx1"/>
                </a:solidFill>
              </a:endParaRPr>
            </a:p>
          </p:txBody>
        </p:sp>
        <p:sp>
          <p:nvSpPr>
            <p:cNvPr id="80" name="Rectangle 79"/>
            <p:cNvSpPr/>
            <p:nvPr/>
          </p:nvSpPr>
          <p:spPr>
            <a:xfrm>
              <a:off x="6033737" y="1310415"/>
              <a:ext cx="2485722" cy="2159420"/>
            </a:xfrm>
            <a:prstGeom prst="rect">
              <a:avLst/>
            </a:prstGeom>
            <a:noFill/>
            <a:ln>
              <a:solidFill>
                <a:schemeClr val="bg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354495" y="4111030"/>
            <a:ext cx="2529162" cy="2698573"/>
            <a:chOff x="354495" y="4111030"/>
            <a:chExt cx="2529162" cy="2698573"/>
          </a:xfrm>
        </p:grpSpPr>
        <p:sp>
          <p:nvSpPr>
            <p:cNvPr id="81" name="Oval 80"/>
            <p:cNvSpPr/>
            <p:nvPr/>
          </p:nvSpPr>
          <p:spPr>
            <a:xfrm>
              <a:off x="685154" y="419414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2" name="Oval 81"/>
            <p:cNvSpPr/>
            <p:nvPr/>
          </p:nvSpPr>
          <p:spPr>
            <a:xfrm>
              <a:off x="544039" y="464007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3" name="Oval 82"/>
            <p:cNvSpPr/>
            <p:nvPr/>
          </p:nvSpPr>
          <p:spPr>
            <a:xfrm>
              <a:off x="989954" y="449894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4" name="Oval 83"/>
            <p:cNvSpPr/>
            <p:nvPr/>
          </p:nvSpPr>
          <p:spPr>
            <a:xfrm>
              <a:off x="919396" y="502671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5" name="Oval 84"/>
            <p:cNvSpPr/>
            <p:nvPr/>
          </p:nvSpPr>
          <p:spPr>
            <a:xfrm>
              <a:off x="1447154" y="433527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6" name="Oval 85"/>
            <p:cNvSpPr/>
            <p:nvPr/>
          </p:nvSpPr>
          <p:spPr>
            <a:xfrm>
              <a:off x="1272184" y="464007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7" name="Oval 86"/>
            <p:cNvSpPr/>
            <p:nvPr/>
          </p:nvSpPr>
          <p:spPr>
            <a:xfrm>
              <a:off x="1131069" y="419414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8" name="Oval 87"/>
            <p:cNvSpPr/>
            <p:nvPr/>
          </p:nvSpPr>
          <p:spPr>
            <a:xfrm>
              <a:off x="814984" y="458078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9" name="Oval 88"/>
            <p:cNvSpPr/>
            <p:nvPr/>
          </p:nvSpPr>
          <p:spPr>
            <a:xfrm>
              <a:off x="1131069" y="489686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0" name="Oval 89"/>
            <p:cNvSpPr/>
            <p:nvPr/>
          </p:nvSpPr>
          <p:spPr>
            <a:xfrm>
              <a:off x="1907894" y="513356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1" name="Oval 90"/>
            <p:cNvSpPr/>
            <p:nvPr/>
          </p:nvSpPr>
          <p:spPr>
            <a:xfrm>
              <a:off x="1766779" y="557948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2" name="Oval 91"/>
            <p:cNvSpPr/>
            <p:nvPr/>
          </p:nvSpPr>
          <p:spPr>
            <a:xfrm>
              <a:off x="2212694" y="543836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3" name="Oval 92"/>
            <p:cNvSpPr/>
            <p:nvPr/>
          </p:nvSpPr>
          <p:spPr>
            <a:xfrm>
              <a:off x="2142136" y="596612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4" name="Oval 93"/>
            <p:cNvSpPr/>
            <p:nvPr/>
          </p:nvSpPr>
          <p:spPr>
            <a:xfrm>
              <a:off x="2669894" y="527468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5" name="Oval 94"/>
            <p:cNvSpPr/>
            <p:nvPr/>
          </p:nvSpPr>
          <p:spPr>
            <a:xfrm>
              <a:off x="2494924" y="557948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6" name="Oval 95"/>
            <p:cNvSpPr/>
            <p:nvPr/>
          </p:nvSpPr>
          <p:spPr>
            <a:xfrm>
              <a:off x="2353809" y="513356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7" name="Oval 96"/>
            <p:cNvSpPr/>
            <p:nvPr/>
          </p:nvSpPr>
          <p:spPr>
            <a:xfrm>
              <a:off x="2037724" y="552020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8" name="Oval 97"/>
            <p:cNvSpPr/>
            <p:nvPr/>
          </p:nvSpPr>
          <p:spPr>
            <a:xfrm>
              <a:off x="2353809" y="583628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9" name="Rounded Rectangle 98"/>
            <p:cNvSpPr/>
            <p:nvPr/>
          </p:nvSpPr>
          <p:spPr>
            <a:xfrm>
              <a:off x="354495" y="6306486"/>
              <a:ext cx="2529162" cy="5031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Background Noise</a:t>
              </a:r>
            </a:p>
          </p:txBody>
        </p:sp>
        <p:sp>
          <p:nvSpPr>
            <p:cNvPr id="100" name="Rectangle 99"/>
            <p:cNvSpPr/>
            <p:nvPr/>
          </p:nvSpPr>
          <p:spPr>
            <a:xfrm>
              <a:off x="377888" y="4111030"/>
              <a:ext cx="2485722" cy="2173931"/>
            </a:xfrm>
            <a:prstGeom prst="rect">
              <a:avLst/>
            </a:prstGeom>
            <a:noFill/>
            <a:ln>
              <a:solidFill>
                <a:schemeClr val="bg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2585796" y="443523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2" name="Oval 101"/>
            <p:cNvSpPr/>
            <p:nvPr/>
          </p:nvSpPr>
          <p:spPr>
            <a:xfrm>
              <a:off x="1201626" y="565004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 name="Oval 102"/>
            <p:cNvSpPr/>
            <p:nvPr/>
          </p:nvSpPr>
          <p:spPr>
            <a:xfrm>
              <a:off x="557017" y="594356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4" name="Oval 103"/>
            <p:cNvSpPr/>
            <p:nvPr/>
          </p:nvSpPr>
          <p:spPr>
            <a:xfrm>
              <a:off x="634911" y="550892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5" name="Oval 104"/>
            <p:cNvSpPr/>
            <p:nvPr/>
          </p:nvSpPr>
          <p:spPr>
            <a:xfrm>
              <a:off x="1907894" y="465134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60" name="Group 159"/>
          <p:cNvGrpSpPr/>
          <p:nvPr/>
        </p:nvGrpSpPr>
        <p:grpSpPr>
          <a:xfrm>
            <a:off x="3246993" y="4089507"/>
            <a:ext cx="2529162" cy="2709335"/>
            <a:chOff x="3246993" y="4089507"/>
            <a:chExt cx="2529162" cy="2709335"/>
          </a:xfrm>
        </p:grpSpPr>
        <p:sp>
          <p:nvSpPr>
            <p:cNvPr id="106" name="Oval 105"/>
            <p:cNvSpPr/>
            <p:nvPr/>
          </p:nvSpPr>
          <p:spPr>
            <a:xfrm>
              <a:off x="3424984" y="572060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7" name="Oval 106"/>
            <p:cNvSpPr/>
            <p:nvPr/>
          </p:nvSpPr>
          <p:spPr>
            <a:xfrm>
              <a:off x="3436537" y="472616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8" name="Oval 107"/>
            <p:cNvSpPr/>
            <p:nvPr/>
          </p:nvSpPr>
          <p:spPr>
            <a:xfrm>
              <a:off x="3421658" y="448338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9" name="Oval 108"/>
            <p:cNvSpPr/>
            <p:nvPr/>
          </p:nvSpPr>
          <p:spPr>
            <a:xfrm>
              <a:off x="3597966" y="436467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0" name="Oval 109"/>
            <p:cNvSpPr/>
            <p:nvPr/>
          </p:nvSpPr>
          <p:spPr>
            <a:xfrm>
              <a:off x="4296604" y="428146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1" name="Oval 110"/>
            <p:cNvSpPr/>
            <p:nvPr/>
          </p:nvSpPr>
          <p:spPr>
            <a:xfrm>
              <a:off x="3781931" y="419414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2" name="Oval 111"/>
            <p:cNvSpPr/>
            <p:nvPr/>
          </p:nvSpPr>
          <p:spPr>
            <a:xfrm>
              <a:off x="3980519" y="414034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3" name="Oval 112"/>
            <p:cNvSpPr/>
            <p:nvPr/>
          </p:nvSpPr>
          <p:spPr>
            <a:xfrm>
              <a:off x="4155489" y="414204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4" name="Oval 113"/>
            <p:cNvSpPr/>
            <p:nvPr/>
          </p:nvSpPr>
          <p:spPr>
            <a:xfrm>
              <a:off x="3430725" y="550190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5" name="Oval 114"/>
            <p:cNvSpPr/>
            <p:nvPr/>
          </p:nvSpPr>
          <p:spPr>
            <a:xfrm>
              <a:off x="5012064" y="583765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6" name="Oval 115"/>
            <p:cNvSpPr/>
            <p:nvPr/>
          </p:nvSpPr>
          <p:spPr>
            <a:xfrm>
              <a:off x="4641193" y="600872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7" name="Oval 116"/>
            <p:cNvSpPr/>
            <p:nvPr/>
          </p:nvSpPr>
          <p:spPr>
            <a:xfrm>
              <a:off x="5421277" y="489686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8" name="Oval 117"/>
            <p:cNvSpPr/>
            <p:nvPr/>
          </p:nvSpPr>
          <p:spPr>
            <a:xfrm>
              <a:off x="5034634" y="605222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9" name="Oval 118"/>
            <p:cNvSpPr/>
            <p:nvPr/>
          </p:nvSpPr>
          <p:spPr>
            <a:xfrm>
              <a:off x="5562392" y="536078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0" name="Oval 119"/>
            <p:cNvSpPr/>
            <p:nvPr/>
          </p:nvSpPr>
          <p:spPr>
            <a:xfrm>
              <a:off x="5387422" y="566558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1" name="Oval 120"/>
            <p:cNvSpPr/>
            <p:nvPr/>
          </p:nvSpPr>
          <p:spPr>
            <a:xfrm>
              <a:off x="5528537" y="516783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2" name="Oval 121"/>
            <p:cNvSpPr/>
            <p:nvPr/>
          </p:nvSpPr>
          <p:spPr>
            <a:xfrm>
              <a:off x="4870949" y="5977402"/>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3" name="Oval 122"/>
            <p:cNvSpPr/>
            <p:nvPr/>
          </p:nvSpPr>
          <p:spPr>
            <a:xfrm>
              <a:off x="5246307" y="592237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4" name="Rounded Rectangle 123"/>
            <p:cNvSpPr/>
            <p:nvPr/>
          </p:nvSpPr>
          <p:spPr>
            <a:xfrm>
              <a:off x="3246993" y="6295725"/>
              <a:ext cx="2529162" cy="5031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Not Spherical data</a:t>
              </a:r>
            </a:p>
          </p:txBody>
        </p:sp>
        <p:sp>
          <p:nvSpPr>
            <p:cNvPr id="125" name="Rectangle 124"/>
            <p:cNvSpPr/>
            <p:nvPr/>
          </p:nvSpPr>
          <p:spPr>
            <a:xfrm>
              <a:off x="3270386" y="4089507"/>
              <a:ext cx="2485722" cy="2173931"/>
            </a:xfrm>
            <a:prstGeom prst="rect">
              <a:avLst/>
            </a:prstGeom>
            <a:noFill/>
            <a:ln>
              <a:solidFill>
                <a:schemeClr val="bg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5387422" y="528715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7" name="Oval 126"/>
            <p:cNvSpPr/>
            <p:nvPr/>
          </p:nvSpPr>
          <p:spPr>
            <a:xfrm>
              <a:off x="4395331" y="601412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8" name="Oval 127"/>
            <p:cNvSpPr/>
            <p:nvPr/>
          </p:nvSpPr>
          <p:spPr>
            <a:xfrm>
              <a:off x="3449515" y="523839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9" name="Oval 128"/>
            <p:cNvSpPr/>
            <p:nvPr/>
          </p:nvSpPr>
          <p:spPr>
            <a:xfrm>
              <a:off x="3421658" y="4960289"/>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0" name="Oval 129"/>
            <p:cNvSpPr/>
            <p:nvPr/>
          </p:nvSpPr>
          <p:spPr>
            <a:xfrm>
              <a:off x="5175749" y="552446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61" name="Group 160"/>
          <p:cNvGrpSpPr/>
          <p:nvPr/>
        </p:nvGrpSpPr>
        <p:grpSpPr>
          <a:xfrm>
            <a:off x="6042975" y="4081805"/>
            <a:ext cx="2529162" cy="2698573"/>
            <a:chOff x="6042975" y="4081805"/>
            <a:chExt cx="2529162" cy="2698573"/>
          </a:xfrm>
        </p:grpSpPr>
        <p:sp>
          <p:nvSpPr>
            <p:cNvPr id="131" name="Oval 130"/>
            <p:cNvSpPr/>
            <p:nvPr/>
          </p:nvSpPr>
          <p:spPr>
            <a:xfrm>
              <a:off x="7158391" y="571942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2" name="Oval 131"/>
            <p:cNvSpPr/>
            <p:nvPr/>
          </p:nvSpPr>
          <p:spPr>
            <a:xfrm>
              <a:off x="6298324" y="535214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3" name="Oval 132"/>
            <p:cNvSpPr/>
            <p:nvPr/>
          </p:nvSpPr>
          <p:spPr>
            <a:xfrm>
              <a:off x="6283445" y="510936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4" name="Oval 133"/>
            <p:cNvSpPr/>
            <p:nvPr/>
          </p:nvSpPr>
          <p:spPr>
            <a:xfrm>
              <a:off x="6459753" y="499064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5" name="Oval 134"/>
            <p:cNvSpPr/>
            <p:nvPr/>
          </p:nvSpPr>
          <p:spPr>
            <a:xfrm>
              <a:off x="7158391" y="490743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6" name="Oval 135"/>
            <p:cNvSpPr/>
            <p:nvPr/>
          </p:nvSpPr>
          <p:spPr>
            <a:xfrm>
              <a:off x="6643718" y="482012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7" name="Oval 136"/>
            <p:cNvSpPr/>
            <p:nvPr/>
          </p:nvSpPr>
          <p:spPr>
            <a:xfrm>
              <a:off x="6842306" y="476631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8" name="Oval 137"/>
            <p:cNvSpPr/>
            <p:nvPr/>
          </p:nvSpPr>
          <p:spPr>
            <a:xfrm>
              <a:off x="7017276" y="476802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9" name="Oval 138"/>
            <p:cNvSpPr/>
            <p:nvPr/>
          </p:nvSpPr>
          <p:spPr>
            <a:xfrm>
              <a:off x="6946718" y="565268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0" name="Oval 139"/>
            <p:cNvSpPr/>
            <p:nvPr/>
          </p:nvSpPr>
          <p:spPr>
            <a:xfrm>
              <a:off x="7578290" y="4537225"/>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1" name="Oval 140"/>
            <p:cNvSpPr/>
            <p:nvPr/>
          </p:nvSpPr>
          <p:spPr>
            <a:xfrm>
              <a:off x="6988300" y="436500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2" name="Oval 141"/>
            <p:cNvSpPr/>
            <p:nvPr/>
          </p:nvSpPr>
          <p:spPr>
            <a:xfrm>
              <a:off x="6946718" y="527104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3" name="Oval 142"/>
            <p:cNvSpPr/>
            <p:nvPr/>
          </p:nvSpPr>
          <p:spPr>
            <a:xfrm>
              <a:off x="7366617" y="446666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4" name="Oval 143"/>
            <p:cNvSpPr/>
            <p:nvPr/>
          </p:nvSpPr>
          <p:spPr>
            <a:xfrm>
              <a:off x="7612320" y="5341601"/>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5" name="Oval 144"/>
            <p:cNvSpPr/>
            <p:nvPr/>
          </p:nvSpPr>
          <p:spPr>
            <a:xfrm>
              <a:off x="7776509" y="4968243"/>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6" name="Oval 145"/>
            <p:cNvSpPr/>
            <p:nvPr/>
          </p:nvSpPr>
          <p:spPr>
            <a:xfrm>
              <a:off x="7148248" y="5355220"/>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7" name="Oval 146"/>
            <p:cNvSpPr/>
            <p:nvPr/>
          </p:nvSpPr>
          <p:spPr>
            <a:xfrm>
              <a:off x="7185061" y="440092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8" name="Oval 147"/>
            <p:cNvSpPr/>
            <p:nvPr/>
          </p:nvSpPr>
          <p:spPr>
            <a:xfrm>
              <a:off x="7714393" y="476631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9" name="Rounded Rectangle 148"/>
            <p:cNvSpPr/>
            <p:nvPr/>
          </p:nvSpPr>
          <p:spPr>
            <a:xfrm>
              <a:off x="6042975" y="6277261"/>
              <a:ext cx="2529162" cy="5031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Not Easily Separable</a:t>
              </a:r>
            </a:p>
          </p:txBody>
        </p:sp>
        <p:sp>
          <p:nvSpPr>
            <p:cNvPr id="150" name="Rectangle 149"/>
            <p:cNvSpPr/>
            <p:nvPr/>
          </p:nvSpPr>
          <p:spPr>
            <a:xfrm>
              <a:off x="6066368" y="4081805"/>
              <a:ext cx="2485722" cy="2173931"/>
            </a:xfrm>
            <a:prstGeom prst="rect">
              <a:avLst/>
            </a:prstGeom>
            <a:noFill/>
            <a:ln>
              <a:solidFill>
                <a:schemeClr val="bg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7373895" y="5405024"/>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2" name="Oval 151"/>
            <p:cNvSpPr/>
            <p:nvPr/>
          </p:nvSpPr>
          <p:spPr>
            <a:xfrm>
              <a:off x="6759603" y="4365007"/>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3" name="Oval 152"/>
            <p:cNvSpPr/>
            <p:nvPr/>
          </p:nvSpPr>
          <p:spPr>
            <a:xfrm>
              <a:off x="6719028" y="557829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4" name="Oval 153"/>
            <p:cNvSpPr/>
            <p:nvPr/>
          </p:nvSpPr>
          <p:spPr>
            <a:xfrm>
              <a:off x="6498765" y="5493266"/>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5" name="Oval 154"/>
            <p:cNvSpPr/>
            <p:nvPr/>
          </p:nvSpPr>
          <p:spPr>
            <a:xfrm>
              <a:off x="7803293" y="5214098"/>
              <a:ext cx="141115" cy="14112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sp>
        <p:nvSpPr>
          <p:cNvPr id="162" name="Footer Placeholder 161"/>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84032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fade">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fade">
                                      <p:cBhvr>
                                        <p:cTn id="27" dur="500"/>
                                        <p:tgtEl>
                                          <p:spTgt spid="1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fade">
                                      <p:cBhvr>
                                        <p:cTn id="32"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819" y="128446"/>
            <a:ext cx="7163781" cy="914400"/>
          </a:xfrm>
        </p:spPr>
        <p:txBody>
          <a:bodyPr>
            <a:normAutofit/>
          </a:bodyPr>
          <a:lstStyle/>
          <a:p>
            <a:r>
              <a:rPr lang="en-US" dirty="0" smtClean="0"/>
              <a:t>K-Means –</a:t>
            </a:r>
            <a:r>
              <a:rPr lang="en-US" dirty="0" smtClean="0">
                <a:solidFill>
                  <a:srgbClr val="FF0000"/>
                </a:solidFill>
              </a:rPr>
              <a:t> </a:t>
            </a:r>
            <a:r>
              <a:rPr lang="en-US" b="1" dirty="0" smtClean="0">
                <a:solidFill>
                  <a:srgbClr val="FF0000"/>
                </a:solidFill>
              </a:rPr>
              <a:t>Intuition</a:t>
            </a:r>
            <a:endParaRPr lang="en-US" sz="2778" b="1" dirty="0">
              <a:solidFill>
                <a:srgbClr val="FF0000"/>
              </a:solidFill>
            </a:endParaRPr>
          </a:p>
        </p:txBody>
      </p:sp>
      <p:graphicFrame>
        <p:nvGraphicFramePr>
          <p:cNvPr id="131074" name="Object 2"/>
          <p:cNvGraphicFramePr>
            <a:graphicFrameLocks noChangeAspect="1"/>
          </p:cNvGraphicFramePr>
          <p:nvPr>
            <p:extLst/>
          </p:nvPr>
        </p:nvGraphicFramePr>
        <p:xfrm>
          <a:off x="428596" y="4071942"/>
          <a:ext cx="8464880" cy="1414225"/>
        </p:xfrm>
        <a:graphic>
          <a:graphicData uri="http://schemas.openxmlformats.org/presentationml/2006/ole">
            <p:oleObj spid="_x0000_s12430" name="Equation" r:id="rId3" imgW="2450160" imgH="429480" progId="">
              <p:embed/>
            </p:oleObj>
          </a:graphicData>
        </a:graphic>
      </p:graphicFrame>
      <p:grpSp>
        <p:nvGrpSpPr>
          <p:cNvPr id="6" name="Group 5"/>
          <p:cNvGrpSpPr/>
          <p:nvPr/>
        </p:nvGrpSpPr>
        <p:grpSpPr>
          <a:xfrm>
            <a:off x="6929454" y="2786058"/>
            <a:ext cx="857758" cy="461963"/>
            <a:chOff x="5720842" y="4295775"/>
            <a:chExt cx="857758" cy="461963"/>
          </a:xfrm>
        </p:grpSpPr>
        <p:sp>
          <p:nvSpPr>
            <p:cNvPr id="30" name="Oval 29"/>
            <p:cNvSpPr/>
            <p:nvPr/>
          </p:nvSpPr>
          <p:spPr>
            <a:xfrm>
              <a:off x="5720842" y="4483334"/>
              <a:ext cx="141115" cy="141122"/>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4759" name="Object 7"/>
            <p:cNvGraphicFramePr>
              <a:graphicFrameLocks noChangeAspect="1"/>
            </p:cNvGraphicFramePr>
            <p:nvPr>
              <p:extLst/>
            </p:nvPr>
          </p:nvGraphicFramePr>
          <p:xfrm>
            <a:off x="6059488" y="4295775"/>
            <a:ext cx="519112" cy="461963"/>
          </p:xfrm>
          <a:graphic>
            <a:graphicData uri="http://schemas.openxmlformats.org/presentationml/2006/ole">
              <p:oleObj spid="_x0000_s12431" name="Equation" r:id="rId4" imgW="219240" imgH="191880" progId="">
                <p:embed/>
              </p:oleObj>
            </a:graphicData>
          </a:graphic>
        </p:graphicFrame>
      </p:grpSp>
      <p:grpSp>
        <p:nvGrpSpPr>
          <p:cNvPr id="5" name="Group 4"/>
          <p:cNvGrpSpPr/>
          <p:nvPr/>
        </p:nvGrpSpPr>
        <p:grpSpPr>
          <a:xfrm>
            <a:off x="6215074" y="1643050"/>
            <a:ext cx="831340" cy="461963"/>
            <a:chOff x="5102735" y="3130550"/>
            <a:chExt cx="831340" cy="461963"/>
          </a:xfrm>
        </p:grpSpPr>
        <p:sp>
          <p:nvSpPr>
            <p:cNvPr id="29" name="Oval 28"/>
            <p:cNvSpPr/>
            <p:nvPr/>
          </p:nvSpPr>
          <p:spPr>
            <a:xfrm>
              <a:off x="5102735" y="3329034"/>
              <a:ext cx="141115" cy="141122"/>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4760" name="Object 8"/>
            <p:cNvGraphicFramePr>
              <a:graphicFrameLocks noChangeAspect="1"/>
            </p:cNvGraphicFramePr>
            <p:nvPr>
              <p:extLst/>
            </p:nvPr>
          </p:nvGraphicFramePr>
          <p:xfrm>
            <a:off x="5443538" y="3130550"/>
            <a:ext cx="490537" cy="461963"/>
          </p:xfrm>
          <a:graphic>
            <a:graphicData uri="http://schemas.openxmlformats.org/presentationml/2006/ole">
              <p:oleObj spid="_x0000_s12432" name="Equation" r:id="rId5" imgW="200880" imgH="191880" progId="">
                <p:embed/>
              </p:oleObj>
            </a:graphicData>
          </a:graphic>
        </p:graphicFrame>
      </p:grpSp>
      <p:grpSp>
        <p:nvGrpSpPr>
          <p:cNvPr id="7" name="Group 6"/>
          <p:cNvGrpSpPr/>
          <p:nvPr/>
        </p:nvGrpSpPr>
        <p:grpSpPr>
          <a:xfrm>
            <a:off x="5500694" y="1214422"/>
            <a:ext cx="2426397" cy="2265074"/>
            <a:chOff x="4400894" y="2698848"/>
            <a:chExt cx="2426397" cy="2265074"/>
          </a:xfrm>
        </p:grpSpPr>
        <p:cxnSp>
          <p:nvCxnSpPr>
            <p:cNvPr id="12" name="Straight Arrow Connector 11"/>
            <p:cNvCxnSpPr/>
            <p:nvPr/>
          </p:nvCxnSpPr>
          <p:spPr>
            <a:xfrm rot="16200000" flipV="1">
              <a:off x="3273097" y="3826645"/>
              <a:ext cx="2265071" cy="9478"/>
            </a:xfrm>
            <a:prstGeom prst="straightConnector1">
              <a:avLst/>
            </a:prstGeom>
            <a:ln>
              <a:solidFill>
                <a:srgbClr val="595959"/>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410373" y="4963920"/>
              <a:ext cx="2416918" cy="2"/>
            </a:xfrm>
            <a:prstGeom prst="straightConnector1">
              <a:avLst/>
            </a:prstGeom>
            <a:ln>
              <a:solidFill>
                <a:srgbClr val="595959"/>
              </a:solidFill>
              <a:tailEnd type="arrow"/>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4747170" y="2948447"/>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606055" y="339436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51970" y="3253247"/>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981412" y="3781008"/>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509170" y="308956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368055" y="3569325"/>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509170" y="461356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791398" y="4274496"/>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861956" y="461356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193085" y="2948447"/>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661570" y="476596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003071" y="4259538"/>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5537569" y="4270816"/>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961620" y="3545976"/>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1359538" y="2402008"/>
            <a:ext cx="651863" cy="296688"/>
            <a:chOff x="1751241" y="3752850"/>
            <a:chExt cx="651863" cy="296688"/>
          </a:xfrm>
        </p:grpSpPr>
        <p:sp>
          <p:nvSpPr>
            <p:cNvPr id="62" name="Oval 61"/>
            <p:cNvSpPr/>
            <p:nvPr/>
          </p:nvSpPr>
          <p:spPr>
            <a:xfrm>
              <a:off x="1751241" y="3908416"/>
              <a:ext cx="141115" cy="141122"/>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4" name="Object 7"/>
            <p:cNvGraphicFramePr>
              <a:graphicFrameLocks noChangeAspect="1"/>
            </p:cNvGraphicFramePr>
            <p:nvPr>
              <p:extLst/>
            </p:nvPr>
          </p:nvGraphicFramePr>
          <p:xfrm>
            <a:off x="1999879" y="3752850"/>
            <a:ext cx="403225" cy="287338"/>
          </p:xfrm>
          <a:graphic>
            <a:graphicData uri="http://schemas.openxmlformats.org/presentationml/2006/ole">
              <p:oleObj spid="_x0000_s12433" name="Equation" r:id="rId6" imgW="164520" imgH="118800" progId="">
                <p:embed/>
              </p:oleObj>
            </a:graphicData>
          </a:graphic>
        </p:graphicFrame>
      </p:grpSp>
      <p:grpSp>
        <p:nvGrpSpPr>
          <p:cNvPr id="9" name="Group 8"/>
          <p:cNvGrpSpPr/>
          <p:nvPr/>
        </p:nvGrpSpPr>
        <p:grpSpPr>
          <a:xfrm>
            <a:off x="245726" y="1359500"/>
            <a:ext cx="2426397" cy="2265074"/>
            <a:chOff x="282135" y="2698851"/>
            <a:chExt cx="2426397" cy="2265074"/>
          </a:xfrm>
        </p:grpSpPr>
        <p:cxnSp>
          <p:nvCxnSpPr>
            <p:cNvPr id="50" name="Straight Arrow Connector 49"/>
            <p:cNvCxnSpPr/>
            <p:nvPr/>
          </p:nvCxnSpPr>
          <p:spPr>
            <a:xfrm rot="16200000" flipV="1">
              <a:off x="-845662" y="3826648"/>
              <a:ext cx="2265071" cy="9478"/>
            </a:xfrm>
            <a:prstGeom prst="straightConnector1">
              <a:avLst/>
            </a:prstGeom>
            <a:ln>
              <a:solidFill>
                <a:srgbClr val="595959"/>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291614" y="4963923"/>
              <a:ext cx="2416918" cy="2"/>
            </a:xfrm>
            <a:prstGeom prst="straightConnector1">
              <a:avLst/>
            </a:prstGeom>
            <a:ln>
              <a:solidFill>
                <a:srgbClr val="595959"/>
              </a:solidFill>
              <a:tailEnd type="arrow"/>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628411" y="2948450"/>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87296" y="3394372"/>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933211" y="3253250"/>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862653" y="3781011"/>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1390411" y="3089572"/>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249296" y="3569328"/>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1390411" y="4613572"/>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1672639" y="427449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1743197" y="4613572"/>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1074326" y="2948450"/>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1542811" y="4765972"/>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1884312" y="4259541"/>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1418810" y="427081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842861" y="3545979"/>
              <a:ext cx="141115" cy="14112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70" name="Object 7"/>
          <p:cNvGraphicFramePr>
            <a:graphicFrameLocks noChangeAspect="1"/>
          </p:cNvGraphicFramePr>
          <p:nvPr>
            <p:extLst/>
          </p:nvPr>
        </p:nvGraphicFramePr>
        <p:xfrm>
          <a:off x="1825040" y="1417578"/>
          <a:ext cx="747713" cy="374650"/>
        </p:xfrm>
        <a:graphic>
          <a:graphicData uri="http://schemas.openxmlformats.org/presentationml/2006/ole">
            <p:oleObj spid="_x0000_s12434" name="Equation" r:id="rId7" imgW="319680" imgH="155160" progId="">
              <p:embed/>
            </p:oleObj>
          </a:graphicData>
        </a:graphic>
      </p:graphicFrame>
      <p:graphicFrame>
        <p:nvGraphicFramePr>
          <p:cNvPr id="63" name="Object 7"/>
          <p:cNvGraphicFramePr>
            <a:graphicFrameLocks noChangeAspect="1"/>
          </p:cNvGraphicFramePr>
          <p:nvPr>
            <p:extLst/>
          </p:nvPr>
        </p:nvGraphicFramePr>
        <p:xfrm>
          <a:off x="7429520" y="1214422"/>
          <a:ext cx="804863" cy="374650"/>
        </p:xfrm>
        <a:graphic>
          <a:graphicData uri="http://schemas.openxmlformats.org/presentationml/2006/ole">
            <p:oleObj spid="_x0000_s12435" name="Equation" r:id="rId8" imgW="347400" imgH="155160" progId="">
              <p:embed/>
            </p:oleObj>
          </a:graphicData>
        </a:graphic>
      </p:graphicFrame>
      <p:sp>
        <p:nvSpPr>
          <p:cNvPr id="98" name="Footer Placeholder 97"/>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9792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1074"/>
                                        </p:tgtEl>
                                        <p:attrNameLst>
                                          <p:attrName>style.visibility</p:attrName>
                                        </p:attrNameLst>
                                      </p:cBhvr>
                                      <p:to>
                                        <p:strVal val="visible"/>
                                      </p:to>
                                    </p:set>
                                    <p:animEffect transition="in" filter="fade">
                                      <p:cBhvr>
                                        <p:cTn id="34" dur="500"/>
                                        <p:tgtEl>
                                          <p:spTgt spid="13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2976" y="2357430"/>
            <a:ext cx="6874564" cy="4092002"/>
          </a:xfrm>
          <a:prstGeom prst="rect">
            <a:avLst/>
          </a:prstGeom>
        </p:spPr>
      </p:pic>
      <p:sp>
        <p:nvSpPr>
          <p:cNvPr id="2" name="Title 1"/>
          <p:cNvSpPr>
            <a:spLocks noGrp="1"/>
          </p:cNvSpPr>
          <p:nvPr>
            <p:ph type="title"/>
          </p:nvPr>
        </p:nvSpPr>
        <p:spPr>
          <a:xfrm>
            <a:off x="1285852" y="285728"/>
            <a:ext cx="7382560" cy="914400"/>
          </a:xfrm>
        </p:spPr>
        <p:txBody>
          <a:bodyPr>
            <a:normAutofit/>
          </a:bodyPr>
          <a:lstStyle/>
          <a:p>
            <a:r>
              <a:rPr lang="en-US" dirty="0" smtClean="0"/>
              <a:t>Reminder!</a:t>
            </a:r>
            <a:endParaRPr lang="en-US" dirty="0"/>
          </a:p>
        </p:txBody>
      </p:sp>
      <p:sp>
        <p:nvSpPr>
          <p:cNvPr id="3" name="Content Placeholder 2"/>
          <p:cNvSpPr>
            <a:spLocks noGrp="1"/>
          </p:cNvSpPr>
          <p:nvPr>
            <p:ph idx="1"/>
          </p:nvPr>
        </p:nvSpPr>
        <p:spPr>
          <a:xfrm>
            <a:off x="214282" y="1389400"/>
            <a:ext cx="8643998" cy="4786503"/>
          </a:xfrm>
        </p:spPr>
        <p:txBody>
          <a:bodyPr/>
          <a:lstStyle/>
          <a:p>
            <a:r>
              <a:rPr lang="en-US" dirty="0" smtClean="0"/>
              <a:t>There are </a:t>
            </a:r>
            <a:r>
              <a:rPr lang="en-US" b="1" dirty="0" smtClean="0"/>
              <a:t>more than one </a:t>
            </a:r>
            <a:r>
              <a:rPr lang="en-US" dirty="0" smtClean="0"/>
              <a:t>“</a:t>
            </a:r>
            <a:r>
              <a:rPr lang="en-US" b="1" dirty="0" smtClean="0">
                <a:solidFill>
                  <a:srgbClr val="FF0000"/>
                </a:solidFill>
              </a:rPr>
              <a:t>Local </a:t>
            </a:r>
            <a:r>
              <a:rPr lang="en-US" b="1" dirty="0" err="1" smtClean="0">
                <a:solidFill>
                  <a:srgbClr val="FF0000"/>
                </a:solidFill>
              </a:rPr>
              <a:t>Optmias</a:t>
            </a:r>
            <a:r>
              <a:rPr lang="en-US" dirty="0" smtClean="0"/>
              <a:t>”</a:t>
            </a:r>
          </a:p>
          <a:p>
            <a:r>
              <a:rPr lang="en-US" dirty="0" smtClean="0"/>
              <a:t>Depending on </a:t>
            </a:r>
            <a:r>
              <a:rPr lang="en-US" b="1" dirty="0" smtClean="0">
                <a:solidFill>
                  <a:srgbClr val="FF0000"/>
                </a:solidFill>
              </a:rPr>
              <a:t>Initialization</a:t>
            </a:r>
            <a:r>
              <a:rPr lang="en-US" dirty="0" smtClean="0">
                <a:solidFill>
                  <a:srgbClr val="FF0000"/>
                </a:solidFill>
              </a:rPr>
              <a:t> </a:t>
            </a:r>
            <a:r>
              <a:rPr lang="en-US" dirty="0" smtClean="0">
                <a:sym typeface="Wingdings"/>
              </a:rPr>
              <a:t> </a:t>
            </a:r>
            <a:r>
              <a:rPr lang="en-US" b="1" dirty="0" smtClean="0">
                <a:sym typeface="Wingdings"/>
              </a:rPr>
              <a:t>Nearest</a:t>
            </a:r>
            <a:r>
              <a:rPr lang="en-US" dirty="0" smtClean="0">
                <a:sym typeface="Wingdings"/>
              </a:rPr>
              <a:t> Local Optima</a:t>
            </a:r>
          </a:p>
          <a:p>
            <a:r>
              <a:rPr lang="en-US" dirty="0" smtClean="0">
                <a:sym typeface="Wingdings"/>
              </a:rPr>
              <a:t>No Guarantee of finding “</a:t>
            </a:r>
            <a:r>
              <a:rPr lang="en-US" b="1" dirty="0" smtClean="0">
                <a:solidFill>
                  <a:srgbClr val="FF0000"/>
                </a:solidFill>
                <a:sym typeface="Wingdings"/>
              </a:rPr>
              <a:t>Global Optima</a:t>
            </a:r>
            <a:r>
              <a:rPr lang="en-US" dirty="0" smtClean="0">
                <a:sym typeface="Wingdings"/>
              </a:rPr>
              <a:t>”</a:t>
            </a:r>
          </a:p>
        </p:txBody>
      </p:sp>
      <p:sp>
        <p:nvSpPr>
          <p:cNvPr id="5" name="Rectangle 4"/>
          <p:cNvSpPr/>
          <p:nvPr/>
        </p:nvSpPr>
        <p:spPr>
          <a:xfrm>
            <a:off x="214282" y="5572140"/>
            <a:ext cx="8501122" cy="954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sz="2800" b="1" dirty="0" smtClean="0">
                <a:solidFill>
                  <a:schemeClr val="tx1"/>
                </a:solidFill>
                <a:sym typeface="Wingdings"/>
              </a:rPr>
              <a:t>Clustering is a “Crazy” Optimization Problem</a:t>
            </a:r>
          </a:p>
          <a:p>
            <a:r>
              <a:rPr lang="en-US" sz="2800" b="1" dirty="0" smtClean="0">
                <a:solidFill>
                  <a:schemeClr val="tx1"/>
                </a:solidFill>
                <a:sym typeface="Wingdings"/>
              </a:rPr>
              <a:t>Initialization determines which local Optima</a:t>
            </a:r>
            <a:endParaRPr lang="en-US" sz="2800" b="1" dirty="0">
              <a:solidFill>
                <a:schemeClr val="tx1"/>
              </a:solidFill>
              <a:sym typeface="Wingdings"/>
            </a:endParaRPr>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41222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638"/>
            <a:ext cx="8001000" cy="868362"/>
          </a:xfrm>
        </p:spPr>
        <p:txBody>
          <a:bodyPr>
            <a:normAutofit/>
          </a:bodyPr>
          <a:lstStyle/>
          <a:p>
            <a:r>
              <a:rPr lang="en-US" sz="4400" dirty="0"/>
              <a:t>Dissimilarity/Distance Measure</a:t>
            </a:r>
            <a:endParaRPr lang="en-US" dirty="0"/>
          </a:p>
        </p:txBody>
      </p:sp>
      <p:sp>
        <p:nvSpPr>
          <p:cNvPr id="2" name="Content Placeholder 1"/>
          <p:cNvSpPr>
            <a:spLocks noGrp="1"/>
          </p:cNvSpPr>
          <p:nvPr>
            <p:ph idx="1"/>
          </p:nvPr>
        </p:nvSpPr>
        <p:spPr>
          <a:xfrm>
            <a:off x="228600" y="1295400"/>
            <a:ext cx="8610600" cy="4843272"/>
          </a:xfrm>
        </p:spPr>
        <p:txBody>
          <a:bodyPr/>
          <a:lstStyle/>
          <a:p>
            <a:r>
              <a:rPr lang="en-US" sz="2400" dirty="0"/>
              <a:t>Dissimilarity/Similarity metric: Similarity is expressed in terms of a distance function, which is typically metric:  d (</a:t>
            </a:r>
            <a:r>
              <a:rPr lang="en-US" sz="2400" dirty="0" err="1"/>
              <a:t>i</a:t>
            </a:r>
            <a:r>
              <a:rPr lang="en-US" sz="2400" dirty="0"/>
              <a:t>, j)</a:t>
            </a:r>
          </a:p>
          <a:p>
            <a:r>
              <a:rPr lang="en-US" sz="2400" dirty="0"/>
              <a:t>The definitions of distance functions are usually very different for interval-scaled, </a:t>
            </a:r>
            <a:r>
              <a:rPr lang="en-US" sz="2400" dirty="0" err="1"/>
              <a:t>boolean</a:t>
            </a:r>
            <a:r>
              <a:rPr lang="en-US" sz="2400" dirty="0"/>
              <a:t>, categorical, ordinal and ratio variables.</a:t>
            </a:r>
          </a:p>
          <a:p>
            <a:r>
              <a:rPr lang="en-US" sz="2400" dirty="0"/>
              <a:t>Weights should be associated with different variables based on applications and data </a:t>
            </a:r>
            <a:r>
              <a:rPr lang="en-US" sz="2400" dirty="0" smtClean="0"/>
              <a:t>semantics. </a:t>
            </a:r>
            <a:r>
              <a:rPr lang="en-US" sz="2400" dirty="0" smtClean="0">
                <a:sym typeface="Symbol" pitchFamily="18" charset="2"/>
              </a:rPr>
              <a:t>It </a:t>
            </a:r>
            <a:r>
              <a:rPr lang="en-US" sz="2400" dirty="0">
                <a:sym typeface="Symbol" pitchFamily="18" charset="2"/>
              </a:rPr>
              <a:t>is hard to define “similar enough” or “good enough”. The answer is typically highly subjective.</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169"/>
            <a:ext cx="7315200" cy="1112838"/>
          </a:xfrm>
        </p:spPr>
        <p:txBody>
          <a:bodyPr/>
          <a:lstStyle/>
          <a:p>
            <a:r>
              <a:rPr lang="en-US" dirty="0"/>
              <a:t>Measuring Distance</a:t>
            </a:r>
          </a:p>
        </p:txBody>
      </p:sp>
      <p:sp>
        <p:nvSpPr>
          <p:cNvPr id="3" name="Content Placeholder 2"/>
          <p:cNvSpPr>
            <a:spLocks noGrp="1"/>
          </p:cNvSpPr>
          <p:nvPr>
            <p:ph idx="1"/>
          </p:nvPr>
        </p:nvSpPr>
        <p:spPr>
          <a:xfrm>
            <a:off x="152400" y="1371600"/>
            <a:ext cx="8839200" cy="4800600"/>
          </a:xfrm>
        </p:spPr>
        <p:txBody>
          <a:bodyPr>
            <a:normAutofit/>
          </a:bodyPr>
          <a:lstStyle/>
          <a:p>
            <a:r>
              <a:rPr lang="en-US" dirty="0"/>
              <a:t>One of the central idea of the K means algorithm is to measure the distance between two points.</a:t>
            </a:r>
          </a:p>
          <a:p>
            <a:r>
              <a:rPr lang="en-US" dirty="0"/>
              <a:t>This is required in order to find the proximity of the points to the various  seeds and proximity from each other.</a:t>
            </a:r>
          </a:p>
          <a:p>
            <a:r>
              <a:rPr lang="en-US" dirty="0"/>
              <a:t>How does the algorithm measure distance?</a:t>
            </a:r>
          </a:p>
          <a:p>
            <a:r>
              <a:rPr lang="en-US" dirty="0"/>
              <a:t>The first is to mark the coordinates of the two points (x1,y1), (x2,y2</a:t>
            </a:r>
            <a:r>
              <a:rPr lang="en-US" dirty="0" smtClean="0"/>
              <a:t>). Now </a:t>
            </a:r>
            <a:r>
              <a:rPr lang="en-US" dirty="0"/>
              <a:t>the formula is simple geometric Pythagoras theorem.</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357166"/>
            <a:ext cx="7658100" cy="914400"/>
          </a:xfrm>
        </p:spPr>
        <p:txBody>
          <a:bodyPr/>
          <a:lstStyle/>
          <a:p>
            <a:r>
              <a:rPr lang="en-US" dirty="0" smtClean="0"/>
              <a:t>What is Clustering?</a:t>
            </a:r>
            <a:endParaRPr lang="en-US" dirty="0"/>
          </a:p>
        </p:txBody>
      </p:sp>
      <p:sp>
        <p:nvSpPr>
          <p:cNvPr id="3" name="Content Placeholder 2"/>
          <p:cNvSpPr>
            <a:spLocks noGrp="1"/>
          </p:cNvSpPr>
          <p:nvPr>
            <p:ph idx="1"/>
          </p:nvPr>
        </p:nvSpPr>
        <p:spPr>
          <a:xfrm>
            <a:off x="152400" y="2743200"/>
            <a:ext cx="8839200" cy="3444873"/>
          </a:xfrm>
        </p:spPr>
        <p:txBody>
          <a:bodyPr>
            <a:noAutofit/>
          </a:bodyPr>
          <a:lstStyle/>
          <a:p>
            <a:r>
              <a:rPr lang="en-US" sz="2800" b="1" dirty="0" smtClean="0"/>
              <a:t>Discover</a:t>
            </a:r>
            <a:r>
              <a:rPr lang="en-US" sz="2800" dirty="0" smtClean="0"/>
              <a:t> &amp; </a:t>
            </a:r>
            <a:r>
              <a:rPr lang="en-US" sz="2800" b="1" dirty="0" smtClean="0"/>
              <a:t>Understand</a:t>
            </a:r>
            <a:r>
              <a:rPr lang="en-US" sz="2800" dirty="0" smtClean="0"/>
              <a:t> structure in data</a:t>
            </a:r>
          </a:p>
          <a:p>
            <a:r>
              <a:rPr lang="en-US" sz="2800" b="1" dirty="0" smtClean="0"/>
              <a:t>Summarize</a:t>
            </a:r>
            <a:r>
              <a:rPr lang="en-US" sz="2800" dirty="0" smtClean="0"/>
              <a:t> data points by their “</a:t>
            </a:r>
            <a:r>
              <a:rPr lang="en-US" sz="2800" b="1" dirty="0" smtClean="0"/>
              <a:t>Cluster center</a:t>
            </a:r>
            <a:r>
              <a:rPr lang="en-US" sz="2800" dirty="0" smtClean="0"/>
              <a:t>”</a:t>
            </a:r>
          </a:p>
          <a:p>
            <a:r>
              <a:rPr lang="en-US" sz="2800" b="1" dirty="0" smtClean="0"/>
              <a:t>Compress</a:t>
            </a:r>
            <a:r>
              <a:rPr lang="en-US" sz="2800" dirty="0" smtClean="0"/>
              <a:t> data variability into “</a:t>
            </a:r>
            <a:r>
              <a:rPr lang="en-US" sz="2800" b="1" dirty="0" smtClean="0"/>
              <a:t>representative vectors</a:t>
            </a:r>
            <a:r>
              <a:rPr lang="en-US" sz="2800" dirty="0" smtClean="0"/>
              <a:t>”</a:t>
            </a:r>
          </a:p>
        </p:txBody>
      </p:sp>
      <p:sp>
        <p:nvSpPr>
          <p:cNvPr id="4" name="Rounded Rectangle 3"/>
          <p:cNvSpPr/>
          <p:nvPr/>
        </p:nvSpPr>
        <p:spPr>
          <a:xfrm>
            <a:off x="228600" y="1524001"/>
            <a:ext cx="8058176" cy="90486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solidFill>
                  <a:srgbClr val="FF0000"/>
                </a:solidFill>
              </a:rPr>
              <a:t>Clustering</a:t>
            </a:r>
            <a:r>
              <a:rPr lang="en-US" sz="2400" dirty="0" smtClean="0">
                <a:solidFill>
                  <a:srgbClr val="FF0000"/>
                </a:solidFill>
              </a:rPr>
              <a:t> = Grouping  “</a:t>
            </a:r>
            <a:r>
              <a:rPr lang="en-US" sz="2400" b="1" dirty="0" smtClean="0">
                <a:solidFill>
                  <a:srgbClr val="FF0000"/>
                </a:solidFill>
              </a:rPr>
              <a:t>Similar</a:t>
            </a:r>
            <a:r>
              <a:rPr lang="en-US" sz="2400" dirty="0" smtClean="0">
                <a:solidFill>
                  <a:srgbClr val="FF0000"/>
                </a:solidFill>
              </a:rPr>
              <a:t>” things together!</a:t>
            </a:r>
            <a:endParaRPr lang="en-US" sz="2400" dirty="0">
              <a:solidFill>
                <a:srgbClr val="FF0000"/>
              </a:solidFill>
            </a:endParaRPr>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400437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152400"/>
            <a:ext cx="7543800" cy="1066800"/>
          </a:xfrm>
        </p:spPr>
        <p:txBody>
          <a:bodyPr>
            <a:normAutofit fontScale="90000"/>
          </a:bodyPr>
          <a:lstStyle/>
          <a:p>
            <a:r>
              <a:rPr lang="en-US" dirty="0"/>
              <a:t>Centroid, Radius &amp; Diameter of a Cluster </a:t>
            </a:r>
          </a:p>
        </p:txBody>
      </p:sp>
      <p:sp>
        <p:nvSpPr>
          <p:cNvPr id="2" name="Content Placeholder 1"/>
          <p:cNvSpPr>
            <a:spLocks noGrp="1"/>
          </p:cNvSpPr>
          <p:nvPr>
            <p:ph idx="1"/>
          </p:nvPr>
        </p:nvSpPr>
        <p:spPr>
          <a:xfrm>
            <a:off x="207498" y="1371600"/>
            <a:ext cx="8458200" cy="4767072"/>
          </a:xfrm>
        </p:spPr>
        <p:txBody>
          <a:bodyPr/>
          <a:lstStyle/>
          <a:p>
            <a:r>
              <a:rPr lang="en-US" dirty="0"/>
              <a:t>Centroid: the “middle” of a cluster </a:t>
            </a:r>
          </a:p>
          <a:p>
            <a:r>
              <a:rPr lang="en-US" dirty="0"/>
              <a:t>Radius: square root of average distance from any point of the cluster to its centroid </a:t>
            </a:r>
          </a:p>
          <a:p>
            <a:r>
              <a:rPr lang="en-US" dirty="0"/>
              <a:t>Diameter: square root of average mean squared distance between all pairs of points in the cluster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199737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1028700" y="76200"/>
            <a:ext cx="7886700" cy="1143000"/>
          </a:xfrm>
        </p:spPr>
        <p:txBody>
          <a:bodyPr>
            <a:normAutofit/>
          </a:bodyPr>
          <a:lstStyle/>
          <a:p>
            <a:pPr eaLnBrk="1" hangingPunct="1"/>
            <a:r>
              <a:rPr lang="en-US" sz="3200" dirty="0"/>
              <a:t>Measuring the distance of two clusters</a:t>
            </a:r>
          </a:p>
        </p:txBody>
      </p:sp>
      <p:sp>
        <p:nvSpPr>
          <p:cNvPr id="53253" name="Rectangle 3"/>
          <p:cNvSpPr>
            <a:spLocks noGrp="1" noChangeArrowheads="1"/>
          </p:cNvSpPr>
          <p:nvPr>
            <p:ph idx="1"/>
          </p:nvPr>
        </p:nvSpPr>
        <p:spPr>
          <a:xfrm>
            <a:off x="304800" y="1371600"/>
            <a:ext cx="8839200" cy="4759325"/>
          </a:xfrm>
        </p:spPr>
        <p:txBody>
          <a:bodyPr/>
          <a:lstStyle/>
          <a:p>
            <a:pPr eaLnBrk="1" hangingPunct="1"/>
            <a:r>
              <a:rPr lang="en-US" dirty="0"/>
              <a:t>A few ways to measure distances of two clusters.</a:t>
            </a:r>
          </a:p>
          <a:p>
            <a:pPr lvl="1" eaLnBrk="1" hangingPunct="1"/>
            <a:r>
              <a:rPr lang="en-US" dirty="0" smtClean="0"/>
              <a:t>Single </a:t>
            </a:r>
            <a:r>
              <a:rPr lang="en-US" dirty="0"/>
              <a:t>link</a:t>
            </a:r>
          </a:p>
          <a:p>
            <a:pPr lvl="1" eaLnBrk="1" hangingPunct="1"/>
            <a:r>
              <a:rPr lang="en-US" dirty="0"/>
              <a:t>Complete link</a:t>
            </a:r>
          </a:p>
          <a:p>
            <a:pPr lvl="1" eaLnBrk="1" hangingPunct="1"/>
            <a:r>
              <a:rPr lang="en-US" dirty="0"/>
              <a:t>Average link</a:t>
            </a:r>
          </a:p>
          <a:p>
            <a:pPr lvl="1" eaLnBrk="1" hangingPunct="1"/>
            <a:r>
              <a:rPr lang="en-US" dirty="0"/>
              <a:t>Centroids</a:t>
            </a:r>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3053689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85728"/>
            <a:ext cx="6858048" cy="1143000"/>
          </a:xfrm>
        </p:spPr>
        <p:txBody>
          <a:bodyPr/>
          <a:lstStyle/>
          <a:p>
            <a:r>
              <a:rPr lang="en-IN" dirty="0" smtClean="0"/>
              <a:t>Linkage Methods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pic>
        <p:nvPicPr>
          <p:cNvPr id="95234" name="Picture 2" descr="C:\Users\DELL\Desktop\cluster distance.jpg"/>
          <p:cNvPicPr>
            <a:picLocks noGrp="1" noChangeAspect="1" noChangeArrowheads="1"/>
          </p:cNvPicPr>
          <p:nvPr>
            <p:ph idx="1"/>
          </p:nvPr>
        </p:nvPicPr>
        <p:blipFill>
          <a:blip r:embed="rId2"/>
          <a:srcRect/>
          <a:stretch>
            <a:fillRect/>
          </a:stretch>
        </p:blipFill>
        <p:spPr bwMode="auto">
          <a:xfrm>
            <a:off x="23965" y="1571613"/>
            <a:ext cx="8762877" cy="4929118"/>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7290" y="29308"/>
            <a:ext cx="5881710" cy="1143000"/>
          </a:xfrm>
        </p:spPr>
        <p:txBody>
          <a:bodyPr>
            <a:normAutofit fontScale="90000"/>
          </a:bodyPr>
          <a:lstStyle/>
          <a:p>
            <a:r>
              <a:rPr lang="en-US" dirty="0"/>
              <a:t/>
            </a:r>
            <a:br>
              <a:rPr lang="en-US" dirty="0"/>
            </a:br>
            <a:r>
              <a:rPr lang="en-US" dirty="0" smtClean="0"/>
              <a:t>Metric </a:t>
            </a:r>
            <a:r>
              <a:rPr lang="en-US" dirty="0"/>
              <a:t>and linkage </a:t>
            </a:r>
          </a:p>
        </p:txBody>
      </p:sp>
      <p:sp>
        <p:nvSpPr>
          <p:cNvPr id="2" name="Content Placeholder 1"/>
          <p:cNvSpPr>
            <a:spLocks noGrp="1"/>
          </p:cNvSpPr>
          <p:nvPr>
            <p:ph idx="1"/>
          </p:nvPr>
        </p:nvSpPr>
        <p:spPr>
          <a:xfrm>
            <a:off x="304800" y="1447800"/>
            <a:ext cx="8382000" cy="4843272"/>
          </a:xfrm>
        </p:spPr>
        <p:txBody>
          <a:bodyPr>
            <a:normAutofit/>
          </a:bodyPr>
          <a:lstStyle/>
          <a:p>
            <a:r>
              <a:rPr lang="en-US" dirty="0"/>
              <a:t>In order to decide which clusters should be combined (for agglomerative), or where a cluster should be split (for divisive), a measure of dissimilarity between sets of observations is required. </a:t>
            </a:r>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154913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6E8F66D-354C-4481-9DAE-BA5CEBD33A69}"/>
              </a:ext>
            </a:extLst>
          </p:cNvPr>
          <p:cNvSpPr>
            <a:spLocks noGrp="1"/>
          </p:cNvSpPr>
          <p:nvPr>
            <p:ph type="title"/>
          </p:nvPr>
        </p:nvSpPr>
        <p:spPr>
          <a:xfrm>
            <a:off x="1143000" y="35169"/>
            <a:ext cx="7467600" cy="1143000"/>
          </a:xfrm>
        </p:spPr>
        <p:txBody>
          <a:bodyPr/>
          <a:lstStyle/>
          <a:p>
            <a:r>
              <a:rPr lang="en-US" dirty="0"/>
              <a:t>Metric and linkage</a:t>
            </a:r>
          </a:p>
        </p:txBody>
      </p:sp>
      <p:sp>
        <p:nvSpPr>
          <p:cNvPr id="2" name="Content Placeholder 1">
            <a:extLst>
              <a:ext uri="{FF2B5EF4-FFF2-40B4-BE49-F238E27FC236}">
                <a16:creationId xmlns="" xmlns:a16="http://schemas.microsoft.com/office/drawing/2014/main" id="{83BAD6B9-B1A0-4004-897D-FCFFFCAD41E3}"/>
              </a:ext>
            </a:extLst>
          </p:cNvPr>
          <p:cNvSpPr>
            <a:spLocks noGrp="1"/>
          </p:cNvSpPr>
          <p:nvPr>
            <p:ph idx="1"/>
          </p:nvPr>
        </p:nvSpPr>
        <p:spPr>
          <a:xfrm>
            <a:off x="152400" y="1371600"/>
            <a:ext cx="8763000" cy="4525963"/>
          </a:xfrm>
        </p:spPr>
        <p:txBody>
          <a:bodyPr>
            <a:normAutofit lnSpcReduction="10000"/>
          </a:bodyPr>
          <a:lstStyle/>
          <a:p>
            <a:r>
              <a:rPr lang="en-US" dirty="0"/>
              <a:t>In most methods of hierarchical clustering, this is achieved by use of an appropriate metric (a measure of distance between pairs of observations), and a linkage criterion which specifies the dissimilarity of sets as a function of the pair-wise distances of observations in the sets. </a:t>
            </a:r>
          </a:p>
          <a:p>
            <a:r>
              <a:rPr lang="en-US" dirty="0"/>
              <a:t>Generally the distance metric is the Euclidean distance. As for linkages, there are single linkage (the shortest distance between two clusters), complete linkage (the longest distance), and average linkage (the average of all the distances between the two clusters). </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3424373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3" y="357166"/>
            <a:ext cx="7858148" cy="914400"/>
          </a:xfrm>
        </p:spPr>
        <p:txBody>
          <a:bodyPr/>
          <a:lstStyle/>
          <a:p>
            <a:r>
              <a:rPr lang="en-US" dirty="0" smtClean="0"/>
              <a:t>K-means Effect of Initialization</a:t>
            </a:r>
            <a:endParaRPr lang="en-US" dirty="0"/>
          </a:p>
        </p:txBody>
      </p:sp>
      <p:sp>
        <p:nvSpPr>
          <p:cNvPr id="3" name="Content Placeholder 2"/>
          <p:cNvSpPr>
            <a:spLocks noGrp="1"/>
          </p:cNvSpPr>
          <p:nvPr>
            <p:ph idx="1"/>
          </p:nvPr>
        </p:nvSpPr>
        <p:spPr>
          <a:xfrm>
            <a:off x="255421" y="1428736"/>
            <a:ext cx="8888579" cy="5081147"/>
          </a:xfrm>
        </p:spPr>
        <p:txBody>
          <a:bodyPr>
            <a:normAutofit lnSpcReduction="10000"/>
          </a:bodyPr>
          <a:lstStyle/>
          <a:p>
            <a:r>
              <a:rPr lang="en-US" dirty="0" smtClean="0"/>
              <a:t>Does the final solution depend on </a:t>
            </a:r>
            <a:r>
              <a:rPr lang="en-US" b="1" dirty="0" smtClean="0"/>
              <a:t>initialization</a:t>
            </a:r>
            <a:r>
              <a:rPr lang="en-US" dirty="0" smtClean="0"/>
              <a:t>?</a:t>
            </a:r>
          </a:p>
          <a:p>
            <a:r>
              <a:rPr lang="en-US" b="1" dirty="0" smtClean="0"/>
              <a:t>RANDOM INITIALIZATION</a:t>
            </a:r>
          </a:p>
          <a:p>
            <a:endParaRPr lang="en-US" b="1" dirty="0"/>
          </a:p>
          <a:p>
            <a:endParaRPr lang="en-US" b="1" dirty="0" smtClean="0"/>
          </a:p>
          <a:p>
            <a:endParaRPr lang="en-US" b="1" dirty="0"/>
          </a:p>
          <a:p>
            <a:endParaRPr lang="en-US" b="1" dirty="0" smtClean="0"/>
          </a:p>
          <a:p>
            <a:endParaRPr lang="en-US" b="1" dirty="0"/>
          </a:p>
          <a:p>
            <a:endParaRPr lang="en-US" dirty="0" smtClean="0"/>
          </a:p>
          <a:p>
            <a:r>
              <a:rPr lang="en-US" dirty="0" smtClean="0"/>
              <a:t>Which of these is the </a:t>
            </a:r>
            <a:r>
              <a:rPr lang="en-US" b="1" dirty="0" smtClean="0"/>
              <a:t>best</a:t>
            </a:r>
            <a:r>
              <a:rPr lang="en-US" dirty="0" smtClean="0"/>
              <a:t> initialization? Why?</a:t>
            </a:r>
          </a:p>
          <a:p>
            <a:r>
              <a:rPr lang="en-US" dirty="0" smtClean="0"/>
              <a:t>Is there a “</a:t>
            </a:r>
            <a:r>
              <a:rPr lang="en-US" b="1" dirty="0" smtClean="0"/>
              <a:t>deterministic</a:t>
            </a:r>
            <a:r>
              <a:rPr lang="en-US" dirty="0" smtClean="0"/>
              <a:t>” and “</a:t>
            </a:r>
            <a:r>
              <a:rPr lang="en-US" b="1" dirty="0" smtClean="0"/>
              <a:t>principled</a:t>
            </a:r>
            <a:r>
              <a:rPr lang="en-US" dirty="0" smtClean="0"/>
              <a:t>” cluster initialization?</a:t>
            </a:r>
          </a:p>
          <a:p>
            <a:endParaRPr lang="en-US" dirty="0" smtClean="0"/>
          </a:p>
        </p:txBody>
      </p:sp>
      <p:grpSp>
        <p:nvGrpSpPr>
          <p:cNvPr id="53" name="Group 52"/>
          <p:cNvGrpSpPr/>
          <p:nvPr/>
        </p:nvGrpSpPr>
        <p:grpSpPr>
          <a:xfrm>
            <a:off x="416072" y="2336647"/>
            <a:ext cx="2600844" cy="2480431"/>
            <a:chOff x="226837" y="1305654"/>
            <a:chExt cx="3013470" cy="3185512"/>
          </a:xfrm>
        </p:grpSpPr>
        <p:sp>
          <p:nvSpPr>
            <p:cNvPr id="54" name="Oval 53"/>
            <p:cNvSpPr/>
            <p:nvPr/>
          </p:nvSpPr>
          <p:spPr>
            <a:xfrm>
              <a:off x="2755999" y="30706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Oval 54"/>
            <p:cNvSpPr/>
            <p:nvPr/>
          </p:nvSpPr>
          <p:spPr>
            <a:xfrm>
              <a:off x="2827681" y="27279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Oval 55"/>
            <p:cNvSpPr/>
            <p:nvPr/>
          </p:nvSpPr>
          <p:spPr>
            <a:xfrm>
              <a:off x="2908399" y="32230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Oval 56"/>
            <p:cNvSpPr/>
            <p:nvPr/>
          </p:nvSpPr>
          <p:spPr>
            <a:xfrm>
              <a:off x="2980081" y="28803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Oval 57"/>
            <p:cNvSpPr/>
            <p:nvPr/>
          </p:nvSpPr>
          <p:spPr>
            <a:xfrm>
              <a:off x="812578" y="177708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Oval 58"/>
            <p:cNvSpPr/>
            <p:nvPr/>
          </p:nvSpPr>
          <p:spPr>
            <a:xfrm>
              <a:off x="1087626"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Oval 59"/>
            <p:cNvSpPr/>
            <p:nvPr/>
          </p:nvSpPr>
          <p:spPr>
            <a:xfrm>
              <a:off x="1006908" y="231344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Oval 60"/>
            <p:cNvSpPr/>
            <p:nvPr/>
          </p:nvSpPr>
          <p:spPr>
            <a:xfrm>
              <a:off x="1078590" y="19707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Oval 61"/>
            <p:cNvSpPr/>
            <p:nvPr/>
          </p:nvSpPr>
          <p:spPr>
            <a:xfrm>
              <a:off x="647690" y="248563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Oval 62"/>
            <p:cNvSpPr/>
            <p:nvPr/>
          </p:nvSpPr>
          <p:spPr>
            <a:xfrm>
              <a:off x="719372" y="214298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Oval 63"/>
            <p:cNvSpPr/>
            <p:nvPr/>
          </p:nvSpPr>
          <p:spPr>
            <a:xfrm>
              <a:off x="407667" y="22290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Oval 64"/>
            <p:cNvSpPr/>
            <p:nvPr/>
          </p:nvSpPr>
          <p:spPr>
            <a:xfrm>
              <a:off x="479349" y="18864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Oval 65"/>
            <p:cNvSpPr/>
            <p:nvPr/>
          </p:nvSpPr>
          <p:spPr>
            <a:xfrm>
              <a:off x="2379314" y="30508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Oval 66"/>
            <p:cNvSpPr/>
            <p:nvPr/>
          </p:nvSpPr>
          <p:spPr>
            <a:xfrm>
              <a:off x="2450996" y="27081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Oval 67"/>
            <p:cNvSpPr/>
            <p:nvPr/>
          </p:nvSpPr>
          <p:spPr>
            <a:xfrm>
              <a:off x="2531714" y="32032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Oval 68"/>
            <p:cNvSpPr/>
            <p:nvPr/>
          </p:nvSpPr>
          <p:spPr>
            <a:xfrm>
              <a:off x="2603396" y="28605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Oval 69"/>
            <p:cNvSpPr/>
            <p:nvPr/>
          </p:nvSpPr>
          <p:spPr>
            <a:xfrm>
              <a:off x="1896733" y="17968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Oval 70"/>
            <p:cNvSpPr/>
            <p:nvPr/>
          </p:nvSpPr>
          <p:spPr>
            <a:xfrm>
              <a:off x="1968415" y="14542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2049133" y="19492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2120815"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2337589" y="18416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2409271" y="14990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2489989" y="19940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2561671" y="16514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Oval 77"/>
            <p:cNvSpPr/>
            <p:nvPr/>
          </p:nvSpPr>
          <p:spPr>
            <a:xfrm>
              <a:off x="1159308" y="32427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Oval 78"/>
            <p:cNvSpPr/>
            <p:nvPr/>
          </p:nvSpPr>
          <p:spPr>
            <a:xfrm>
              <a:off x="1230990" y="29001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Oval 79"/>
            <p:cNvSpPr/>
            <p:nvPr/>
          </p:nvSpPr>
          <p:spPr>
            <a:xfrm>
              <a:off x="1311708" y="33951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Oval 80"/>
            <p:cNvSpPr/>
            <p:nvPr/>
          </p:nvSpPr>
          <p:spPr>
            <a:xfrm>
              <a:off x="1383390" y="30525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Oval 81"/>
            <p:cNvSpPr/>
            <p:nvPr/>
          </p:nvSpPr>
          <p:spPr>
            <a:xfrm>
              <a:off x="783744" y="36336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3" name="Oval 82"/>
            <p:cNvSpPr/>
            <p:nvPr/>
          </p:nvSpPr>
          <p:spPr>
            <a:xfrm>
              <a:off x="855426" y="32910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4" name="Oval 83"/>
            <p:cNvSpPr/>
            <p:nvPr/>
          </p:nvSpPr>
          <p:spPr>
            <a:xfrm>
              <a:off x="936144" y="3786085"/>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5" name="Oval 84"/>
            <p:cNvSpPr/>
            <p:nvPr/>
          </p:nvSpPr>
          <p:spPr>
            <a:xfrm>
              <a:off x="1007826" y="34434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Oval 85"/>
            <p:cNvSpPr/>
            <p:nvPr/>
          </p:nvSpPr>
          <p:spPr>
            <a:xfrm>
              <a:off x="1468478" y="36461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7" name="Oval 86"/>
            <p:cNvSpPr/>
            <p:nvPr/>
          </p:nvSpPr>
          <p:spPr>
            <a:xfrm>
              <a:off x="1540160" y="33035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8" name="Oval 87"/>
            <p:cNvSpPr/>
            <p:nvPr/>
          </p:nvSpPr>
          <p:spPr>
            <a:xfrm>
              <a:off x="1620878" y="3798581"/>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9" name="Oval 88"/>
            <p:cNvSpPr/>
            <p:nvPr/>
          </p:nvSpPr>
          <p:spPr>
            <a:xfrm>
              <a:off x="1692560" y="34559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Oval 89"/>
            <p:cNvSpPr/>
            <p:nvPr/>
          </p:nvSpPr>
          <p:spPr>
            <a:xfrm>
              <a:off x="1178500" y="40228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Oval 90"/>
            <p:cNvSpPr/>
            <p:nvPr/>
          </p:nvSpPr>
          <p:spPr>
            <a:xfrm>
              <a:off x="1250182" y="36802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Oval 91"/>
            <p:cNvSpPr/>
            <p:nvPr/>
          </p:nvSpPr>
          <p:spPr>
            <a:xfrm>
              <a:off x="1330900" y="4175247"/>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3" name="Oval 92"/>
            <p:cNvSpPr/>
            <p:nvPr/>
          </p:nvSpPr>
          <p:spPr>
            <a:xfrm>
              <a:off x="1402582" y="38326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Oval 93"/>
            <p:cNvSpPr/>
            <p:nvPr/>
          </p:nvSpPr>
          <p:spPr>
            <a:xfrm>
              <a:off x="874618" y="40710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Oval 94"/>
            <p:cNvSpPr/>
            <p:nvPr/>
          </p:nvSpPr>
          <p:spPr>
            <a:xfrm>
              <a:off x="1027018" y="4223496"/>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6" name="Oval 95"/>
            <p:cNvSpPr/>
            <p:nvPr/>
          </p:nvSpPr>
          <p:spPr>
            <a:xfrm>
              <a:off x="407667" y="25359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Oval 96"/>
            <p:cNvSpPr/>
            <p:nvPr/>
          </p:nvSpPr>
          <p:spPr>
            <a:xfrm>
              <a:off x="560067" y="26883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Oval 97"/>
            <p:cNvSpPr/>
            <p:nvPr/>
          </p:nvSpPr>
          <p:spPr>
            <a:xfrm>
              <a:off x="2722812" y="19044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Oval 98"/>
            <p:cNvSpPr/>
            <p:nvPr/>
          </p:nvSpPr>
          <p:spPr>
            <a:xfrm>
              <a:off x="2794494" y="15618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0" name="Oval 99"/>
            <p:cNvSpPr/>
            <p:nvPr/>
          </p:nvSpPr>
          <p:spPr>
            <a:xfrm>
              <a:off x="2875212" y="20568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1" name="Oval 100"/>
            <p:cNvSpPr/>
            <p:nvPr/>
          </p:nvSpPr>
          <p:spPr>
            <a:xfrm>
              <a:off x="2946894" y="17142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2" name="Rectangle 101"/>
            <p:cNvSpPr/>
            <p:nvPr/>
          </p:nvSpPr>
          <p:spPr>
            <a:xfrm>
              <a:off x="226837" y="1305654"/>
              <a:ext cx="3013470" cy="31855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3271388" y="2319421"/>
            <a:ext cx="2600844" cy="2480431"/>
            <a:chOff x="226837" y="1305654"/>
            <a:chExt cx="3013470" cy="3185512"/>
          </a:xfrm>
        </p:grpSpPr>
        <p:sp>
          <p:nvSpPr>
            <p:cNvPr id="104" name="Oval 103"/>
            <p:cNvSpPr/>
            <p:nvPr/>
          </p:nvSpPr>
          <p:spPr>
            <a:xfrm>
              <a:off x="2755999" y="30706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5" name="Oval 104"/>
            <p:cNvSpPr/>
            <p:nvPr/>
          </p:nvSpPr>
          <p:spPr>
            <a:xfrm>
              <a:off x="2827681" y="27279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6" name="Oval 105"/>
            <p:cNvSpPr/>
            <p:nvPr/>
          </p:nvSpPr>
          <p:spPr>
            <a:xfrm>
              <a:off x="2908399" y="32230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Oval 106"/>
            <p:cNvSpPr/>
            <p:nvPr/>
          </p:nvSpPr>
          <p:spPr>
            <a:xfrm>
              <a:off x="2980081" y="28803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8" name="Oval 107"/>
            <p:cNvSpPr/>
            <p:nvPr/>
          </p:nvSpPr>
          <p:spPr>
            <a:xfrm>
              <a:off x="812578" y="177708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9" name="Oval 108"/>
            <p:cNvSpPr/>
            <p:nvPr/>
          </p:nvSpPr>
          <p:spPr>
            <a:xfrm>
              <a:off x="1087626" y="1606626"/>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0" name="Oval 109"/>
            <p:cNvSpPr/>
            <p:nvPr/>
          </p:nvSpPr>
          <p:spPr>
            <a:xfrm>
              <a:off x="1006908" y="231344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Oval 110"/>
            <p:cNvSpPr/>
            <p:nvPr/>
          </p:nvSpPr>
          <p:spPr>
            <a:xfrm>
              <a:off x="1078590" y="19707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Oval 111"/>
            <p:cNvSpPr/>
            <p:nvPr/>
          </p:nvSpPr>
          <p:spPr>
            <a:xfrm>
              <a:off x="647690" y="248563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3" name="Oval 112"/>
            <p:cNvSpPr/>
            <p:nvPr/>
          </p:nvSpPr>
          <p:spPr>
            <a:xfrm>
              <a:off x="719372" y="214298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4" name="Oval 113"/>
            <p:cNvSpPr/>
            <p:nvPr/>
          </p:nvSpPr>
          <p:spPr>
            <a:xfrm>
              <a:off x="407667" y="22290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5" name="Oval 114"/>
            <p:cNvSpPr/>
            <p:nvPr/>
          </p:nvSpPr>
          <p:spPr>
            <a:xfrm>
              <a:off x="479349" y="1886435"/>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6" name="Oval 115"/>
            <p:cNvSpPr/>
            <p:nvPr/>
          </p:nvSpPr>
          <p:spPr>
            <a:xfrm>
              <a:off x="2379314" y="30508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Oval 116"/>
            <p:cNvSpPr/>
            <p:nvPr/>
          </p:nvSpPr>
          <p:spPr>
            <a:xfrm>
              <a:off x="2450996" y="27081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Oval 117"/>
            <p:cNvSpPr/>
            <p:nvPr/>
          </p:nvSpPr>
          <p:spPr>
            <a:xfrm>
              <a:off x="2531714" y="32032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9" name="Oval 118"/>
            <p:cNvSpPr/>
            <p:nvPr/>
          </p:nvSpPr>
          <p:spPr>
            <a:xfrm>
              <a:off x="2603396" y="28605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0" name="Oval 119"/>
            <p:cNvSpPr/>
            <p:nvPr/>
          </p:nvSpPr>
          <p:spPr>
            <a:xfrm>
              <a:off x="1896733" y="17968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1" name="Oval 120"/>
            <p:cNvSpPr/>
            <p:nvPr/>
          </p:nvSpPr>
          <p:spPr>
            <a:xfrm>
              <a:off x="1968415" y="1454226"/>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2" name="Oval 121"/>
            <p:cNvSpPr/>
            <p:nvPr/>
          </p:nvSpPr>
          <p:spPr>
            <a:xfrm>
              <a:off x="2049133" y="19492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3" name="Oval 122"/>
            <p:cNvSpPr/>
            <p:nvPr/>
          </p:nvSpPr>
          <p:spPr>
            <a:xfrm>
              <a:off x="2120815"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4" name="Oval 123"/>
            <p:cNvSpPr/>
            <p:nvPr/>
          </p:nvSpPr>
          <p:spPr>
            <a:xfrm>
              <a:off x="2337589" y="18416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p:cNvSpPr/>
            <p:nvPr/>
          </p:nvSpPr>
          <p:spPr>
            <a:xfrm>
              <a:off x="2409271" y="14990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6" name="Oval 125"/>
            <p:cNvSpPr/>
            <p:nvPr/>
          </p:nvSpPr>
          <p:spPr>
            <a:xfrm>
              <a:off x="2489989" y="19940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7" name="Oval 126"/>
            <p:cNvSpPr/>
            <p:nvPr/>
          </p:nvSpPr>
          <p:spPr>
            <a:xfrm>
              <a:off x="2561671" y="16514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8" name="Oval 127"/>
            <p:cNvSpPr/>
            <p:nvPr/>
          </p:nvSpPr>
          <p:spPr>
            <a:xfrm>
              <a:off x="1159308" y="32427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9" name="Oval 128"/>
            <p:cNvSpPr/>
            <p:nvPr/>
          </p:nvSpPr>
          <p:spPr>
            <a:xfrm>
              <a:off x="1230990" y="29001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0" name="Oval 129"/>
            <p:cNvSpPr/>
            <p:nvPr/>
          </p:nvSpPr>
          <p:spPr>
            <a:xfrm>
              <a:off x="1311708" y="33951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1" name="Oval 130"/>
            <p:cNvSpPr/>
            <p:nvPr/>
          </p:nvSpPr>
          <p:spPr>
            <a:xfrm>
              <a:off x="1383390" y="30525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2" name="Oval 131"/>
            <p:cNvSpPr/>
            <p:nvPr/>
          </p:nvSpPr>
          <p:spPr>
            <a:xfrm>
              <a:off x="783744" y="36336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3" name="Oval 132"/>
            <p:cNvSpPr/>
            <p:nvPr/>
          </p:nvSpPr>
          <p:spPr>
            <a:xfrm>
              <a:off x="855426" y="32910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4" name="Oval 133"/>
            <p:cNvSpPr/>
            <p:nvPr/>
          </p:nvSpPr>
          <p:spPr>
            <a:xfrm>
              <a:off x="936144" y="37860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5" name="Oval 134"/>
            <p:cNvSpPr/>
            <p:nvPr/>
          </p:nvSpPr>
          <p:spPr>
            <a:xfrm>
              <a:off x="1007826" y="34434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6" name="Oval 135"/>
            <p:cNvSpPr/>
            <p:nvPr/>
          </p:nvSpPr>
          <p:spPr>
            <a:xfrm>
              <a:off x="1468478" y="36461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7" name="Oval 136"/>
            <p:cNvSpPr/>
            <p:nvPr/>
          </p:nvSpPr>
          <p:spPr>
            <a:xfrm>
              <a:off x="1540160" y="33035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8" name="Oval 137"/>
            <p:cNvSpPr/>
            <p:nvPr/>
          </p:nvSpPr>
          <p:spPr>
            <a:xfrm>
              <a:off x="1620878" y="37985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9" name="Oval 138"/>
            <p:cNvSpPr/>
            <p:nvPr/>
          </p:nvSpPr>
          <p:spPr>
            <a:xfrm>
              <a:off x="1692560" y="34559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0" name="Oval 139"/>
            <p:cNvSpPr/>
            <p:nvPr/>
          </p:nvSpPr>
          <p:spPr>
            <a:xfrm>
              <a:off x="1178500" y="40228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1" name="Oval 140"/>
            <p:cNvSpPr/>
            <p:nvPr/>
          </p:nvSpPr>
          <p:spPr>
            <a:xfrm>
              <a:off x="1250182" y="36802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2" name="Oval 141"/>
            <p:cNvSpPr/>
            <p:nvPr/>
          </p:nvSpPr>
          <p:spPr>
            <a:xfrm>
              <a:off x="1330900" y="41752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3" name="Oval 142"/>
            <p:cNvSpPr/>
            <p:nvPr/>
          </p:nvSpPr>
          <p:spPr>
            <a:xfrm>
              <a:off x="1402582" y="38326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4" name="Oval 143"/>
            <p:cNvSpPr/>
            <p:nvPr/>
          </p:nvSpPr>
          <p:spPr>
            <a:xfrm>
              <a:off x="874618" y="40710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5" name="Oval 144"/>
            <p:cNvSpPr/>
            <p:nvPr/>
          </p:nvSpPr>
          <p:spPr>
            <a:xfrm>
              <a:off x="1027018" y="42234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6" name="Oval 145"/>
            <p:cNvSpPr/>
            <p:nvPr/>
          </p:nvSpPr>
          <p:spPr>
            <a:xfrm>
              <a:off x="407667" y="25359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7" name="Oval 146"/>
            <p:cNvSpPr/>
            <p:nvPr/>
          </p:nvSpPr>
          <p:spPr>
            <a:xfrm>
              <a:off x="560067" y="26883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8" name="Oval 147"/>
            <p:cNvSpPr/>
            <p:nvPr/>
          </p:nvSpPr>
          <p:spPr>
            <a:xfrm>
              <a:off x="2722812" y="19044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9" name="Oval 148"/>
            <p:cNvSpPr/>
            <p:nvPr/>
          </p:nvSpPr>
          <p:spPr>
            <a:xfrm>
              <a:off x="2794494" y="15618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0" name="Oval 149"/>
            <p:cNvSpPr/>
            <p:nvPr/>
          </p:nvSpPr>
          <p:spPr>
            <a:xfrm>
              <a:off x="2875212" y="20568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1" name="Oval 150"/>
            <p:cNvSpPr/>
            <p:nvPr/>
          </p:nvSpPr>
          <p:spPr>
            <a:xfrm>
              <a:off x="2946894" y="1714245"/>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2" name="Rectangle 151"/>
            <p:cNvSpPr/>
            <p:nvPr/>
          </p:nvSpPr>
          <p:spPr>
            <a:xfrm>
              <a:off x="226837" y="1305654"/>
              <a:ext cx="3013470" cy="31855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3" name="Group 152"/>
          <p:cNvGrpSpPr/>
          <p:nvPr/>
        </p:nvGrpSpPr>
        <p:grpSpPr>
          <a:xfrm>
            <a:off x="6141831" y="2319303"/>
            <a:ext cx="2600844" cy="2480431"/>
            <a:chOff x="226837" y="1305654"/>
            <a:chExt cx="3013470" cy="3185512"/>
          </a:xfrm>
        </p:grpSpPr>
        <p:sp>
          <p:nvSpPr>
            <p:cNvPr id="154" name="Oval 153"/>
            <p:cNvSpPr/>
            <p:nvPr/>
          </p:nvSpPr>
          <p:spPr>
            <a:xfrm>
              <a:off x="2755999" y="30706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5" name="Oval 154"/>
            <p:cNvSpPr/>
            <p:nvPr/>
          </p:nvSpPr>
          <p:spPr>
            <a:xfrm>
              <a:off x="2827681" y="27279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Oval 155"/>
            <p:cNvSpPr/>
            <p:nvPr/>
          </p:nvSpPr>
          <p:spPr>
            <a:xfrm>
              <a:off x="2908399" y="3223000"/>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7" name="Oval 156"/>
            <p:cNvSpPr/>
            <p:nvPr/>
          </p:nvSpPr>
          <p:spPr>
            <a:xfrm>
              <a:off x="2980081" y="28803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8" name="Oval 157"/>
            <p:cNvSpPr/>
            <p:nvPr/>
          </p:nvSpPr>
          <p:spPr>
            <a:xfrm>
              <a:off x="812578" y="1777082"/>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9" name="Oval 158"/>
            <p:cNvSpPr/>
            <p:nvPr/>
          </p:nvSpPr>
          <p:spPr>
            <a:xfrm>
              <a:off x="1087626"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0" name="Oval 159"/>
            <p:cNvSpPr/>
            <p:nvPr/>
          </p:nvSpPr>
          <p:spPr>
            <a:xfrm>
              <a:off x="1006908" y="231344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1" name="Oval 160"/>
            <p:cNvSpPr/>
            <p:nvPr/>
          </p:nvSpPr>
          <p:spPr>
            <a:xfrm>
              <a:off x="1078590" y="19707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2" name="Oval 161"/>
            <p:cNvSpPr/>
            <p:nvPr/>
          </p:nvSpPr>
          <p:spPr>
            <a:xfrm>
              <a:off x="647690" y="248563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3" name="Oval 162"/>
            <p:cNvSpPr/>
            <p:nvPr/>
          </p:nvSpPr>
          <p:spPr>
            <a:xfrm>
              <a:off x="719372" y="214298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4" name="Oval 163"/>
            <p:cNvSpPr/>
            <p:nvPr/>
          </p:nvSpPr>
          <p:spPr>
            <a:xfrm>
              <a:off x="407667" y="22290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5" name="Oval 164"/>
            <p:cNvSpPr/>
            <p:nvPr/>
          </p:nvSpPr>
          <p:spPr>
            <a:xfrm>
              <a:off x="479349" y="18864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6" name="Oval 165"/>
            <p:cNvSpPr/>
            <p:nvPr/>
          </p:nvSpPr>
          <p:spPr>
            <a:xfrm>
              <a:off x="2379314" y="30508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7" name="Oval 166"/>
            <p:cNvSpPr/>
            <p:nvPr/>
          </p:nvSpPr>
          <p:spPr>
            <a:xfrm>
              <a:off x="2450996" y="27081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8" name="Oval 167"/>
            <p:cNvSpPr/>
            <p:nvPr/>
          </p:nvSpPr>
          <p:spPr>
            <a:xfrm>
              <a:off x="2531714" y="32032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9" name="Oval 168"/>
            <p:cNvSpPr/>
            <p:nvPr/>
          </p:nvSpPr>
          <p:spPr>
            <a:xfrm>
              <a:off x="2603396" y="28605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0" name="Oval 169"/>
            <p:cNvSpPr/>
            <p:nvPr/>
          </p:nvSpPr>
          <p:spPr>
            <a:xfrm>
              <a:off x="1896733" y="17968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1" name="Oval 170"/>
            <p:cNvSpPr/>
            <p:nvPr/>
          </p:nvSpPr>
          <p:spPr>
            <a:xfrm>
              <a:off x="1968415" y="14542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2" name="Oval 171"/>
            <p:cNvSpPr/>
            <p:nvPr/>
          </p:nvSpPr>
          <p:spPr>
            <a:xfrm>
              <a:off x="2049133" y="19492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3" name="Oval 172"/>
            <p:cNvSpPr/>
            <p:nvPr/>
          </p:nvSpPr>
          <p:spPr>
            <a:xfrm>
              <a:off x="2120815"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4" name="Oval 173"/>
            <p:cNvSpPr/>
            <p:nvPr/>
          </p:nvSpPr>
          <p:spPr>
            <a:xfrm>
              <a:off x="2337589" y="18416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5" name="Oval 174"/>
            <p:cNvSpPr/>
            <p:nvPr/>
          </p:nvSpPr>
          <p:spPr>
            <a:xfrm>
              <a:off x="2409271" y="14990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6" name="Oval 175"/>
            <p:cNvSpPr/>
            <p:nvPr/>
          </p:nvSpPr>
          <p:spPr>
            <a:xfrm>
              <a:off x="2489989" y="19940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7" name="Oval 176"/>
            <p:cNvSpPr/>
            <p:nvPr/>
          </p:nvSpPr>
          <p:spPr>
            <a:xfrm>
              <a:off x="2561671" y="16514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8" name="Oval 177"/>
            <p:cNvSpPr/>
            <p:nvPr/>
          </p:nvSpPr>
          <p:spPr>
            <a:xfrm>
              <a:off x="1159308" y="32427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9" name="Oval 178"/>
            <p:cNvSpPr/>
            <p:nvPr/>
          </p:nvSpPr>
          <p:spPr>
            <a:xfrm>
              <a:off x="1230990" y="2900144"/>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80" name="Oval 179"/>
            <p:cNvSpPr/>
            <p:nvPr/>
          </p:nvSpPr>
          <p:spPr>
            <a:xfrm>
              <a:off x="1311708" y="33951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1" name="Oval 180"/>
            <p:cNvSpPr/>
            <p:nvPr/>
          </p:nvSpPr>
          <p:spPr>
            <a:xfrm>
              <a:off x="1383390" y="30525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2" name="Oval 181"/>
            <p:cNvSpPr/>
            <p:nvPr/>
          </p:nvSpPr>
          <p:spPr>
            <a:xfrm>
              <a:off x="783744" y="36336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3" name="Oval 182"/>
            <p:cNvSpPr/>
            <p:nvPr/>
          </p:nvSpPr>
          <p:spPr>
            <a:xfrm>
              <a:off x="855426" y="32910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4" name="Oval 183"/>
            <p:cNvSpPr/>
            <p:nvPr/>
          </p:nvSpPr>
          <p:spPr>
            <a:xfrm>
              <a:off x="936144" y="37860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5" name="Oval 184"/>
            <p:cNvSpPr/>
            <p:nvPr/>
          </p:nvSpPr>
          <p:spPr>
            <a:xfrm>
              <a:off x="1007826" y="34434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6" name="Oval 185"/>
            <p:cNvSpPr/>
            <p:nvPr/>
          </p:nvSpPr>
          <p:spPr>
            <a:xfrm>
              <a:off x="1468478" y="36461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7" name="Oval 186"/>
            <p:cNvSpPr/>
            <p:nvPr/>
          </p:nvSpPr>
          <p:spPr>
            <a:xfrm>
              <a:off x="1540160" y="33035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8" name="Oval 187"/>
            <p:cNvSpPr/>
            <p:nvPr/>
          </p:nvSpPr>
          <p:spPr>
            <a:xfrm>
              <a:off x="1620878" y="37985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9" name="Oval 188"/>
            <p:cNvSpPr/>
            <p:nvPr/>
          </p:nvSpPr>
          <p:spPr>
            <a:xfrm>
              <a:off x="1692560" y="34559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0" name="Oval 189"/>
            <p:cNvSpPr/>
            <p:nvPr/>
          </p:nvSpPr>
          <p:spPr>
            <a:xfrm>
              <a:off x="1178500" y="40228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1" name="Oval 190"/>
            <p:cNvSpPr/>
            <p:nvPr/>
          </p:nvSpPr>
          <p:spPr>
            <a:xfrm>
              <a:off x="1250182" y="36802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2" name="Oval 191"/>
            <p:cNvSpPr/>
            <p:nvPr/>
          </p:nvSpPr>
          <p:spPr>
            <a:xfrm>
              <a:off x="1330900" y="41752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3" name="Oval 192"/>
            <p:cNvSpPr/>
            <p:nvPr/>
          </p:nvSpPr>
          <p:spPr>
            <a:xfrm>
              <a:off x="1402582" y="38326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4" name="Oval 193"/>
            <p:cNvSpPr/>
            <p:nvPr/>
          </p:nvSpPr>
          <p:spPr>
            <a:xfrm>
              <a:off x="874618" y="40710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5" name="Oval 194"/>
            <p:cNvSpPr/>
            <p:nvPr/>
          </p:nvSpPr>
          <p:spPr>
            <a:xfrm>
              <a:off x="1027018" y="42234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6" name="Oval 195"/>
            <p:cNvSpPr/>
            <p:nvPr/>
          </p:nvSpPr>
          <p:spPr>
            <a:xfrm>
              <a:off x="407667" y="25359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7" name="Oval 196"/>
            <p:cNvSpPr/>
            <p:nvPr/>
          </p:nvSpPr>
          <p:spPr>
            <a:xfrm>
              <a:off x="560067" y="26883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8" name="Oval 197"/>
            <p:cNvSpPr/>
            <p:nvPr/>
          </p:nvSpPr>
          <p:spPr>
            <a:xfrm>
              <a:off x="2722812" y="19044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9" name="Oval 198"/>
            <p:cNvSpPr/>
            <p:nvPr/>
          </p:nvSpPr>
          <p:spPr>
            <a:xfrm>
              <a:off x="2794494" y="15618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0" name="Oval 199"/>
            <p:cNvSpPr/>
            <p:nvPr/>
          </p:nvSpPr>
          <p:spPr>
            <a:xfrm>
              <a:off x="2875212" y="20568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1" name="Oval 200"/>
            <p:cNvSpPr/>
            <p:nvPr/>
          </p:nvSpPr>
          <p:spPr>
            <a:xfrm>
              <a:off x="2946894" y="1714245"/>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02" name="Rectangle 201"/>
            <p:cNvSpPr/>
            <p:nvPr/>
          </p:nvSpPr>
          <p:spPr>
            <a:xfrm>
              <a:off x="226837" y="1305654"/>
              <a:ext cx="3013470" cy="31855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3" name="Footer Placeholder 202"/>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22250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
                                        </p:tgtEl>
                                        <p:attrNameLst>
                                          <p:attrName>style.visibility</p:attrName>
                                        </p:attrNameLst>
                                      </p:cBhvr>
                                      <p:to>
                                        <p:strVal val="visible"/>
                                      </p:to>
                                    </p:set>
                                    <p:animEffect transition="in" filter="fade">
                                      <p:cBhvr>
                                        <p:cTn id="27" dur="500"/>
                                        <p:tgtEl>
                                          <p:spTgt spid="1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7" y="151697"/>
            <a:ext cx="8172159" cy="914400"/>
          </a:xfrm>
        </p:spPr>
        <p:txBody>
          <a:bodyPr>
            <a:normAutofit/>
          </a:bodyPr>
          <a:lstStyle/>
          <a:p>
            <a:r>
              <a:rPr lang="en-US" dirty="0" smtClean="0"/>
              <a:t>Farthest First Point Initialization</a:t>
            </a:r>
            <a:endParaRPr lang="en-US" dirty="0"/>
          </a:p>
        </p:txBody>
      </p:sp>
      <p:grpSp>
        <p:nvGrpSpPr>
          <p:cNvPr id="59" name="Group 58"/>
          <p:cNvGrpSpPr/>
          <p:nvPr/>
        </p:nvGrpSpPr>
        <p:grpSpPr>
          <a:xfrm>
            <a:off x="6199982" y="1289102"/>
            <a:ext cx="2600844" cy="2480431"/>
            <a:chOff x="226837" y="1305654"/>
            <a:chExt cx="3013470" cy="3185512"/>
          </a:xfrm>
        </p:grpSpPr>
        <p:sp>
          <p:nvSpPr>
            <p:cNvPr id="4" name="Oval 3"/>
            <p:cNvSpPr/>
            <p:nvPr/>
          </p:nvSpPr>
          <p:spPr>
            <a:xfrm>
              <a:off x="2755999" y="30706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Oval 4"/>
            <p:cNvSpPr/>
            <p:nvPr/>
          </p:nvSpPr>
          <p:spPr>
            <a:xfrm>
              <a:off x="2827681" y="27279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Oval 5"/>
            <p:cNvSpPr/>
            <p:nvPr/>
          </p:nvSpPr>
          <p:spPr>
            <a:xfrm>
              <a:off x="2908399" y="32230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Oval 6"/>
            <p:cNvSpPr/>
            <p:nvPr/>
          </p:nvSpPr>
          <p:spPr>
            <a:xfrm>
              <a:off x="2980081" y="28803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Oval 7"/>
            <p:cNvSpPr/>
            <p:nvPr/>
          </p:nvSpPr>
          <p:spPr>
            <a:xfrm>
              <a:off x="812578" y="177708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1087626"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1006908" y="231344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1078590" y="19707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647690" y="248563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719372" y="214298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07667" y="22290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79349" y="18864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2379314" y="30508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2450996" y="27081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2531714" y="32032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2603396" y="28605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1896733" y="17968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1968415" y="14542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2049133" y="19492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2120815"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Oval 23"/>
            <p:cNvSpPr/>
            <p:nvPr/>
          </p:nvSpPr>
          <p:spPr>
            <a:xfrm>
              <a:off x="2337589" y="18416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Oval 24"/>
            <p:cNvSpPr/>
            <p:nvPr/>
          </p:nvSpPr>
          <p:spPr>
            <a:xfrm>
              <a:off x="2409271" y="14990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Oval 25"/>
            <p:cNvSpPr/>
            <p:nvPr/>
          </p:nvSpPr>
          <p:spPr>
            <a:xfrm>
              <a:off x="2489989" y="19940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Oval 26"/>
            <p:cNvSpPr/>
            <p:nvPr/>
          </p:nvSpPr>
          <p:spPr>
            <a:xfrm>
              <a:off x="2561671" y="16514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Oval 27"/>
            <p:cNvSpPr/>
            <p:nvPr/>
          </p:nvSpPr>
          <p:spPr>
            <a:xfrm>
              <a:off x="1159308" y="32427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Oval 28"/>
            <p:cNvSpPr/>
            <p:nvPr/>
          </p:nvSpPr>
          <p:spPr>
            <a:xfrm>
              <a:off x="1230990" y="29001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Oval 29"/>
            <p:cNvSpPr/>
            <p:nvPr/>
          </p:nvSpPr>
          <p:spPr>
            <a:xfrm>
              <a:off x="1311708" y="33951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Oval 30"/>
            <p:cNvSpPr/>
            <p:nvPr/>
          </p:nvSpPr>
          <p:spPr>
            <a:xfrm>
              <a:off x="1383390" y="30525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783744" y="36336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Oval 32"/>
            <p:cNvSpPr/>
            <p:nvPr/>
          </p:nvSpPr>
          <p:spPr>
            <a:xfrm>
              <a:off x="855426" y="32910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Oval 33"/>
            <p:cNvSpPr/>
            <p:nvPr/>
          </p:nvSpPr>
          <p:spPr>
            <a:xfrm>
              <a:off x="936144" y="37860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Oval 34"/>
            <p:cNvSpPr/>
            <p:nvPr/>
          </p:nvSpPr>
          <p:spPr>
            <a:xfrm>
              <a:off x="1007826" y="34434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1468478" y="36461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Oval 36"/>
            <p:cNvSpPr/>
            <p:nvPr/>
          </p:nvSpPr>
          <p:spPr>
            <a:xfrm>
              <a:off x="1540160" y="33035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Oval 37"/>
            <p:cNvSpPr/>
            <p:nvPr/>
          </p:nvSpPr>
          <p:spPr>
            <a:xfrm>
              <a:off x="1620878" y="37985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a:xfrm>
              <a:off x="1692560" y="34559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1178500" y="40228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Oval 40"/>
            <p:cNvSpPr/>
            <p:nvPr/>
          </p:nvSpPr>
          <p:spPr>
            <a:xfrm>
              <a:off x="1250182" y="36802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2" name="Oval 41"/>
            <p:cNvSpPr/>
            <p:nvPr/>
          </p:nvSpPr>
          <p:spPr>
            <a:xfrm>
              <a:off x="1330900" y="41752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1402582" y="38326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Oval 44"/>
            <p:cNvSpPr/>
            <p:nvPr/>
          </p:nvSpPr>
          <p:spPr>
            <a:xfrm>
              <a:off x="874618" y="40710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1027018" y="4223496"/>
              <a:ext cx="161436" cy="17219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2" name="Oval 51"/>
            <p:cNvSpPr/>
            <p:nvPr/>
          </p:nvSpPr>
          <p:spPr>
            <a:xfrm>
              <a:off x="407667" y="25359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Oval 52"/>
            <p:cNvSpPr/>
            <p:nvPr/>
          </p:nvSpPr>
          <p:spPr>
            <a:xfrm>
              <a:off x="560067" y="26883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Oval 53"/>
            <p:cNvSpPr/>
            <p:nvPr/>
          </p:nvSpPr>
          <p:spPr>
            <a:xfrm>
              <a:off x="2722812" y="19044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Oval 54"/>
            <p:cNvSpPr/>
            <p:nvPr/>
          </p:nvSpPr>
          <p:spPr>
            <a:xfrm>
              <a:off x="2794494" y="15618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Oval 55"/>
            <p:cNvSpPr/>
            <p:nvPr/>
          </p:nvSpPr>
          <p:spPr>
            <a:xfrm>
              <a:off x="2875212" y="20568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Oval 56"/>
            <p:cNvSpPr/>
            <p:nvPr/>
          </p:nvSpPr>
          <p:spPr>
            <a:xfrm>
              <a:off x="2946894" y="17142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Rectangle 57"/>
            <p:cNvSpPr/>
            <p:nvPr/>
          </p:nvSpPr>
          <p:spPr>
            <a:xfrm>
              <a:off x="226837" y="1305654"/>
              <a:ext cx="3013470" cy="31855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257069" y="1305401"/>
            <a:ext cx="2600844" cy="2480431"/>
            <a:chOff x="226837" y="1305654"/>
            <a:chExt cx="3013470" cy="3185512"/>
          </a:xfrm>
        </p:grpSpPr>
        <p:sp>
          <p:nvSpPr>
            <p:cNvPr id="212" name="Oval 211"/>
            <p:cNvSpPr/>
            <p:nvPr/>
          </p:nvSpPr>
          <p:spPr>
            <a:xfrm>
              <a:off x="2755999" y="30706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3" name="Oval 212"/>
            <p:cNvSpPr/>
            <p:nvPr/>
          </p:nvSpPr>
          <p:spPr>
            <a:xfrm>
              <a:off x="2827681" y="27279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4" name="Oval 213"/>
            <p:cNvSpPr/>
            <p:nvPr/>
          </p:nvSpPr>
          <p:spPr>
            <a:xfrm>
              <a:off x="2908399" y="322300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5" name="Oval 214"/>
            <p:cNvSpPr/>
            <p:nvPr/>
          </p:nvSpPr>
          <p:spPr>
            <a:xfrm>
              <a:off x="2980081" y="288035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6" name="Oval 215"/>
            <p:cNvSpPr/>
            <p:nvPr/>
          </p:nvSpPr>
          <p:spPr>
            <a:xfrm>
              <a:off x="812578" y="177708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7" name="Oval 216"/>
            <p:cNvSpPr/>
            <p:nvPr/>
          </p:nvSpPr>
          <p:spPr>
            <a:xfrm>
              <a:off x="1087626"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8" name="Oval 217"/>
            <p:cNvSpPr/>
            <p:nvPr/>
          </p:nvSpPr>
          <p:spPr>
            <a:xfrm>
              <a:off x="1006908" y="231344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9" name="Oval 218"/>
            <p:cNvSpPr/>
            <p:nvPr/>
          </p:nvSpPr>
          <p:spPr>
            <a:xfrm>
              <a:off x="1078590" y="19707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0" name="Oval 219"/>
            <p:cNvSpPr/>
            <p:nvPr/>
          </p:nvSpPr>
          <p:spPr>
            <a:xfrm>
              <a:off x="647690" y="248563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1" name="Oval 220"/>
            <p:cNvSpPr/>
            <p:nvPr/>
          </p:nvSpPr>
          <p:spPr>
            <a:xfrm>
              <a:off x="719372" y="214298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2" name="Oval 221"/>
            <p:cNvSpPr/>
            <p:nvPr/>
          </p:nvSpPr>
          <p:spPr>
            <a:xfrm>
              <a:off x="407667" y="22290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3" name="Oval 222"/>
            <p:cNvSpPr/>
            <p:nvPr/>
          </p:nvSpPr>
          <p:spPr>
            <a:xfrm>
              <a:off x="479349" y="18864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4" name="Oval 223"/>
            <p:cNvSpPr/>
            <p:nvPr/>
          </p:nvSpPr>
          <p:spPr>
            <a:xfrm>
              <a:off x="2379314" y="30508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5" name="Oval 224"/>
            <p:cNvSpPr/>
            <p:nvPr/>
          </p:nvSpPr>
          <p:spPr>
            <a:xfrm>
              <a:off x="2450996" y="27081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6" name="Oval 225"/>
            <p:cNvSpPr/>
            <p:nvPr/>
          </p:nvSpPr>
          <p:spPr>
            <a:xfrm>
              <a:off x="2531714" y="320321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7" name="Oval 226"/>
            <p:cNvSpPr/>
            <p:nvPr/>
          </p:nvSpPr>
          <p:spPr>
            <a:xfrm>
              <a:off x="2603396" y="286056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8" name="Oval 227"/>
            <p:cNvSpPr/>
            <p:nvPr/>
          </p:nvSpPr>
          <p:spPr>
            <a:xfrm>
              <a:off x="1896733" y="17968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9" name="Oval 228"/>
            <p:cNvSpPr/>
            <p:nvPr/>
          </p:nvSpPr>
          <p:spPr>
            <a:xfrm>
              <a:off x="1968415" y="14542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0" name="Oval 229"/>
            <p:cNvSpPr/>
            <p:nvPr/>
          </p:nvSpPr>
          <p:spPr>
            <a:xfrm>
              <a:off x="2049133" y="194927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1" name="Oval 230"/>
            <p:cNvSpPr/>
            <p:nvPr/>
          </p:nvSpPr>
          <p:spPr>
            <a:xfrm>
              <a:off x="2120815" y="160662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2" name="Oval 231"/>
            <p:cNvSpPr/>
            <p:nvPr/>
          </p:nvSpPr>
          <p:spPr>
            <a:xfrm>
              <a:off x="2337589" y="18416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3" name="Oval 232"/>
            <p:cNvSpPr/>
            <p:nvPr/>
          </p:nvSpPr>
          <p:spPr>
            <a:xfrm>
              <a:off x="2409271" y="14990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4" name="Oval 233"/>
            <p:cNvSpPr/>
            <p:nvPr/>
          </p:nvSpPr>
          <p:spPr>
            <a:xfrm>
              <a:off x="2489989" y="1994052"/>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5" name="Oval 234"/>
            <p:cNvSpPr/>
            <p:nvPr/>
          </p:nvSpPr>
          <p:spPr>
            <a:xfrm>
              <a:off x="2561671" y="165140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6" name="Oval 235"/>
            <p:cNvSpPr/>
            <p:nvPr/>
          </p:nvSpPr>
          <p:spPr>
            <a:xfrm>
              <a:off x="1159308" y="32427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7" name="Oval 236"/>
            <p:cNvSpPr/>
            <p:nvPr/>
          </p:nvSpPr>
          <p:spPr>
            <a:xfrm>
              <a:off x="1230990" y="29001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8" name="Oval 237"/>
            <p:cNvSpPr/>
            <p:nvPr/>
          </p:nvSpPr>
          <p:spPr>
            <a:xfrm>
              <a:off x="1311708" y="3395190"/>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9" name="Oval 238"/>
            <p:cNvSpPr/>
            <p:nvPr/>
          </p:nvSpPr>
          <p:spPr>
            <a:xfrm>
              <a:off x="1383390" y="305254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0" name="Oval 239"/>
            <p:cNvSpPr/>
            <p:nvPr/>
          </p:nvSpPr>
          <p:spPr>
            <a:xfrm>
              <a:off x="783744" y="36336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1" name="Oval 240"/>
            <p:cNvSpPr/>
            <p:nvPr/>
          </p:nvSpPr>
          <p:spPr>
            <a:xfrm>
              <a:off x="855426" y="32910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2" name="Oval 241"/>
            <p:cNvSpPr/>
            <p:nvPr/>
          </p:nvSpPr>
          <p:spPr>
            <a:xfrm>
              <a:off x="936144" y="378608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3" name="Oval 242"/>
            <p:cNvSpPr/>
            <p:nvPr/>
          </p:nvSpPr>
          <p:spPr>
            <a:xfrm>
              <a:off x="1007826" y="3443439"/>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4" name="Oval 243"/>
            <p:cNvSpPr/>
            <p:nvPr/>
          </p:nvSpPr>
          <p:spPr>
            <a:xfrm>
              <a:off x="1468478" y="36461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5" name="Oval 244"/>
            <p:cNvSpPr/>
            <p:nvPr/>
          </p:nvSpPr>
          <p:spPr>
            <a:xfrm>
              <a:off x="1540160" y="33035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6" name="Oval 245"/>
            <p:cNvSpPr/>
            <p:nvPr/>
          </p:nvSpPr>
          <p:spPr>
            <a:xfrm>
              <a:off x="1620878" y="379858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7" name="Oval 246"/>
            <p:cNvSpPr/>
            <p:nvPr/>
          </p:nvSpPr>
          <p:spPr>
            <a:xfrm>
              <a:off x="1692560" y="345593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8" name="Oval 247"/>
            <p:cNvSpPr/>
            <p:nvPr/>
          </p:nvSpPr>
          <p:spPr>
            <a:xfrm>
              <a:off x="1178500" y="40228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9" name="Oval 248"/>
            <p:cNvSpPr/>
            <p:nvPr/>
          </p:nvSpPr>
          <p:spPr>
            <a:xfrm>
              <a:off x="1250182" y="36802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0" name="Oval 249"/>
            <p:cNvSpPr/>
            <p:nvPr/>
          </p:nvSpPr>
          <p:spPr>
            <a:xfrm>
              <a:off x="1330900" y="4175247"/>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1" name="Oval 250"/>
            <p:cNvSpPr/>
            <p:nvPr/>
          </p:nvSpPr>
          <p:spPr>
            <a:xfrm>
              <a:off x="1402582" y="383260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2" name="Oval 251"/>
            <p:cNvSpPr/>
            <p:nvPr/>
          </p:nvSpPr>
          <p:spPr>
            <a:xfrm>
              <a:off x="874618" y="40710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3" name="Oval 252"/>
            <p:cNvSpPr/>
            <p:nvPr/>
          </p:nvSpPr>
          <p:spPr>
            <a:xfrm>
              <a:off x="1027018" y="4223496"/>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4" name="Oval 253"/>
            <p:cNvSpPr/>
            <p:nvPr/>
          </p:nvSpPr>
          <p:spPr>
            <a:xfrm>
              <a:off x="407667" y="25359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5" name="Oval 254"/>
            <p:cNvSpPr/>
            <p:nvPr/>
          </p:nvSpPr>
          <p:spPr>
            <a:xfrm>
              <a:off x="560067" y="2688374"/>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6" name="Oval 255"/>
            <p:cNvSpPr/>
            <p:nvPr/>
          </p:nvSpPr>
          <p:spPr>
            <a:xfrm>
              <a:off x="2722812" y="19044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7" name="Oval 256"/>
            <p:cNvSpPr/>
            <p:nvPr/>
          </p:nvSpPr>
          <p:spPr>
            <a:xfrm>
              <a:off x="2794494" y="15618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8" name="Oval 257"/>
            <p:cNvSpPr/>
            <p:nvPr/>
          </p:nvSpPr>
          <p:spPr>
            <a:xfrm>
              <a:off x="2875212" y="2056891"/>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9" name="Oval 258"/>
            <p:cNvSpPr/>
            <p:nvPr/>
          </p:nvSpPr>
          <p:spPr>
            <a:xfrm>
              <a:off x="2946894" y="1714245"/>
              <a:ext cx="161436" cy="17219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0" name="Rectangle 259"/>
            <p:cNvSpPr/>
            <p:nvPr/>
          </p:nvSpPr>
          <p:spPr>
            <a:xfrm>
              <a:off x="226837" y="1305654"/>
              <a:ext cx="3013470" cy="31855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1" name="Rounded Rectangle 260"/>
          <p:cNvSpPr/>
          <p:nvPr/>
        </p:nvSpPr>
        <p:spPr>
          <a:xfrm>
            <a:off x="3177782" y="1915250"/>
            <a:ext cx="2765863" cy="13160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tx1"/>
                </a:solidFill>
              </a:rPr>
              <a:t>Pick the </a:t>
            </a:r>
            <a:r>
              <a:rPr lang="en-US" b="1" dirty="0" smtClean="0">
                <a:solidFill>
                  <a:schemeClr val="tx1"/>
                </a:solidFill>
              </a:rPr>
              <a:t>FIRST</a:t>
            </a:r>
            <a:r>
              <a:rPr lang="en-US" dirty="0" smtClean="0">
                <a:solidFill>
                  <a:schemeClr val="tx1"/>
                </a:solidFill>
              </a:rPr>
              <a:t> point that is </a:t>
            </a:r>
            <a:r>
              <a:rPr lang="en-US" b="1" dirty="0" smtClean="0">
                <a:solidFill>
                  <a:schemeClr val="tx1"/>
                </a:solidFill>
              </a:rPr>
              <a:t>FARTHEST</a:t>
            </a:r>
            <a:r>
              <a:rPr lang="en-US" dirty="0" smtClean="0">
                <a:solidFill>
                  <a:schemeClr val="tx1"/>
                </a:solidFill>
              </a:rPr>
              <a:t> from the </a:t>
            </a:r>
            <a:r>
              <a:rPr lang="en-US" b="1" dirty="0" smtClean="0">
                <a:solidFill>
                  <a:schemeClr val="tx1"/>
                </a:solidFill>
              </a:rPr>
              <a:t>MEAN</a:t>
            </a:r>
            <a:r>
              <a:rPr lang="en-US" dirty="0" smtClean="0">
                <a:solidFill>
                  <a:schemeClr val="tx1"/>
                </a:solidFill>
              </a:rPr>
              <a:t> of the </a:t>
            </a:r>
            <a:r>
              <a:rPr lang="en-US" b="1" dirty="0" smtClean="0">
                <a:solidFill>
                  <a:schemeClr val="tx1"/>
                </a:solidFill>
              </a:rPr>
              <a:t>DATA CLOUD</a:t>
            </a:r>
            <a:endParaRPr lang="en-US" b="1" dirty="0">
              <a:solidFill>
                <a:schemeClr val="tx1"/>
              </a:solidFill>
            </a:endParaRPr>
          </a:p>
        </p:txBody>
      </p:sp>
      <p:sp>
        <p:nvSpPr>
          <p:cNvPr id="262" name="Rounded Rectangle 261"/>
          <p:cNvSpPr/>
          <p:nvPr/>
        </p:nvSpPr>
        <p:spPr>
          <a:xfrm>
            <a:off x="6107186" y="4596239"/>
            <a:ext cx="2765863" cy="13160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tx1"/>
                </a:solidFill>
              </a:rPr>
              <a:t>Pick the </a:t>
            </a:r>
            <a:r>
              <a:rPr lang="en-US" b="1" dirty="0" smtClean="0">
                <a:solidFill>
                  <a:schemeClr val="tx1"/>
                </a:solidFill>
              </a:rPr>
              <a:t>SECOND </a:t>
            </a:r>
            <a:r>
              <a:rPr lang="en-US" dirty="0" smtClean="0">
                <a:solidFill>
                  <a:schemeClr val="tx1"/>
                </a:solidFill>
              </a:rPr>
              <a:t>point that is </a:t>
            </a:r>
            <a:r>
              <a:rPr lang="en-US" b="1" dirty="0" smtClean="0">
                <a:solidFill>
                  <a:schemeClr val="tx1"/>
                </a:solidFill>
              </a:rPr>
              <a:t>FARTHEST</a:t>
            </a:r>
            <a:r>
              <a:rPr lang="en-US" dirty="0" smtClean="0">
                <a:solidFill>
                  <a:schemeClr val="tx1"/>
                </a:solidFill>
              </a:rPr>
              <a:t> from the</a:t>
            </a:r>
            <a:r>
              <a:rPr lang="en-US" b="1" dirty="0" smtClean="0">
                <a:solidFill>
                  <a:schemeClr val="tx1"/>
                </a:solidFill>
              </a:rPr>
              <a:t> FIRST</a:t>
            </a:r>
            <a:endParaRPr lang="en-US" b="1" dirty="0">
              <a:solidFill>
                <a:schemeClr val="tx1"/>
              </a:solidFill>
            </a:endParaRPr>
          </a:p>
        </p:txBody>
      </p:sp>
      <p:sp>
        <p:nvSpPr>
          <p:cNvPr id="313" name="Rounded Rectangle 312"/>
          <p:cNvSpPr/>
          <p:nvPr/>
        </p:nvSpPr>
        <p:spPr>
          <a:xfrm>
            <a:off x="278494" y="4638535"/>
            <a:ext cx="2765863" cy="13160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tx1"/>
                </a:solidFill>
              </a:rPr>
              <a:t>Pick the </a:t>
            </a:r>
            <a:r>
              <a:rPr lang="en-US" b="1" dirty="0" smtClean="0">
                <a:solidFill>
                  <a:schemeClr val="tx1"/>
                </a:solidFill>
              </a:rPr>
              <a:t>THIRD </a:t>
            </a:r>
            <a:r>
              <a:rPr lang="en-US" dirty="0" smtClean="0">
                <a:solidFill>
                  <a:schemeClr val="tx1"/>
                </a:solidFill>
              </a:rPr>
              <a:t>point that is </a:t>
            </a:r>
            <a:r>
              <a:rPr lang="en-US" b="1" dirty="0" smtClean="0">
                <a:solidFill>
                  <a:schemeClr val="tx1"/>
                </a:solidFill>
              </a:rPr>
              <a:t>FARTHEST</a:t>
            </a:r>
            <a:r>
              <a:rPr lang="en-US" dirty="0" smtClean="0">
                <a:solidFill>
                  <a:schemeClr val="tx1"/>
                </a:solidFill>
              </a:rPr>
              <a:t> from the</a:t>
            </a:r>
            <a:r>
              <a:rPr lang="en-US" b="1" dirty="0" smtClean="0">
                <a:solidFill>
                  <a:schemeClr val="tx1"/>
                </a:solidFill>
              </a:rPr>
              <a:t> FIRST </a:t>
            </a:r>
            <a:r>
              <a:rPr lang="en-US" dirty="0" smtClean="0">
                <a:solidFill>
                  <a:schemeClr val="tx1"/>
                </a:solidFill>
              </a:rPr>
              <a:t>and </a:t>
            </a:r>
            <a:r>
              <a:rPr lang="en-US" b="1" dirty="0" smtClean="0">
                <a:solidFill>
                  <a:schemeClr val="tx1"/>
                </a:solidFill>
              </a:rPr>
              <a:t>SECOND</a:t>
            </a:r>
            <a:endParaRPr lang="en-US" b="1" dirty="0">
              <a:solidFill>
                <a:schemeClr val="tx1"/>
              </a:solidFill>
            </a:endParaRPr>
          </a:p>
        </p:txBody>
      </p:sp>
      <p:grpSp>
        <p:nvGrpSpPr>
          <p:cNvPr id="316" name="Group 315"/>
          <p:cNvGrpSpPr/>
          <p:nvPr/>
        </p:nvGrpSpPr>
        <p:grpSpPr>
          <a:xfrm>
            <a:off x="3260895" y="4025243"/>
            <a:ext cx="2600844" cy="2480431"/>
            <a:chOff x="3260895" y="4025243"/>
            <a:chExt cx="2600844" cy="2480431"/>
          </a:xfrm>
        </p:grpSpPr>
        <p:grpSp>
          <p:nvGrpSpPr>
            <p:cNvPr id="263" name="Group 262"/>
            <p:cNvGrpSpPr/>
            <p:nvPr/>
          </p:nvGrpSpPr>
          <p:grpSpPr>
            <a:xfrm>
              <a:off x="3260895" y="4025243"/>
              <a:ext cx="2600844" cy="2480431"/>
              <a:chOff x="3345528" y="1264918"/>
              <a:chExt cx="2600844" cy="2480431"/>
            </a:xfrm>
          </p:grpSpPr>
          <p:sp>
            <p:nvSpPr>
              <p:cNvPr id="264" name="Oval 263"/>
              <p:cNvSpPr/>
              <p:nvPr/>
            </p:nvSpPr>
            <p:spPr>
              <a:xfrm>
                <a:off x="5528379" y="263921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5" name="Oval 264"/>
              <p:cNvSpPr/>
              <p:nvPr/>
            </p:nvSpPr>
            <p:spPr>
              <a:xfrm>
                <a:off x="5590246" y="237240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6" name="Oval 265"/>
              <p:cNvSpPr/>
              <p:nvPr/>
            </p:nvSpPr>
            <p:spPr>
              <a:xfrm>
                <a:off x="5659911" y="275787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7" name="Oval 266"/>
              <p:cNvSpPr/>
              <p:nvPr/>
            </p:nvSpPr>
            <p:spPr>
              <a:xfrm>
                <a:off x="5721778" y="249107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8" name="Oval 267"/>
              <p:cNvSpPr/>
              <p:nvPr/>
            </p:nvSpPr>
            <p:spPr>
              <a:xfrm>
                <a:off x="3851065" y="163200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9" name="Oval 268"/>
              <p:cNvSpPr/>
              <p:nvPr/>
            </p:nvSpPr>
            <p:spPr>
              <a:xfrm>
                <a:off x="4088452" y="149927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0" name="Oval 269"/>
              <p:cNvSpPr/>
              <p:nvPr/>
            </p:nvSpPr>
            <p:spPr>
              <a:xfrm>
                <a:off x="4018786" y="204964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1" name="Oval 270"/>
              <p:cNvSpPr/>
              <p:nvPr/>
            </p:nvSpPr>
            <p:spPr>
              <a:xfrm>
                <a:off x="4080653" y="178283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2" name="Oval 271"/>
              <p:cNvSpPr/>
              <p:nvPr/>
            </p:nvSpPr>
            <p:spPr>
              <a:xfrm>
                <a:off x="3708755" y="218372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3" name="Oval 272"/>
              <p:cNvSpPr/>
              <p:nvPr/>
            </p:nvSpPr>
            <p:spPr>
              <a:xfrm>
                <a:off x="3770622" y="191691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4" name="Oval 273"/>
              <p:cNvSpPr/>
              <p:nvPr/>
            </p:nvSpPr>
            <p:spPr>
              <a:xfrm>
                <a:off x="3501597" y="198395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5" name="Oval 274"/>
              <p:cNvSpPr/>
              <p:nvPr/>
            </p:nvSpPr>
            <p:spPr>
              <a:xfrm>
                <a:off x="3563464" y="171714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6" name="Oval 275"/>
              <p:cNvSpPr/>
              <p:nvPr/>
            </p:nvSpPr>
            <p:spPr>
              <a:xfrm>
                <a:off x="5203272" y="262380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7" name="Oval 276"/>
              <p:cNvSpPr/>
              <p:nvPr/>
            </p:nvSpPr>
            <p:spPr>
              <a:xfrm>
                <a:off x="5265139" y="235699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8" name="Oval 277"/>
              <p:cNvSpPr/>
              <p:nvPr/>
            </p:nvSpPr>
            <p:spPr>
              <a:xfrm>
                <a:off x="5334805" y="274246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9" name="Oval 278"/>
              <p:cNvSpPr/>
              <p:nvPr/>
            </p:nvSpPr>
            <p:spPr>
              <a:xfrm>
                <a:off x="5396671" y="247566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0" name="Oval 279"/>
              <p:cNvSpPr/>
              <p:nvPr/>
            </p:nvSpPr>
            <p:spPr>
              <a:xfrm>
                <a:off x="4786770" y="164741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1" name="Oval 280"/>
              <p:cNvSpPr/>
              <p:nvPr/>
            </p:nvSpPr>
            <p:spPr>
              <a:xfrm>
                <a:off x="4848637" y="138060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2" name="Oval 281"/>
              <p:cNvSpPr/>
              <p:nvPr/>
            </p:nvSpPr>
            <p:spPr>
              <a:xfrm>
                <a:off x="4918302" y="176607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3" name="Oval 282"/>
              <p:cNvSpPr/>
              <p:nvPr/>
            </p:nvSpPr>
            <p:spPr>
              <a:xfrm>
                <a:off x="4980169" y="149927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4" name="Oval 283"/>
              <p:cNvSpPr/>
              <p:nvPr/>
            </p:nvSpPr>
            <p:spPr>
              <a:xfrm>
                <a:off x="5167261" y="168227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5" name="Oval 284"/>
              <p:cNvSpPr/>
              <p:nvPr/>
            </p:nvSpPr>
            <p:spPr>
              <a:xfrm>
                <a:off x="5229127" y="141547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6" name="Oval 285"/>
              <p:cNvSpPr/>
              <p:nvPr/>
            </p:nvSpPr>
            <p:spPr>
              <a:xfrm>
                <a:off x="5298793" y="180094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7" name="Oval 286"/>
              <p:cNvSpPr/>
              <p:nvPr/>
            </p:nvSpPr>
            <p:spPr>
              <a:xfrm>
                <a:off x="5360660" y="153414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8" name="Oval 287"/>
              <p:cNvSpPr/>
              <p:nvPr/>
            </p:nvSpPr>
            <p:spPr>
              <a:xfrm>
                <a:off x="4150318" y="277328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9" name="Oval 288"/>
              <p:cNvSpPr/>
              <p:nvPr/>
            </p:nvSpPr>
            <p:spPr>
              <a:xfrm>
                <a:off x="4212185" y="250648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0" name="Oval 289"/>
              <p:cNvSpPr/>
              <p:nvPr/>
            </p:nvSpPr>
            <p:spPr>
              <a:xfrm>
                <a:off x="4281851" y="289195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1" name="Oval 290"/>
              <p:cNvSpPr/>
              <p:nvPr/>
            </p:nvSpPr>
            <p:spPr>
              <a:xfrm>
                <a:off x="4343717" y="262515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2" name="Oval 291"/>
              <p:cNvSpPr/>
              <p:nvPr/>
            </p:nvSpPr>
            <p:spPr>
              <a:xfrm>
                <a:off x="3826179" y="307766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3" name="Oval 292"/>
              <p:cNvSpPr/>
              <p:nvPr/>
            </p:nvSpPr>
            <p:spPr>
              <a:xfrm>
                <a:off x="3888046" y="281085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4" name="Oval 293"/>
              <p:cNvSpPr/>
              <p:nvPr/>
            </p:nvSpPr>
            <p:spPr>
              <a:xfrm>
                <a:off x="3957712" y="319633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5" name="Oval 294"/>
              <p:cNvSpPr/>
              <p:nvPr/>
            </p:nvSpPr>
            <p:spPr>
              <a:xfrm>
                <a:off x="4019578" y="292952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6" name="Oval 295"/>
              <p:cNvSpPr/>
              <p:nvPr/>
            </p:nvSpPr>
            <p:spPr>
              <a:xfrm>
                <a:off x="4417155" y="308739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7" name="Oval 296"/>
              <p:cNvSpPr/>
              <p:nvPr/>
            </p:nvSpPr>
            <p:spPr>
              <a:xfrm>
                <a:off x="4479021" y="282058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8" name="Oval 297"/>
              <p:cNvSpPr/>
              <p:nvPr/>
            </p:nvSpPr>
            <p:spPr>
              <a:xfrm>
                <a:off x="4548687" y="320606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9" name="Oval 298"/>
              <p:cNvSpPr/>
              <p:nvPr/>
            </p:nvSpPr>
            <p:spPr>
              <a:xfrm>
                <a:off x="4610554" y="293925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0" name="Oval 299"/>
              <p:cNvSpPr/>
              <p:nvPr/>
            </p:nvSpPr>
            <p:spPr>
              <a:xfrm>
                <a:off x="4166882" y="338068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1" name="Oval 300"/>
              <p:cNvSpPr/>
              <p:nvPr/>
            </p:nvSpPr>
            <p:spPr>
              <a:xfrm>
                <a:off x="4228749" y="311388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2" name="Oval 301"/>
              <p:cNvSpPr/>
              <p:nvPr/>
            </p:nvSpPr>
            <p:spPr>
              <a:xfrm>
                <a:off x="4298415" y="349935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3" name="Oval 302"/>
              <p:cNvSpPr/>
              <p:nvPr/>
            </p:nvSpPr>
            <p:spPr>
              <a:xfrm>
                <a:off x="4360282" y="323255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4" name="Oval 303"/>
              <p:cNvSpPr/>
              <p:nvPr/>
            </p:nvSpPr>
            <p:spPr>
              <a:xfrm>
                <a:off x="3904610" y="341825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5" name="Oval 304"/>
              <p:cNvSpPr/>
              <p:nvPr/>
            </p:nvSpPr>
            <p:spPr>
              <a:xfrm>
                <a:off x="4036142" y="3536925"/>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6" name="Oval 305"/>
              <p:cNvSpPr/>
              <p:nvPr/>
            </p:nvSpPr>
            <p:spPr>
              <a:xfrm>
                <a:off x="3501597" y="222291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7" name="Oval 306"/>
              <p:cNvSpPr/>
              <p:nvPr/>
            </p:nvSpPr>
            <p:spPr>
              <a:xfrm>
                <a:off x="3633130" y="234158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8" name="Oval 307"/>
              <p:cNvSpPr/>
              <p:nvPr/>
            </p:nvSpPr>
            <p:spPr>
              <a:xfrm>
                <a:off x="5499736" y="173120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9" name="Oval 308"/>
              <p:cNvSpPr/>
              <p:nvPr/>
            </p:nvSpPr>
            <p:spPr>
              <a:xfrm>
                <a:off x="5561603" y="1464404"/>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10" name="Oval 309"/>
              <p:cNvSpPr/>
              <p:nvPr/>
            </p:nvSpPr>
            <p:spPr>
              <a:xfrm>
                <a:off x="5631268" y="184987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1" name="Oval 310"/>
              <p:cNvSpPr/>
              <p:nvPr/>
            </p:nvSpPr>
            <p:spPr>
              <a:xfrm>
                <a:off x="5693135" y="158307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2" name="Rectangle 311"/>
              <p:cNvSpPr/>
              <p:nvPr/>
            </p:nvSpPr>
            <p:spPr>
              <a:xfrm>
                <a:off x="3345528" y="1264918"/>
                <a:ext cx="2600844" cy="248043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15" name="Straight Connector 314"/>
            <p:cNvCxnSpPr>
              <a:stCxn id="305" idx="7"/>
              <a:endCxn id="309" idx="3"/>
            </p:cNvCxnSpPr>
            <p:nvPr/>
          </p:nvCxnSpPr>
          <p:spPr>
            <a:xfrm flipV="1">
              <a:off x="4070435" y="4339171"/>
              <a:ext cx="1426940" cy="1977714"/>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grpSp>
      <p:sp>
        <p:nvSpPr>
          <p:cNvPr id="158" name="Footer Placeholder 157"/>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7398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6"/>
                                        </p:tgtEl>
                                        <p:attrNameLst>
                                          <p:attrName>style.visibility</p:attrName>
                                        </p:attrNameLst>
                                      </p:cBhvr>
                                      <p:to>
                                        <p:strVal val="visible"/>
                                      </p:to>
                                    </p:set>
                                    <p:animEffect transition="in" filter="fade">
                                      <p:cBhvr>
                                        <p:cTn id="22" dur="500"/>
                                        <p:tgtEl>
                                          <p:spTgt spid="3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3"/>
                                        </p:tgtEl>
                                        <p:attrNameLst>
                                          <p:attrName>style.visibility</p:attrName>
                                        </p:attrNameLst>
                                      </p:cBhvr>
                                      <p:to>
                                        <p:strVal val="visible"/>
                                      </p:to>
                                    </p:set>
                                    <p:animEffect transition="in" filter="fade">
                                      <p:cBhvr>
                                        <p:cTn id="2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262" grpId="0" animBg="1"/>
      <p:bldP spid="3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407" y="285728"/>
            <a:ext cx="7927593" cy="914400"/>
          </a:xfrm>
        </p:spPr>
        <p:txBody>
          <a:bodyPr/>
          <a:lstStyle/>
          <a:p>
            <a:r>
              <a:rPr lang="en-US" dirty="0" smtClean="0"/>
              <a:t>Farthest First Point Sampling</a:t>
            </a:r>
            <a:endParaRPr lang="en-US" dirty="0"/>
          </a:p>
        </p:txBody>
      </p:sp>
      <p:grpSp>
        <p:nvGrpSpPr>
          <p:cNvPr id="154" name="Group 153"/>
          <p:cNvGrpSpPr/>
          <p:nvPr/>
        </p:nvGrpSpPr>
        <p:grpSpPr>
          <a:xfrm>
            <a:off x="285720" y="3571876"/>
            <a:ext cx="2600844" cy="2480431"/>
            <a:chOff x="3345528" y="1264918"/>
            <a:chExt cx="2600844" cy="2480431"/>
          </a:xfrm>
        </p:grpSpPr>
        <p:sp>
          <p:nvSpPr>
            <p:cNvPr id="155" name="Oval 154"/>
            <p:cNvSpPr/>
            <p:nvPr/>
          </p:nvSpPr>
          <p:spPr>
            <a:xfrm>
              <a:off x="5528379" y="263921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Oval 155"/>
            <p:cNvSpPr/>
            <p:nvPr/>
          </p:nvSpPr>
          <p:spPr>
            <a:xfrm>
              <a:off x="5590246" y="237240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7" name="Oval 156"/>
            <p:cNvSpPr/>
            <p:nvPr/>
          </p:nvSpPr>
          <p:spPr>
            <a:xfrm>
              <a:off x="5659911" y="275787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8" name="Oval 157"/>
            <p:cNvSpPr/>
            <p:nvPr/>
          </p:nvSpPr>
          <p:spPr>
            <a:xfrm>
              <a:off x="5721778" y="249107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9" name="Oval 158"/>
            <p:cNvSpPr/>
            <p:nvPr/>
          </p:nvSpPr>
          <p:spPr>
            <a:xfrm>
              <a:off x="3851065" y="163200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0" name="Oval 159"/>
            <p:cNvSpPr/>
            <p:nvPr/>
          </p:nvSpPr>
          <p:spPr>
            <a:xfrm>
              <a:off x="4088452" y="149927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1" name="Oval 160"/>
            <p:cNvSpPr/>
            <p:nvPr/>
          </p:nvSpPr>
          <p:spPr>
            <a:xfrm>
              <a:off x="4018786" y="204964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2" name="Oval 161"/>
            <p:cNvSpPr/>
            <p:nvPr/>
          </p:nvSpPr>
          <p:spPr>
            <a:xfrm>
              <a:off x="4080653" y="178283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3" name="Oval 162"/>
            <p:cNvSpPr/>
            <p:nvPr/>
          </p:nvSpPr>
          <p:spPr>
            <a:xfrm>
              <a:off x="3708755" y="218372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4" name="Oval 163"/>
            <p:cNvSpPr/>
            <p:nvPr/>
          </p:nvSpPr>
          <p:spPr>
            <a:xfrm>
              <a:off x="3770622" y="191691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5" name="Oval 164"/>
            <p:cNvSpPr/>
            <p:nvPr/>
          </p:nvSpPr>
          <p:spPr>
            <a:xfrm>
              <a:off x="3501597" y="198395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6" name="Oval 165"/>
            <p:cNvSpPr/>
            <p:nvPr/>
          </p:nvSpPr>
          <p:spPr>
            <a:xfrm>
              <a:off x="3563464" y="171714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7" name="Oval 166"/>
            <p:cNvSpPr/>
            <p:nvPr/>
          </p:nvSpPr>
          <p:spPr>
            <a:xfrm>
              <a:off x="5203272" y="262380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8" name="Oval 167"/>
            <p:cNvSpPr/>
            <p:nvPr/>
          </p:nvSpPr>
          <p:spPr>
            <a:xfrm>
              <a:off x="5265139" y="235699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9" name="Oval 168"/>
            <p:cNvSpPr/>
            <p:nvPr/>
          </p:nvSpPr>
          <p:spPr>
            <a:xfrm>
              <a:off x="5334805" y="274246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0" name="Oval 169"/>
            <p:cNvSpPr/>
            <p:nvPr/>
          </p:nvSpPr>
          <p:spPr>
            <a:xfrm>
              <a:off x="5396671" y="247566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1" name="Oval 170"/>
            <p:cNvSpPr/>
            <p:nvPr/>
          </p:nvSpPr>
          <p:spPr>
            <a:xfrm>
              <a:off x="4786770" y="164741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2" name="Oval 171"/>
            <p:cNvSpPr/>
            <p:nvPr/>
          </p:nvSpPr>
          <p:spPr>
            <a:xfrm>
              <a:off x="4848637" y="138060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3" name="Oval 172"/>
            <p:cNvSpPr/>
            <p:nvPr/>
          </p:nvSpPr>
          <p:spPr>
            <a:xfrm>
              <a:off x="4918302" y="176607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4" name="Oval 173"/>
            <p:cNvSpPr/>
            <p:nvPr/>
          </p:nvSpPr>
          <p:spPr>
            <a:xfrm>
              <a:off x="4980169" y="149927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5" name="Oval 174"/>
            <p:cNvSpPr/>
            <p:nvPr/>
          </p:nvSpPr>
          <p:spPr>
            <a:xfrm>
              <a:off x="5167261" y="168227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6" name="Oval 175"/>
            <p:cNvSpPr/>
            <p:nvPr/>
          </p:nvSpPr>
          <p:spPr>
            <a:xfrm>
              <a:off x="5229127" y="141547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7" name="Oval 176"/>
            <p:cNvSpPr/>
            <p:nvPr/>
          </p:nvSpPr>
          <p:spPr>
            <a:xfrm>
              <a:off x="5298793" y="180094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8" name="Oval 177"/>
            <p:cNvSpPr/>
            <p:nvPr/>
          </p:nvSpPr>
          <p:spPr>
            <a:xfrm>
              <a:off x="5360660" y="153414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9" name="Oval 178"/>
            <p:cNvSpPr/>
            <p:nvPr/>
          </p:nvSpPr>
          <p:spPr>
            <a:xfrm>
              <a:off x="4150318" y="277328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0" name="Oval 179"/>
            <p:cNvSpPr/>
            <p:nvPr/>
          </p:nvSpPr>
          <p:spPr>
            <a:xfrm>
              <a:off x="4212185" y="250648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1" name="Oval 180"/>
            <p:cNvSpPr/>
            <p:nvPr/>
          </p:nvSpPr>
          <p:spPr>
            <a:xfrm>
              <a:off x="4281851" y="289195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2" name="Oval 181"/>
            <p:cNvSpPr/>
            <p:nvPr/>
          </p:nvSpPr>
          <p:spPr>
            <a:xfrm>
              <a:off x="4343717" y="262515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3" name="Oval 182"/>
            <p:cNvSpPr/>
            <p:nvPr/>
          </p:nvSpPr>
          <p:spPr>
            <a:xfrm>
              <a:off x="3826179" y="307766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4" name="Oval 183"/>
            <p:cNvSpPr/>
            <p:nvPr/>
          </p:nvSpPr>
          <p:spPr>
            <a:xfrm>
              <a:off x="3888046" y="281085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5" name="Oval 184"/>
            <p:cNvSpPr/>
            <p:nvPr/>
          </p:nvSpPr>
          <p:spPr>
            <a:xfrm>
              <a:off x="3957712" y="319633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6" name="Oval 185"/>
            <p:cNvSpPr/>
            <p:nvPr/>
          </p:nvSpPr>
          <p:spPr>
            <a:xfrm>
              <a:off x="4019578" y="292952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7" name="Oval 186"/>
            <p:cNvSpPr/>
            <p:nvPr/>
          </p:nvSpPr>
          <p:spPr>
            <a:xfrm>
              <a:off x="4417155" y="308739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8" name="Oval 187"/>
            <p:cNvSpPr/>
            <p:nvPr/>
          </p:nvSpPr>
          <p:spPr>
            <a:xfrm>
              <a:off x="4479021" y="282058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9" name="Oval 188"/>
            <p:cNvSpPr/>
            <p:nvPr/>
          </p:nvSpPr>
          <p:spPr>
            <a:xfrm>
              <a:off x="4548687" y="320606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0" name="Oval 189"/>
            <p:cNvSpPr/>
            <p:nvPr/>
          </p:nvSpPr>
          <p:spPr>
            <a:xfrm>
              <a:off x="4610554" y="293925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1" name="Oval 190"/>
            <p:cNvSpPr/>
            <p:nvPr/>
          </p:nvSpPr>
          <p:spPr>
            <a:xfrm>
              <a:off x="4166882" y="338068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2" name="Oval 191"/>
            <p:cNvSpPr/>
            <p:nvPr/>
          </p:nvSpPr>
          <p:spPr>
            <a:xfrm>
              <a:off x="4228749" y="311388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3" name="Oval 192"/>
            <p:cNvSpPr/>
            <p:nvPr/>
          </p:nvSpPr>
          <p:spPr>
            <a:xfrm>
              <a:off x="4298415" y="349935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4" name="Oval 193"/>
            <p:cNvSpPr/>
            <p:nvPr/>
          </p:nvSpPr>
          <p:spPr>
            <a:xfrm>
              <a:off x="4360282" y="323255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5" name="Oval 194"/>
            <p:cNvSpPr/>
            <p:nvPr/>
          </p:nvSpPr>
          <p:spPr>
            <a:xfrm>
              <a:off x="3904610" y="341825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6" name="Oval 195"/>
            <p:cNvSpPr/>
            <p:nvPr/>
          </p:nvSpPr>
          <p:spPr>
            <a:xfrm>
              <a:off x="4036142" y="3536925"/>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7" name="Oval 196"/>
            <p:cNvSpPr/>
            <p:nvPr/>
          </p:nvSpPr>
          <p:spPr>
            <a:xfrm>
              <a:off x="3501597" y="222291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8" name="Oval 197"/>
            <p:cNvSpPr/>
            <p:nvPr/>
          </p:nvSpPr>
          <p:spPr>
            <a:xfrm>
              <a:off x="3633130" y="234158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9" name="Oval 198"/>
            <p:cNvSpPr/>
            <p:nvPr/>
          </p:nvSpPr>
          <p:spPr>
            <a:xfrm>
              <a:off x="5499736" y="173120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0" name="Oval 199"/>
            <p:cNvSpPr/>
            <p:nvPr/>
          </p:nvSpPr>
          <p:spPr>
            <a:xfrm>
              <a:off x="5561603" y="1464404"/>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01" name="Oval 200"/>
            <p:cNvSpPr/>
            <p:nvPr/>
          </p:nvSpPr>
          <p:spPr>
            <a:xfrm>
              <a:off x="5631268" y="184987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2" name="Oval 201"/>
            <p:cNvSpPr/>
            <p:nvPr/>
          </p:nvSpPr>
          <p:spPr>
            <a:xfrm>
              <a:off x="5693135" y="158307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3" name="Rectangle 202"/>
            <p:cNvSpPr/>
            <p:nvPr/>
          </p:nvSpPr>
          <p:spPr>
            <a:xfrm>
              <a:off x="3345528" y="1264918"/>
              <a:ext cx="2600844" cy="248043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6" name="Rounded Rectangle 205"/>
          <p:cNvSpPr/>
          <p:nvPr/>
        </p:nvSpPr>
        <p:spPr>
          <a:xfrm>
            <a:off x="2714612" y="1571612"/>
            <a:ext cx="2931525" cy="156541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tx1"/>
                </a:solidFill>
              </a:rPr>
              <a:t>Pick the </a:t>
            </a:r>
            <a:r>
              <a:rPr lang="en-US" b="1" dirty="0" smtClean="0">
                <a:solidFill>
                  <a:schemeClr val="tx1"/>
                </a:solidFill>
              </a:rPr>
              <a:t>THIRD </a:t>
            </a:r>
            <a:r>
              <a:rPr lang="en-US" dirty="0" smtClean="0">
                <a:solidFill>
                  <a:schemeClr val="tx1"/>
                </a:solidFill>
              </a:rPr>
              <a:t>point that is </a:t>
            </a:r>
            <a:r>
              <a:rPr lang="en-US" b="1" dirty="0" smtClean="0">
                <a:solidFill>
                  <a:schemeClr val="tx1"/>
                </a:solidFill>
              </a:rPr>
              <a:t>FARTHEST</a:t>
            </a:r>
            <a:r>
              <a:rPr lang="en-US" dirty="0" smtClean="0">
                <a:solidFill>
                  <a:schemeClr val="tx1"/>
                </a:solidFill>
              </a:rPr>
              <a:t> from the</a:t>
            </a:r>
            <a:r>
              <a:rPr lang="en-US" b="1" dirty="0" smtClean="0">
                <a:solidFill>
                  <a:schemeClr val="tx1"/>
                </a:solidFill>
              </a:rPr>
              <a:t> FIRST </a:t>
            </a:r>
            <a:r>
              <a:rPr lang="en-US" dirty="0" smtClean="0">
                <a:solidFill>
                  <a:schemeClr val="tx1"/>
                </a:solidFill>
              </a:rPr>
              <a:t>and </a:t>
            </a:r>
            <a:r>
              <a:rPr lang="en-US" b="1" dirty="0" smtClean="0">
                <a:solidFill>
                  <a:schemeClr val="tx1"/>
                </a:solidFill>
              </a:rPr>
              <a:t>SECOND</a:t>
            </a:r>
            <a:endParaRPr lang="en-US" b="1" dirty="0">
              <a:solidFill>
                <a:schemeClr val="tx1"/>
              </a:solidFill>
            </a:endParaRPr>
          </a:p>
        </p:txBody>
      </p:sp>
      <p:grpSp>
        <p:nvGrpSpPr>
          <p:cNvPr id="221" name="Group 220"/>
          <p:cNvGrpSpPr/>
          <p:nvPr/>
        </p:nvGrpSpPr>
        <p:grpSpPr>
          <a:xfrm>
            <a:off x="3214678" y="3643314"/>
            <a:ext cx="2600844" cy="2480431"/>
            <a:chOff x="3227375" y="4189799"/>
            <a:chExt cx="2600844" cy="2480431"/>
          </a:xfrm>
        </p:grpSpPr>
        <p:grpSp>
          <p:nvGrpSpPr>
            <p:cNvPr id="54" name="Group 53"/>
            <p:cNvGrpSpPr/>
            <p:nvPr/>
          </p:nvGrpSpPr>
          <p:grpSpPr>
            <a:xfrm>
              <a:off x="3227375" y="4189799"/>
              <a:ext cx="2600844" cy="2480431"/>
              <a:chOff x="6308529" y="1243324"/>
              <a:chExt cx="2600844" cy="2480431"/>
            </a:xfrm>
          </p:grpSpPr>
          <p:sp>
            <p:nvSpPr>
              <p:cNvPr id="55" name="Oval 54"/>
              <p:cNvSpPr/>
              <p:nvPr/>
            </p:nvSpPr>
            <p:spPr>
              <a:xfrm>
                <a:off x="8491380" y="261761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Oval 55"/>
              <p:cNvSpPr/>
              <p:nvPr/>
            </p:nvSpPr>
            <p:spPr>
              <a:xfrm>
                <a:off x="8553247" y="235081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Oval 56"/>
              <p:cNvSpPr/>
              <p:nvPr/>
            </p:nvSpPr>
            <p:spPr>
              <a:xfrm>
                <a:off x="8622912" y="273628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Oval 57"/>
              <p:cNvSpPr/>
              <p:nvPr/>
            </p:nvSpPr>
            <p:spPr>
              <a:xfrm>
                <a:off x="8684779" y="246948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Oval 58"/>
              <p:cNvSpPr/>
              <p:nvPr/>
            </p:nvSpPr>
            <p:spPr>
              <a:xfrm>
                <a:off x="6814066" y="161040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Oval 59"/>
              <p:cNvSpPr/>
              <p:nvPr/>
            </p:nvSpPr>
            <p:spPr>
              <a:xfrm>
                <a:off x="7051453" y="147767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Oval 60"/>
              <p:cNvSpPr/>
              <p:nvPr/>
            </p:nvSpPr>
            <p:spPr>
              <a:xfrm>
                <a:off x="6981787" y="202804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Oval 61"/>
              <p:cNvSpPr/>
              <p:nvPr/>
            </p:nvSpPr>
            <p:spPr>
              <a:xfrm>
                <a:off x="7043654" y="176124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Oval 62"/>
              <p:cNvSpPr/>
              <p:nvPr/>
            </p:nvSpPr>
            <p:spPr>
              <a:xfrm>
                <a:off x="6671756" y="216212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Oval 63"/>
              <p:cNvSpPr/>
              <p:nvPr/>
            </p:nvSpPr>
            <p:spPr>
              <a:xfrm>
                <a:off x="6733623" y="189532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Oval 64"/>
              <p:cNvSpPr/>
              <p:nvPr/>
            </p:nvSpPr>
            <p:spPr>
              <a:xfrm>
                <a:off x="6464598" y="196236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Oval 65"/>
              <p:cNvSpPr/>
              <p:nvPr/>
            </p:nvSpPr>
            <p:spPr>
              <a:xfrm>
                <a:off x="6526465" y="1695555"/>
                <a:ext cx="139331" cy="134077"/>
              </a:xfrm>
              <a:prstGeom prst="ellipse">
                <a:avLst/>
              </a:prstGeom>
              <a:solidFill>
                <a:srgbClr val="FF00FF"/>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7" name="Oval 66"/>
              <p:cNvSpPr/>
              <p:nvPr/>
            </p:nvSpPr>
            <p:spPr>
              <a:xfrm>
                <a:off x="8166273" y="260220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Oval 67"/>
              <p:cNvSpPr/>
              <p:nvPr/>
            </p:nvSpPr>
            <p:spPr>
              <a:xfrm>
                <a:off x="8228140" y="233540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Oval 68"/>
              <p:cNvSpPr/>
              <p:nvPr/>
            </p:nvSpPr>
            <p:spPr>
              <a:xfrm>
                <a:off x="8297806" y="272087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Oval 69"/>
              <p:cNvSpPr/>
              <p:nvPr/>
            </p:nvSpPr>
            <p:spPr>
              <a:xfrm>
                <a:off x="8359672" y="245407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Oval 70"/>
              <p:cNvSpPr/>
              <p:nvPr/>
            </p:nvSpPr>
            <p:spPr>
              <a:xfrm>
                <a:off x="7749771" y="162581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7811638" y="135901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7881303" y="174448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7943170" y="147767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8130262" y="166068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8192128" y="139387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8261794" y="177935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Oval 77"/>
              <p:cNvSpPr/>
              <p:nvPr/>
            </p:nvSpPr>
            <p:spPr>
              <a:xfrm>
                <a:off x="8323661" y="151254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Oval 78"/>
              <p:cNvSpPr/>
              <p:nvPr/>
            </p:nvSpPr>
            <p:spPr>
              <a:xfrm>
                <a:off x="7113319" y="275169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Oval 79"/>
              <p:cNvSpPr/>
              <p:nvPr/>
            </p:nvSpPr>
            <p:spPr>
              <a:xfrm>
                <a:off x="7175186" y="248489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Oval 80"/>
              <p:cNvSpPr/>
              <p:nvPr/>
            </p:nvSpPr>
            <p:spPr>
              <a:xfrm>
                <a:off x="7244852" y="287036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Oval 81"/>
              <p:cNvSpPr/>
              <p:nvPr/>
            </p:nvSpPr>
            <p:spPr>
              <a:xfrm>
                <a:off x="7306718" y="260355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3" name="Oval 82"/>
              <p:cNvSpPr/>
              <p:nvPr/>
            </p:nvSpPr>
            <p:spPr>
              <a:xfrm>
                <a:off x="6789180" y="305606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4" name="Oval 83"/>
              <p:cNvSpPr/>
              <p:nvPr/>
            </p:nvSpPr>
            <p:spPr>
              <a:xfrm>
                <a:off x="6851047" y="278926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5" name="Oval 84"/>
              <p:cNvSpPr/>
              <p:nvPr/>
            </p:nvSpPr>
            <p:spPr>
              <a:xfrm>
                <a:off x="6920713" y="317473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Oval 85"/>
              <p:cNvSpPr/>
              <p:nvPr/>
            </p:nvSpPr>
            <p:spPr>
              <a:xfrm>
                <a:off x="6982579" y="290793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7" name="Oval 86"/>
              <p:cNvSpPr/>
              <p:nvPr/>
            </p:nvSpPr>
            <p:spPr>
              <a:xfrm>
                <a:off x="7380156" y="306579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8" name="Oval 87"/>
              <p:cNvSpPr/>
              <p:nvPr/>
            </p:nvSpPr>
            <p:spPr>
              <a:xfrm>
                <a:off x="7442022" y="279899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Oval 88"/>
              <p:cNvSpPr/>
              <p:nvPr/>
            </p:nvSpPr>
            <p:spPr>
              <a:xfrm>
                <a:off x="7511688" y="318446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Oval 89"/>
              <p:cNvSpPr/>
              <p:nvPr/>
            </p:nvSpPr>
            <p:spPr>
              <a:xfrm>
                <a:off x="7573555" y="291766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Oval 90"/>
              <p:cNvSpPr/>
              <p:nvPr/>
            </p:nvSpPr>
            <p:spPr>
              <a:xfrm>
                <a:off x="7129883" y="335909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Oval 91"/>
              <p:cNvSpPr/>
              <p:nvPr/>
            </p:nvSpPr>
            <p:spPr>
              <a:xfrm>
                <a:off x="7191750" y="309228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Oval 92"/>
              <p:cNvSpPr/>
              <p:nvPr/>
            </p:nvSpPr>
            <p:spPr>
              <a:xfrm>
                <a:off x="7261416" y="347776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Oval 93"/>
              <p:cNvSpPr/>
              <p:nvPr/>
            </p:nvSpPr>
            <p:spPr>
              <a:xfrm>
                <a:off x="7323283" y="321095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Oval 94"/>
              <p:cNvSpPr/>
              <p:nvPr/>
            </p:nvSpPr>
            <p:spPr>
              <a:xfrm>
                <a:off x="6867611" y="339666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Oval 95"/>
              <p:cNvSpPr/>
              <p:nvPr/>
            </p:nvSpPr>
            <p:spPr>
              <a:xfrm>
                <a:off x="6999143" y="3515331"/>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7" name="Oval 96"/>
              <p:cNvSpPr/>
              <p:nvPr/>
            </p:nvSpPr>
            <p:spPr>
              <a:xfrm>
                <a:off x="6464598" y="220132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Oval 97"/>
              <p:cNvSpPr/>
              <p:nvPr/>
            </p:nvSpPr>
            <p:spPr>
              <a:xfrm>
                <a:off x="6596131" y="231999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Oval 98"/>
              <p:cNvSpPr/>
              <p:nvPr/>
            </p:nvSpPr>
            <p:spPr>
              <a:xfrm>
                <a:off x="8462737" y="170961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0" name="Oval 99"/>
              <p:cNvSpPr/>
              <p:nvPr/>
            </p:nvSpPr>
            <p:spPr>
              <a:xfrm>
                <a:off x="8524604" y="1442810"/>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1" name="Oval 100"/>
              <p:cNvSpPr/>
              <p:nvPr/>
            </p:nvSpPr>
            <p:spPr>
              <a:xfrm>
                <a:off x="8594269" y="182828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2" name="Oval 101"/>
              <p:cNvSpPr/>
              <p:nvPr/>
            </p:nvSpPr>
            <p:spPr>
              <a:xfrm>
                <a:off x="8656136" y="156147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Rectangle 102"/>
              <p:cNvSpPr/>
              <p:nvPr/>
            </p:nvSpPr>
            <p:spPr>
              <a:xfrm>
                <a:off x="6308529" y="1243324"/>
                <a:ext cx="2600844" cy="248043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08" name="Straight Connector 207"/>
            <p:cNvCxnSpPr>
              <a:stCxn id="66" idx="4"/>
              <a:endCxn id="96" idx="0"/>
            </p:cNvCxnSpPr>
            <p:nvPr/>
          </p:nvCxnSpPr>
          <p:spPr>
            <a:xfrm>
              <a:off x="3514977" y="4776107"/>
              <a:ext cx="472678" cy="1685699"/>
            </a:xfrm>
            <a:prstGeom prst="line">
              <a:avLst/>
            </a:prstGeom>
            <a:ln>
              <a:solidFill>
                <a:srgbClr val="000000"/>
              </a:solidFill>
              <a:prstDash val="dash"/>
            </a:ln>
          </p:spPr>
          <p:style>
            <a:lnRef idx="2">
              <a:schemeClr val="accent5"/>
            </a:lnRef>
            <a:fillRef idx="0">
              <a:schemeClr val="accent5"/>
            </a:fillRef>
            <a:effectRef idx="1">
              <a:schemeClr val="accent5"/>
            </a:effectRef>
            <a:fontRef idx="minor">
              <a:schemeClr val="tx1"/>
            </a:fontRef>
          </p:style>
        </p:cxnSp>
        <p:cxnSp>
          <p:nvCxnSpPr>
            <p:cNvPr id="213" name="Straight Connector 212"/>
            <p:cNvCxnSpPr>
              <a:stCxn id="100" idx="2"/>
              <a:endCxn id="66" idx="7"/>
            </p:cNvCxnSpPr>
            <p:nvPr/>
          </p:nvCxnSpPr>
          <p:spPr>
            <a:xfrm flipH="1">
              <a:off x="3564237" y="4456324"/>
              <a:ext cx="1879213" cy="205341"/>
            </a:xfrm>
            <a:prstGeom prst="line">
              <a:avLst/>
            </a:prstGeom>
            <a:ln>
              <a:solidFill>
                <a:srgbClr val="000000"/>
              </a:solidFill>
              <a:prstDash val="dash"/>
            </a:ln>
          </p:spPr>
          <p:style>
            <a:lnRef idx="2">
              <a:schemeClr val="accent5"/>
            </a:lnRef>
            <a:fillRef idx="0">
              <a:schemeClr val="accent5"/>
            </a:fillRef>
            <a:effectRef idx="1">
              <a:schemeClr val="accent5"/>
            </a:effectRef>
            <a:fontRef idx="minor">
              <a:schemeClr val="tx1"/>
            </a:fontRef>
          </p:style>
        </p:cxnSp>
      </p:grpSp>
      <p:grpSp>
        <p:nvGrpSpPr>
          <p:cNvPr id="240" name="Group 239"/>
          <p:cNvGrpSpPr/>
          <p:nvPr/>
        </p:nvGrpSpPr>
        <p:grpSpPr>
          <a:xfrm>
            <a:off x="6072198" y="3714752"/>
            <a:ext cx="2600844" cy="2480431"/>
            <a:chOff x="6211026" y="4203859"/>
            <a:chExt cx="2600844" cy="2480431"/>
          </a:xfrm>
        </p:grpSpPr>
        <p:grpSp>
          <p:nvGrpSpPr>
            <p:cNvPr id="104" name="Group 103"/>
            <p:cNvGrpSpPr/>
            <p:nvPr/>
          </p:nvGrpSpPr>
          <p:grpSpPr>
            <a:xfrm>
              <a:off x="6211026" y="4203859"/>
              <a:ext cx="2600844" cy="2480431"/>
              <a:chOff x="229771" y="4112420"/>
              <a:chExt cx="2600844" cy="2480431"/>
            </a:xfrm>
          </p:grpSpPr>
          <p:sp>
            <p:nvSpPr>
              <p:cNvPr id="105" name="Oval 104"/>
              <p:cNvSpPr/>
              <p:nvPr/>
            </p:nvSpPr>
            <p:spPr>
              <a:xfrm>
                <a:off x="2412622" y="548671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6" name="Oval 105"/>
              <p:cNvSpPr/>
              <p:nvPr/>
            </p:nvSpPr>
            <p:spPr>
              <a:xfrm>
                <a:off x="2474489" y="521990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Oval 106"/>
              <p:cNvSpPr/>
              <p:nvPr/>
            </p:nvSpPr>
            <p:spPr>
              <a:xfrm>
                <a:off x="2544154" y="5605381"/>
                <a:ext cx="139331" cy="134077"/>
              </a:xfrm>
              <a:prstGeom prst="ellipse">
                <a:avLst/>
              </a:prstGeom>
              <a:solidFill>
                <a:srgbClr val="FF00FF"/>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8" name="Oval 107"/>
              <p:cNvSpPr/>
              <p:nvPr/>
            </p:nvSpPr>
            <p:spPr>
              <a:xfrm>
                <a:off x="2606021" y="533857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9" name="Oval 108"/>
              <p:cNvSpPr/>
              <p:nvPr/>
            </p:nvSpPr>
            <p:spPr>
              <a:xfrm>
                <a:off x="735308" y="447950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0" name="Oval 109"/>
              <p:cNvSpPr/>
              <p:nvPr/>
            </p:nvSpPr>
            <p:spPr>
              <a:xfrm>
                <a:off x="972695" y="434677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Oval 110"/>
              <p:cNvSpPr/>
              <p:nvPr/>
            </p:nvSpPr>
            <p:spPr>
              <a:xfrm>
                <a:off x="903029" y="4897144"/>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Oval 111"/>
              <p:cNvSpPr/>
              <p:nvPr/>
            </p:nvSpPr>
            <p:spPr>
              <a:xfrm>
                <a:off x="964896" y="463034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3" name="Oval 112"/>
              <p:cNvSpPr/>
              <p:nvPr/>
            </p:nvSpPr>
            <p:spPr>
              <a:xfrm>
                <a:off x="592998" y="503122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4" name="Oval 113"/>
              <p:cNvSpPr/>
              <p:nvPr/>
            </p:nvSpPr>
            <p:spPr>
              <a:xfrm>
                <a:off x="654865" y="476441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5" name="Oval 114"/>
              <p:cNvSpPr/>
              <p:nvPr/>
            </p:nvSpPr>
            <p:spPr>
              <a:xfrm>
                <a:off x="385840" y="483145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6" name="Oval 115"/>
              <p:cNvSpPr/>
              <p:nvPr/>
            </p:nvSpPr>
            <p:spPr>
              <a:xfrm>
                <a:off x="447707" y="4564651"/>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7" name="Oval 116"/>
              <p:cNvSpPr/>
              <p:nvPr/>
            </p:nvSpPr>
            <p:spPr>
              <a:xfrm>
                <a:off x="2087515" y="547130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Oval 117"/>
              <p:cNvSpPr/>
              <p:nvPr/>
            </p:nvSpPr>
            <p:spPr>
              <a:xfrm>
                <a:off x="2149382" y="520449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9" name="Oval 118"/>
              <p:cNvSpPr/>
              <p:nvPr/>
            </p:nvSpPr>
            <p:spPr>
              <a:xfrm>
                <a:off x="2219048" y="558997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0" name="Oval 119"/>
              <p:cNvSpPr/>
              <p:nvPr/>
            </p:nvSpPr>
            <p:spPr>
              <a:xfrm>
                <a:off x="2280914" y="532316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1" name="Oval 120"/>
              <p:cNvSpPr/>
              <p:nvPr/>
            </p:nvSpPr>
            <p:spPr>
              <a:xfrm>
                <a:off x="1671013" y="4494912"/>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2" name="Oval 121"/>
              <p:cNvSpPr/>
              <p:nvPr/>
            </p:nvSpPr>
            <p:spPr>
              <a:xfrm>
                <a:off x="1732880" y="422810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3" name="Oval 122"/>
              <p:cNvSpPr/>
              <p:nvPr/>
            </p:nvSpPr>
            <p:spPr>
              <a:xfrm>
                <a:off x="1802545" y="461358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4" name="Oval 123"/>
              <p:cNvSpPr/>
              <p:nvPr/>
            </p:nvSpPr>
            <p:spPr>
              <a:xfrm>
                <a:off x="1864412" y="434677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p:cNvSpPr/>
              <p:nvPr/>
            </p:nvSpPr>
            <p:spPr>
              <a:xfrm>
                <a:off x="2051504" y="452978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6" name="Oval 125"/>
              <p:cNvSpPr/>
              <p:nvPr/>
            </p:nvSpPr>
            <p:spPr>
              <a:xfrm>
                <a:off x="2113370" y="426297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7" name="Oval 126"/>
              <p:cNvSpPr/>
              <p:nvPr/>
            </p:nvSpPr>
            <p:spPr>
              <a:xfrm>
                <a:off x="2183036" y="464844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8" name="Oval 127"/>
              <p:cNvSpPr/>
              <p:nvPr/>
            </p:nvSpPr>
            <p:spPr>
              <a:xfrm>
                <a:off x="2244903" y="438164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9" name="Oval 128"/>
              <p:cNvSpPr/>
              <p:nvPr/>
            </p:nvSpPr>
            <p:spPr>
              <a:xfrm>
                <a:off x="1034561" y="562079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0" name="Oval 129"/>
              <p:cNvSpPr/>
              <p:nvPr/>
            </p:nvSpPr>
            <p:spPr>
              <a:xfrm>
                <a:off x="1096428" y="5353986"/>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1" name="Oval 130"/>
              <p:cNvSpPr/>
              <p:nvPr/>
            </p:nvSpPr>
            <p:spPr>
              <a:xfrm>
                <a:off x="1166094" y="573945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2" name="Oval 131"/>
              <p:cNvSpPr/>
              <p:nvPr/>
            </p:nvSpPr>
            <p:spPr>
              <a:xfrm>
                <a:off x="1227960" y="547265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3" name="Oval 132"/>
              <p:cNvSpPr/>
              <p:nvPr/>
            </p:nvSpPr>
            <p:spPr>
              <a:xfrm>
                <a:off x="710422" y="592516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4" name="Oval 133"/>
              <p:cNvSpPr/>
              <p:nvPr/>
            </p:nvSpPr>
            <p:spPr>
              <a:xfrm>
                <a:off x="772289" y="565836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5" name="Oval 134"/>
              <p:cNvSpPr/>
              <p:nvPr/>
            </p:nvSpPr>
            <p:spPr>
              <a:xfrm>
                <a:off x="841955" y="604383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6" name="Oval 135"/>
              <p:cNvSpPr/>
              <p:nvPr/>
            </p:nvSpPr>
            <p:spPr>
              <a:xfrm>
                <a:off x="903821" y="577702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7" name="Oval 136"/>
              <p:cNvSpPr/>
              <p:nvPr/>
            </p:nvSpPr>
            <p:spPr>
              <a:xfrm>
                <a:off x="1301398" y="593489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8" name="Oval 137"/>
              <p:cNvSpPr/>
              <p:nvPr/>
            </p:nvSpPr>
            <p:spPr>
              <a:xfrm>
                <a:off x="1363264" y="566809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9" name="Oval 138"/>
              <p:cNvSpPr/>
              <p:nvPr/>
            </p:nvSpPr>
            <p:spPr>
              <a:xfrm>
                <a:off x="1432930" y="605356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0" name="Oval 139"/>
              <p:cNvSpPr/>
              <p:nvPr/>
            </p:nvSpPr>
            <p:spPr>
              <a:xfrm>
                <a:off x="1494797" y="578675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1" name="Oval 140"/>
              <p:cNvSpPr/>
              <p:nvPr/>
            </p:nvSpPr>
            <p:spPr>
              <a:xfrm>
                <a:off x="1051125" y="622819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2" name="Oval 141"/>
              <p:cNvSpPr/>
              <p:nvPr/>
            </p:nvSpPr>
            <p:spPr>
              <a:xfrm>
                <a:off x="1112992" y="5961385"/>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3" name="Oval 142"/>
              <p:cNvSpPr/>
              <p:nvPr/>
            </p:nvSpPr>
            <p:spPr>
              <a:xfrm>
                <a:off x="1182658" y="6346857"/>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4" name="Oval 143"/>
              <p:cNvSpPr/>
              <p:nvPr/>
            </p:nvSpPr>
            <p:spPr>
              <a:xfrm>
                <a:off x="1244525" y="608005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5" name="Oval 144"/>
              <p:cNvSpPr/>
              <p:nvPr/>
            </p:nvSpPr>
            <p:spPr>
              <a:xfrm>
                <a:off x="788853" y="626575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6" name="Oval 145"/>
              <p:cNvSpPr/>
              <p:nvPr/>
            </p:nvSpPr>
            <p:spPr>
              <a:xfrm>
                <a:off x="920385" y="6384427"/>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7" name="Oval 146"/>
              <p:cNvSpPr/>
              <p:nvPr/>
            </p:nvSpPr>
            <p:spPr>
              <a:xfrm>
                <a:off x="385840" y="5070421"/>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8" name="Oval 147"/>
              <p:cNvSpPr/>
              <p:nvPr/>
            </p:nvSpPr>
            <p:spPr>
              <a:xfrm>
                <a:off x="517373" y="5189089"/>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9" name="Oval 148"/>
              <p:cNvSpPr/>
              <p:nvPr/>
            </p:nvSpPr>
            <p:spPr>
              <a:xfrm>
                <a:off x="2383979" y="4578710"/>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0" name="Oval 149"/>
              <p:cNvSpPr/>
              <p:nvPr/>
            </p:nvSpPr>
            <p:spPr>
              <a:xfrm>
                <a:off x="2445846" y="4311906"/>
                <a:ext cx="139331" cy="13407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1" name="Oval 150"/>
              <p:cNvSpPr/>
              <p:nvPr/>
            </p:nvSpPr>
            <p:spPr>
              <a:xfrm>
                <a:off x="2515511" y="4697378"/>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2" name="Oval 151"/>
              <p:cNvSpPr/>
              <p:nvPr/>
            </p:nvSpPr>
            <p:spPr>
              <a:xfrm>
                <a:off x="2577378" y="4430573"/>
                <a:ext cx="139331" cy="1340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3" name="Rectangle 152"/>
              <p:cNvSpPr/>
              <p:nvPr/>
            </p:nvSpPr>
            <p:spPr>
              <a:xfrm>
                <a:off x="229771" y="4112420"/>
                <a:ext cx="2600844" cy="248043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23" name="Straight Connector 222"/>
            <p:cNvCxnSpPr>
              <a:stCxn id="150" idx="4"/>
              <a:endCxn id="107" idx="0"/>
            </p:cNvCxnSpPr>
            <p:nvPr/>
          </p:nvCxnSpPr>
          <p:spPr>
            <a:xfrm>
              <a:off x="8496767" y="4537422"/>
              <a:ext cx="98308" cy="1159398"/>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a:stCxn id="116" idx="5"/>
              <a:endCxn id="107" idx="1"/>
            </p:cNvCxnSpPr>
            <p:nvPr/>
          </p:nvCxnSpPr>
          <p:spPr>
            <a:xfrm>
              <a:off x="6547888" y="4770532"/>
              <a:ext cx="1997926" cy="94592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a:stCxn id="107" idx="3"/>
              <a:endCxn id="146" idx="7"/>
            </p:cNvCxnSpPr>
            <p:nvPr/>
          </p:nvCxnSpPr>
          <p:spPr>
            <a:xfrm flipH="1">
              <a:off x="7020566" y="5811262"/>
              <a:ext cx="1525248" cy="684239"/>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grpSp>
      <p:sp>
        <p:nvSpPr>
          <p:cNvPr id="207" name="Footer Placeholder 206"/>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61216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fade">
                                      <p:cBhvr>
                                        <p:cTn id="12" dur="5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gtEl>
                                        <p:attrNameLst>
                                          <p:attrName>style.visibility</p:attrName>
                                        </p:attrNameLst>
                                      </p:cBhvr>
                                      <p:to>
                                        <p:strVal val="visible"/>
                                      </p:to>
                                    </p:set>
                                    <p:animEffect transition="in" filter="fade">
                                      <p:cBhvr>
                                        <p:cTn id="17" dur="500"/>
                                        <p:tgtEl>
                                          <p:spTgt spid="2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0"/>
                                        </p:tgtEl>
                                        <p:attrNameLst>
                                          <p:attrName>style.visibility</p:attrName>
                                        </p:attrNameLst>
                                      </p:cBhvr>
                                      <p:to>
                                        <p:strVal val="visible"/>
                                      </p:to>
                                    </p:set>
                                    <p:animEffect transition="in" filter="fade">
                                      <p:cBhvr>
                                        <p:cTn id="22"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152400"/>
            <a:ext cx="7543800" cy="1066800"/>
          </a:xfrm>
        </p:spPr>
        <p:txBody>
          <a:bodyPr/>
          <a:lstStyle/>
          <a:p>
            <a:r>
              <a:rPr lang="en-US" dirty="0" smtClean="0"/>
              <a:t>Applications of clustering  </a:t>
            </a:r>
            <a:endParaRPr lang="en-US" dirty="0"/>
          </a:p>
        </p:txBody>
      </p:sp>
      <p:sp>
        <p:nvSpPr>
          <p:cNvPr id="2" name="Content Placeholder 1"/>
          <p:cNvSpPr>
            <a:spLocks noGrp="1"/>
          </p:cNvSpPr>
          <p:nvPr>
            <p:ph idx="1"/>
          </p:nvPr>
        </p:nvSpPr>
        <p:spPr>
          <a:xfrm>
            <a:off x="457200" y="1481328"/>
            <a:ext cx="8534400" cy="4843271"/>
          </a:xfrm>
        </p:spPr>
        <p:txBody>
          <a:bodyPr>
            <a:normAutofit/>
          </a:bodyPr>
          <a:lstStyle/>
          <a:p>
            <a:r>
              <a:rPr lang="en-US" dirty="0">
                <a:solidFill>
                  <a:srgbClr val="3333CC"/>
                </a:solidFill>
              </a:rPr>
              <a:t>1. </a:t>
            </a:r>
            <a:r>
              <a:rPr lang="en-US" dirty="0"/>
              <a:t>G</a:t>
            </a:r>
            <a:r>
              <a:rPr lang="en-US" dirty="0" smtClean="0"/>
              <a:t>roups </a:t>
            </a:r>
            <a:r>
              <a:rPr lang="en-US" dirty="0"/>
              <a:t>people of similar sizes together to make “small”, “medium” and “large” T-Shirts.</a:t>
            </a:r>
          </a:p>
          <a:p>
            <a:pPr lvl="1"/>
            <a:r>
              <a:rPr lang="en-US" dirty="0"/>
              <a:t>Tailor-made for each person: too expensive</a:t>
            </a:r>
          </a:p>
          <a:p>
            <a:pPr lvl="1"/>
            <a:r>
              <a:rPr lang="en-US" dirty="0"/>
              <a:t>One-size-fits-all: does not fit all. </a:t>
            </a:r>
          </a:p>
          <a:p>
            <a:pPr lvl="1">
              <a:buNone/>
            </a:pPr>
            <a:endParaRPr lang="en-US" dirty="0"/>
          </a:p>
          <a:p>
            <a:pPr>
              <a:lnSpc>
                <a:spcPct val="110000"/>
              </a:lnSpc>
            </a:pPr>
            <a:r>
              <a:rPr lang="en-US" sz="2400" dirty="0">
                <a:solidFill>
                  <a:srgbClr val="3333CC"/>
                </a:solidFill>
              </a:rPr>
              <a:t>2. </a:t>
            </a:r>
            <a:r>
              <a:rPr lang="en-US" sz="2400" dirty="0"/>
              <a:t>Help marketers discover distinct groups in their customer bases, and then use this knowledge to develop targeted marketing programs</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3735658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35169"/>
            <a:ext cx="7315200" cy="1143000"/>
          </a:xfrm>
        </p:spPr>
        <p:txBody>
          <a:bodyPr/>
          <a:lstStyle/>
          <a:p>
            <a:r>
              <a:rPr lang="en-US" dirty="0" smtClean="0"/>
              <a:t>Applications </a:t>
            </a:r>
            <a:r>
              <a:rPr lang="en-US" dirty="0"/>
              <a:t>of clustering </a:t>
            </a:r>
          </a:p>
        </p:txBody>
      </p:sp>
      <p:sp>
        <p:nvSpPr>
          <p:cNvPr id="2" name="Content Placeholder 1"/>
          <p:cNvSpPr>
            <a:spLocks noGrp="1"/>
          </p:cNvSpPr>
          <p:nvPr>
            <p:ph idx="1"/>
          </p:nvPr>
        </p:nvSpPr>
        <p:spPr/>
        <p:txBody>
          <a:bodyPr>
            <a:normAutofit/>
          </a:bodyPr>
          <a:lstStyle/>
          <a:p>
            <a:pPr>
              <a:lnSpc>
                <a:spcPct val="90000"/>
              </a:lnSpc>
            </a:pPr>
            <a:r>
              <a:rPr lang="en-US" dirty="0"/>
              <a:t>Example 3: Given a collection of text documents, we want to organize them according to their content </a:t>
            </a:r>
            <a:r>
              <a:rPr lang="en-US" dirty="0" smtClean="0"/>
              <a:t>similarities, To </a:t>
            </a:r>
            <a:r>
              <a:rPr lang="en-US" dirty="0"/>
              <a:t>produce a topic </a:t>
            </a:r>
            <a:r>
              <a:rPr lang="en-US" dirty="0" smtClean="0"/>
              <a:t>hierarchy</a:t>
            </a:r>
          </a:p>
          <a:p>
            <a:pPr lvl="1">
              <a:lnSpc>
                <a:spcPct val="90000"/>
              </a:lnSpc>
            </a:pPr>
            <a:endParaRPr lang="en-US" sz="2400" dirty="0">
              <a:solidFill>
                <a:srgbClr val="3333CC"/>
              </a:solidFill>
            </a:endParaRPr>
          </a:p>
          <a:p>
            <a:pPr marL="393192" lvl="1" indent="0">
              <a:lnSpc>
                <a:spcPct val="90000"/>
              </a:lnSpc>
              <a:buNone/>
            </a:pPr>
            <a:r>
              <a:rPr lang="en-US" sz="2400" dirty="0" smtClean="0"/>
              <a:t>Example </a:t>
            </a:r>
            <a:r>
              <a:rPr lang="en-US" sz="2400" dirty="0"/>
              <a:t>4: </a:t>
            </a:r>
            <a:r>
              <a:rPr lang="en-US" sz="2400" dirty="0" smtClean="0"/>
              <a:t>Insurance: Identifying </a:t>
            </a:r>
            <a:r>
              <a:rPr lang="en-US" sz="2400" dirty="0"/>
              <a:t>groups of motor insurance policy holders with some interesting characteristics. </a:t>
            </a:r>
          </a:p>
          <a:p>
            <a:pPr lvl="1">
              <a:lnSpc>
                <a:spcPct val="90000"/>
              </a:lnSpc>
            </a:pPr>
            <a:endParaRPr lang="en-US" sz="2400" dirty="0"/>
          </a:p>
          <a:p>
            <a:pPr marL="393192" lvl="1" indent="0">
              <a:lnSpc>
                <a:spcPct val="90000"/>
              </a:lnSpc>
              <a:buNone/>
            </a:pPr>
            <a:r>
              <a:rPr lang="en-US" sz="2400" dirty="0"/>
              <a:t>Example 5: City-planning: Identifying groups of houses according to their house type, value, and geographical location</a:t>
            </a:r>
          </a:p>
          <a:p>
            <a:pPr lvl="1">
              <a:lnSpc>
                <a:spcPct val="90000"/>
              </a:lnSpc>
            </a:pPr>
            <a:endParaRPr lang="en-US" dirty="0"/>
          </a:p>
          <a:p>
            <a:pPr lvl="1">
              <a:lnSpc>
                <a:spcPct val="90000"/>
              </a:lnSpc>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04506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2976" y="214290"/>
            <a:ext cx="7715304" cy="1296974"/>
          </a:xfrm>
        </p:spPr>
        <p:txBody>
          <a:bodyPr>
            <a:normAutofit fontScale="90000"/>
          </a:bodyPr>
          <a:lstStyle/>
          <a:p>
            <a:r>
              <a:rPr lang="en-US" dirty="0" smtClean="0"/>
              <a:t/>
            </a:r>
            <a:br>
              <a:rPr lang="en-US" dirty="0" smtClean="0"/>
            </a:br>
            <a:r>
              <a:rPr lang="en-US" dirty="0" smtClean="0"/>
              <a:t>Clustering Tendency</a:t>
            </a:r>
            <a:endParaRPr lang="en-IN" dirty="0"/>
          </a:p>
        </p:txBody>
      </p:sp>
      <p:sp>
        <p:nvSpPr>
          <p:cNvPr id="2" name="Content Placeholder 1"/>
          <p:cNvSpPr>
            <a:spLocks noGrp="1"/>
          </p:cNvSpPr>
          <p:nvPr>
            <p:ph idx="1"/>
          </p:nvPr>
        </p:nvSpPr>
        <p:spPr>
          <a:xfrm>
            <a:off x="357158" y="1643050"/>
            <a:ext cx="8229600" cy="4525963"/>
          </a:xfrm>
        </p:spPr>
        <p:txBody>
          <a:bodyPr>
            <a:normAutofit/>
          </a:bodyPr>
          <a:lstStyle/>
          <a:p>
            <a:r>
              <a:rPr lang="en-IN" dirty="0" smtClean="0"/>
              <a:t>Whether the Data contains inherent Grouping Structure?</a:t>
            </a:r>
          </a:p>
          <a:p>
            <a:pPr>
              <a:buNone/>
            </a:pPr>
            <a:endParaRPr lang="en-IN" dirty="0" smtClean="0"/>
          </a:p>
          <a:p>
            <a:pPr>
              <a:buNone/>
            </a:pPr>
            <a:r>
              <a:rPr lang="en-IN" dirty="0" smtClean="0"/>
              <a:t>Cluster-ability Assessment Methods:</a:t>
            </a:r>
          </a:p>
          <a:p>
            <a:pPr>
              <a:buNone/>
            </a:pPr>
            <a:r>
              <a:rPr lang="en-IN" dirty="0" smtClean="0"/>
              <a:t>   1. Spatial Histogram Method</a:t>
            </a:r>
          </a:p>
          <a:p>
            <a:pPr>
              <a:buNone/>
            </a:pPr>
            <a:r>
              <a:rPr lang="en-IN" dirty="0" smtClean="0"/>
              <a:t>	2. Distance Distribution</a:t>
            </a:r>
          </a:p>
          <a:p>
            <a:pPr>
              <a:buNone/>
            </a:pPr>
            <a:r>
              <a:rPr lang="en-IN" dirty="0" smtClean="0"/>
              <a:t>	3. Hopkins Statistic</a:t>
            </a:r>
          </a:p>
          <a:p>
            <a:pPr>
              <a:buNone/>
            </a:pPr>
            <a:r>
              <a:rPr lang="en-IN" dirty="0" smtClean="0"/>
              <a:t>	</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152400"/>
            <a:ext cx="7543800" cy="1066800"/>
          </a:xfrm>
        </p:spPr>
        <p:txBody>
          <a:bodyPr/>
          <a:lstStyle/>
          <a:p>
            <a:r>
              <a:rPr lang="en-US" altLang="ja-JP" dirty="0">
                <a:ea typeface="ＭＳ Ｐゴシック" pitchFamily="34" charset="-128"/>
              </a:rPr>
              <a:t>Strengths of k-means </a:t>
            </a:r>
            <a:endParaRPr lang="en-US" dirty="0"/>
          </a:p>
        </p:txBody>
      </p:sp>
      <p:sp>
        <p:nvSpPr>
          <p:cNvPr id="2" name="Content Placeholder 1"/>
          <p:cNvSpPr>
            <a:spLocks noGrp="1"/>
          </p:cNvSpPr>
          <p:nvPr>
            <p:ph idx="1"/>
          </p:nvPr>
        </p:nvSpPr>
        <p:spPr>
          <a:xfrm>
            <a:off x="150055" y="1371600"/>
            <a:ext cx="8991600" cy="4843272"/>
          </a:xfrm>
        </p:spPr>
        <p:txBody>
          <a:bodyPr>
            <a:normAutofit/>
          </a:bodyPr>
          <a:lstStyle/>
          <a:p>
            <a:r>
              <a:rPr lang="en-US" sz="2200" dirty="0"/>
              <a:t>Simple: easy to understand and to implement</a:t>
            </a:r>
          </a:p>
          <a:p>
            <a:r>
              <a:rPr lang="en-US" sz="2200" dirty="0"/>
              <a:t>Efficient: </a:t>
            </a:r>
            <a:r>
              <a:rPr lang="en-US" altLang="ja-JP" sz="2200" dirty="0">
                <a:ea typeface="ＭＳ Ｐゴシック" pitchFamily="34" charset="-128"/>
              </a:rPr>
              <a:t>Time complexity: </a:t>
            </a:r>
            <a:r>
              <a:rPr lang="en-US" altLang="ja-JP" sz="2200" i="1" dirty="0">
                <a:ea typeface="ＭＳ Ｐゴシック" pitchFamily="34" charset="-128"/>
              </a:rPr>
              <a:t>O </a:t>
            </a:r>
            <a:r>
              <a:rPr lang="en-US" altLang="ja-JP" sz="2200" dirty="0">
                <a:ea typeface="ＭＳ Ｐゴシック" pitchFamily="34" charset="-128"/>
              </a:rPr>
              <a:t>(</a:t>
            </a:r>
            <a:r>
              <a:rPr lang="en-US" altLang="ja-JP" sz="2200" i="1" dirty="0" err="1">
                <a:ea typeface="ＭＳ Ｐゴシック" pitchFamily="34" charset="-128"/>
              </a:rPr>
              <a:t>tkn</a:t>
            </a:r>
            <a:r>
              <a:rPr lang="en-US" altLang="ja-JP" sz="2200" dirty="0">
                <a:ea typeface="ＭＳ Ｐゴシック" pitchFamily="34" charset="-128"/>
              </a:rPr>
              <a:t>), </a:t>
            </a:r>
          </a:p>
          <a:p>
            <a:pPr lvl="1">
              <a:buNone/>
            </a:pPr>
            <a:r>
              <a:rPr lang="en-US" altLang="ja-JP" sz="2200" dirty="0">
                <a:ea typeface="ＭＳ Ｐゴシック" pitchFamily="34" charset="-128"/>
              </a:rPr>
              <a:t>	where </a:t>
            </a:r>
            <a:r>
              <a:rPr lang="en-US" altLang="ja-JP" sz="2200" i="1" dirty="0">
                <a:ea typeface="ＭＳ Ｐゴシック" pitchFamily="34" charset="-128"/>
              </a:rPr>
              <a:t>n</a:t>
            </a:r>
            <a:r>
              <a:rPr lang="en-US" altLang="ja-JP" sz="2200" dirty="0">
                <a:ea typeface="ＭＳ Ｐゴシック" pitchFamily="34" charset="-128"/>
              </a:rPr>
              <a:t> is the number of data points, </a:t>
            </a:r>
          </a:p>
          <a:p>
            <a:pPr lvl="1">
              <a:buNone/>
            </a:pPr>
            <a:r>
              <a:rPr lang="en-US" altLang="ja-JP" sz="2200" dirty="0">
                <a:ea typeface="ＭＳ Ｐゴシック" pitchFamily="34" charset="-128"/>
              </a:rPr>
              <a:t>	</a:t>
            </a:r>
            <a:r>
              <a:rPr lang="en-US" altLang="ja-JP" sz="2200" i="1" dirty="0">
                <a:ea typeface="ＭＳ Ｐゴシック" pitchFamily="34" charset="-128"/>
              </a:rPr>
              <a:t>k</a:t>
            </a:r>
            <a:r>
              <a:rPr lang="en-US" altLang="ja-JP" sz="2200" dirty="0">
                <a:ea typeface="ＭＳ Ｐゴシック" pitchFamily="34" charset="-128"/>
              </a:rPr>
              <a:t> is the number of clusters, and </a:t>
            </a:r>
          </a:p>
          <a:p>
            <a:pPr lvl="1">
              <a:buNone/>
            </a:pPr>
            <a:r>
              <a:rPr lang="en-US" altLang="ja-JP" sz="2200" dirty="0">
                <a:ea typeface="ＭＳ Ｐゴシック" pitchFamily="34" charset="-128"/>
              </a:rPr>
              <a:t>	</a:t>
            </a:r>
            <a:r>
              <a:rPr lang="en-US" altLang="ja-JP" sz="2200" i="1" dirty="0">
                <a:ea typeface="ＭＳ Ｐゴシック" pitchFamily="34" charset="-128"/>
              </a:rPr>
              <a:t>t </a:t>
            </a:r>
            <a:r>
              <a:rPr lang="en-US" altLang="ja-JP" sz="2200" dirty="0">
                <a:ea typeface="ＭＳ Ｐゴシック" pitchFamily="34" charset="-128"/>
              </a:rPr>
              <a:t>is the number of iterations. </a:t>
            </a:r>
          </a:p>
          <a:p>
            <a:pPr lvl="1">
              <a:buNone/>
            </a:pPr>
            <a:r>
              <a:rPr lang="en-US" altLang="ja-JP" sz="2200" dirty="0">
                <a:ea typeface="ＭＳ Ｐゴシック" pitchFamily="34" charset="-128"/>
              </a:rPr>
              <a:t>Since both </a:t>
            </a:r>
            <a:r>
              <a:rPr lang="en-US" altLang="ja-JP" sz="2200" i="1" dirty="0">
                <a:ea typeface="ＭＳ Ｐゴシック" pitchFamily="34" charset="-128"/>
              </a:rPr>
              <a:t>k</a:t>
            </a:r>
            <a:r>
              <a:rPr lang="en-US" altLang="ja-JP" sz="2200" dirty="0">
                <a:ea typeface="ＭＳ Ｐゴシック" pitchFamily="34" charset="-128"/>
              </a:rPr>
              <a:t> and </a:t>
            </a:r>
            <a:r>
              <a:rPr lang="en-US" altLang="ja-JP" sz="2200" i="1" dirty="0">
                <a:ea typeface="ＭＳ Ｐゴシック" pitchFamily="34" charset="-128"/>
              </a:rPr>
              <a:t>t</a:t>
            </a:r>
            <a:r>
              <a:rPr lang="en-US" altLang="ja-JP" sz="2200" dirty="0">
                <a:ea typeface="ＭＳ Ｐゴシック" pitchFamily="34" charset="-128"/>
              </a:rPr>
              <a:t> are small. </a:t>
            </a:r>
            <a:r>
              <a:rPr lang="en-US" altLang="ja-JP" sz="2200" i="1" dirty="0">
                <a:ea typeface="ＭＳ Ｐゴシック" pitchFamily="34" charset="-128"/>
              </a:rPr>
              <a:t>k</a:t>
            </a:r>
            <a:r>
              <a:rPr lang="en-US" altLang="ja-JP" sz="2200" dirty="0">
                <a:ea typeface="ＭＳ Ｐゴシック" pitchFamily="34" charset="-128"/>
              </a:rPr>
              <a:t>-means is considered a linear algorithm. </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4091770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14290"/>
            <a:ext cx="7315200" cy="1112838"/>
          </a:xfrm>
        </p:spPr>
        <p:txBody>
          <a:bodyPr/>
          <a:lstStyle/>
          <a:p>
            <a:r>
              <a:rPr lang="en-US" dirty="0"/>
              <a:t>Weaknesses of k-means</a:t>
            </a:r>
          </a:p>
        </p:txBody>
      </p:sp>
      <p:sp>
        <p:nvSpPr>
          <p:cNvPr id="3" name="Content Placeholder 2"/>
          <p:cNvSpPr>
            <a:spLocks noGrp="1"/>
          </p:cNvSpPr>
          <p:nvPr>
            <p:ph idx="1"/>
          </p:nvPr>
        </p:nvSpPr>
        <p:spPr>
          <a:xfrm>
            <a:off x="214282" y="1357298"/>
            <a:ext cx="8572560" cy="4929222"/>
          </a:xfrm>
        </p:spPr>
        <p:txBody>
          <a:bodyPr/>
          <a:lstStyle/>
          <a:p>
            <a:r>
              <a:rPr lang="en-US" altLang="ja-JP" dirty="0">
                <a:ea typeface="ＭＳ Ｐゴシック" pitchFamily="34" charset="-128"/>
              </a:rPr>
              <a:t>The algorithm is only applicable if the </a:t>
            </a:r>
            <a:r>
              <a:rPr lang="en-US" altLang="ja-JP" b="1" dirty="0">
                <a:ea typeface="ＭＳ Ｐゴシック" pitchFamily="34" charset="-128"/>
              </a:rPr>
              <a:t>mean</a:t>
            </a:r>
            <a:r>
              <a:rPr lang="en-US" altLang="ja-JP" dirty="0">
                <a:ea typeface="ＭＳ Ｐゴシック" pitchFamily="34" charset="-128"/>
              </a:rPr>
              <a:t> is defined. </a:t>
            </a:r>
          </a:p>
          <a:p>
            <a:pPr lvl="1"/>
            <a:r>
              <a:rPr lang="en-US" dirty="0"/>
              <a:t>For categorical data, </a:t>
            </a:r>
            <a:r>
              <a:rPr lang="en-US" i="1" dirty="0"/>
              <a:t>k</a:t>
            </a:r>
            <a:r>
              <a:rPr lang="en-US" dirty="0"/>
              <a:t>-mode - the centroid is represented by most frequent values. </a:t>
            </a:r>
          </a:p>
          <a:p>
            <a:r>
              <a:rPr lang="en-US" dirty="0"/>
              <a:t>The user needs to specify </a:t>
            </a:r>
            <a:r>
              <a:rPr lang="en-US" b="1" i="1" dirty="0"/>
              <a:t>k</a:t>
            </a:r>
            <a:r>
              <a:rPr lang="en-US" dirty="0"/>
              <a:t>.</a:t>
            </a:r>
          </a:p>
          <a:p>
            <a:r>
              <a:rPr lang="en-US" altLang="ja-JP" dirty="0">
                <a:ea typeface="ＭＳ Ｐゴシック" pitchFamily="34" charset="-128"/>
              </a:rPr>
              <a:t>The algorithm is sensitive to </a:t>
            </a:r>
            <a:r>
              <a:rPr lang="en-US" altLang="ja-JP" b="1" dirty="0">
                <a:ea typeface="ＭＳ Ｐゴシック" pitchFamily="34" charset="-128"/>
              </a:rPr>
              <a:t>outliers</a:t>
            </a:r>
          </a:p>
          <a:p>
            <a:pPr lvl="1"/>
            <a:r>
              <a:rPr lang="en-US" altLang="ja-JP" dirty="0">
                <a:ea typeface="ＭＳ Ｐゴシック" pitchFamily="34" charset="-128"/>
              </a:rPr>
              <a:t>Outliers are data points that are very far away from other data points. </a:t>
            </a:r>
          </a:p>
          <a:p>
            <a:pPr lvl="1"/>
            <a:r>
              <a:rPr lang="en-US" altLang="ja-JP" dirty="0">
                <a:ea typeface="ＭＳ Ｐゴシック" pitchFamily="34" charset="-128"/>
              </a:rPr>
              <a:t>Outliers could be errors in the data recording or some special data points with very different values</a:t>
            </a:r>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84985157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8800" dirty="0"/>
          </a:p>
          <a:p>
            <a:pPr marL="109728" indent="0" algn="ctr">
              <a:buNone/>
            </a:pPr>
            <a:r>
              <a:rPr lang="en-US" sz="8800" dirty="0"/>
              <a:t>Questions?</a:t>
            </a:r>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19344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285728"/>
            <a:ext cx="7686700" cy="1143000"/>
          </a:xfrm>
        </p:spPr>
        <p:txBody>
          <a:bodyPr/>
          <a:lstStyle/>
          <a:p>
            <a:r>
              <a:rPr lang="en-IN" dirty="0" smtClean="0"/>
              <a:t>Spatial Histogram Method</a:t>
            </a:r>
            <a:endParaRPr lang="en-IN" dirty="0"/>
          </a:p>
        </p:txBody>
      </p:sp>
      <p:sp>
        <p:nvSpPr>
          <p:cNvPr id="2" name="Content Placeholder 1"/>
          <p:cNvSpPr>
            <a:spLocks noGrp="1"/>
          </p:cNvSpPr>
          <p:nvPr>
            <p:ph idx="1"/>
          </p:nvPr>
        </p:nvSpPr>
        <p:spPr>
          <a:xfrm>
            <a:off x="457200" y="1481329"/>
            <a:ext cx="8329642" cy="4448002"/>
          </a:xfrm>
        </p:spPr>
        <p:txBody>
          <a:bodyPr>
            <a:normAutofit fontScale="92500"/>
          </a:bodyPr>
          <a:lstStyle/>
          <a:p>
            <a:r>
              <a:rPr lang="en-IN" dirty="0" smtClean="0"/>
              <a:t>Contrast the D-dimensional histogram of the input dataset with the histogram generated from random samples.</a:t>
            </a:r>
          </a:p>
          <a:p>
            <a:r>
              <a:rPr lang="en-IN" dirty="0" smtClean="0"/>
              <a:t>Dataset D is clusterable if the distributions of two histograms are rather different.</a:t>
            </a:r>
          </a:p>
          <a:p>
            <a:r>
              <a:rPr lang="en-IN" dirty="0" smtClean="0"/>
              <a:t>In this method, we divide each dimension into </a:t>
            </a:r>
            <a:r>
              <a:rPr lang="en-IN" dirty="0" err="1" smtClean="0"/>
              <a:t>Equi</a:t>
            </a:r>
            <a:r>
              <a:rPr lang="en-IN" dirty="0" smtClean="0"/>
              <a:t>-width bins, count how many points lie in each cell and obtain EPMF (</a:t>
            </a:r>
            <a:r>
              <a:rPr lang="en-IN" dirty="0" err="1" smtClean="0"/>
              <a:t>Emperical</a:t>
            </a:r>
            <a:r>
              <a:rPr lang="en-IN" dirty="0" smtClean="0"/>
              <a:t> Joint Probability Mass Function), then do the same for randomly sampled data.</a:t>
            </a:r>
          </a:p>
          <a:p>
            <a:r>
              <a:rPr lang="en-IN" dirty="0" smtClean="0"/>
              <a:t>Compute how much they differ using </a:t>
            </a:r>
            <a:r>
              <a:rPr lang="en-IN" dirty="0" err="1" smtClean="0"/>
              <a:t>Kullback-Leibler</a:t>
            </a:r>
            <a:r>
              <a:rPr lang="en-IN" dirty="0" smtClean="0"/>
              <a:t> (KL) divergence value.</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4414" y="274638"/>
            <a:ext cx="7472386" cy="1143000"/>
          </a:xfrm>
        </p:spPr>
        <p:txBody>
          <a:bodyPr>
            <a:normAutofit/>
          </a:bodyPr>
          <a:lstStyle/>
          <a:p>
            <a:r>
              <a:rPr lang="en-US" dirty="0" smtClean="0"/>
              <a:t>Clustering Tendency</a:t>
            </a:r>
            <a:endParaRPr lang="en-IN" dirty="0"/>
          </a:p>
        </p:txBody>
      </p:sp>
      <p:sp>
        <p:nvSpPr>
          <p:cNvPr id="2" name="Content Placeholder 1"/>
          <p:cNvSpPr>
            <a:spLocks noGrp="1"/>
          </p:cNvSpPr>
          <p:nvPr>
            <p:ph idx="1"/>
          </p:nvPr>
        </p:nvSpPr>
        <p:spPr/>
        <p:txBody>
          <a:bodyPr>
            <a:normAutofit/>
          </a:bodyPr>
          <a:lstStyle/>
          <a:p>
            <a:r>
              <a:rPr lang="en-IN" dirty="0" smtClean="0"/>
              <a:t>2. Distance Distribution: Compare the pair-wise point distance from the data with those from the randomly generated samples.</a:t>
            </a:r>
          </a:p>
          <a:p>
            <a:endParaRPr lang="en-IN" dirty="0" smtClean="0"/>
          </a:p>
          <a:p>
            <a:r>
              <a:rPr lang="en-IN" dirty="0" smtClean="0"/>
              <a:t>3. Hopkins Statistic: A sparse sampling test for spatial randomness.</a:t>
            </a:r>
          </a:p>
          <a:p>
            <a:pPr>
              <a:buNone/>
            </a:pPr>
            <a:r>
              <a:rPr lang="en-IN" dirty="0" smtClean="0"/>
              <a:t>A value close to 1 tends to indicate the data is highly clustered, random data will tend to result in values around 0.5, and uniformly distributed data will tend to result in values close to 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7094098" cy="914400"/>
          </a:xfrm>
        </p:spPr>
        <p:txBody>
          <a:bodyPr/>
          <a:lstStyle/>
          <a:p>
            <a:r>
              <a:rPr lang="en-US" dirty="0" smtClean="0"/>
              <a:t>Clustering Methods</a:t>
            </a:r>
            <a:endParaRPr lang="en-US" dirty="0"/>
          </a:p>
        </p:txBody>
      </p:sp>
      <p:sp>
        <p:nvSpPr>
          <p:cNvPr id="4" name="Rounded Rectangle 3"/>
          <p:cNvSpPr/>
          <p:nvPr/>
        </p:nvSpPr>
        <p:spPr>
          <a:xfrm>
            <a:off x="2954420" y="1390317"/>
            <a:ext cx="2847474" cy="64168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solidFill>
                  <a:srgbClr val="000000"/>
                </a:solidFill>
              </a:rPr>
              <a:t>Clustering Methods</a:t>
            </a:r>
            <a:endParaRPr lang="en-US" sz="2000" b="1" dirty="0">
              <a:solidFill>
                <a:srgbClr val="000000"/>
              </a:solidFill>
            </a:endParaRPr>
          </a:p>
        </p:txBody>
      </p:sp>
      <p:sp>
        <p:nvSpPr>
          <p:cNvPr id="5" name="Rounded Rectangle 4"/>
          <p:cNvSpPr/>
          <p:nvPr/>
        </p:nvSpPr>
        <p:spPr>
          <a:xfrm>
            <a:off x="299451" y="2692400"/>
            <a:ext cx="2025316" cy="68981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err="1" smtClean="0">
                <a:solidFill>
                  <a:srgbClr val="000000"/>
                </a:solidFill>
              </a:rPr>
              <a:t>Partitional</a:t>
            </a:r>
            <a:endParaRPr lang="en-US" sz="2000" b="1" dirty="0">
              <a:solidFill>
                <a:srgbClr val="000000"/>
              </a:solidFill>
            </a:endParaRPr>
          </a:p>
        </p:txBody>
      </p:sp>
      <p:sp>
        <p:nvSpPr>
          <p:cNvPr id="7" name="Rounded Rectangle 6"/>
          <p:cNvSpPr/>
          <p:nvPr/>
        </p:nvSpPr>
        <p:spPr>
          <a:xfrm>
            <a:off x="6660144" y="2692400"/>
            <a:ext cx="1815433" cy="68981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solidFill>
                  <a:srgbClr val="000000"/>
                </a:solidFill>
              </a:rPr>
              <a:t>Hierarchical</a:t>
            </a:r>
            <a:endParaRPr lang="en-US" sz="2000" b="1" dirty="0">
              <a:solidFill>
                <a:srgbClr val="000000"/>
              </a:solidFill>
            </a:endParaRPr>
          </a:p>
        </p:txBody>
      </p:sp>
      <p:sp>
        <p:nvSpPr>
          <p:cNvPr id="8" name="Rounded Rectangle 7"/>
          <p:cNvSpPr/>
          <p:nvPr/>
        </p:nvSpPr>
        <p:spPr>
          <a:xfrm>
            <a:off x="4414249" y="4235116"/>
            <a:ext cx="2245895" cy="68981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solidFill>
                  <a:srgbClr val="000000"/>
                </a:solidFill>
              </a:rPr>
              <a:t>Agglomerative</a:t>
            </a:r>
          </a:p>
          <a:p>
            <a:pPr algn="ctr"/>
            <a:r>
              <a:rPr lang="en-US" sz="2000" b="1" dirty="0" smtClean="0">
                <a:solidFill>
                  <a:srgbClr val="000000"/>
                </a:solidFill>
              </a:rPr>
              <a:t>(Bottom-Up)</a:t>
            </a:r>
            <a:endParaRPr lang="en-US" sz="2000" b="1" dirty="0">
              <a:solidFill>
                <a:srgbClr val="000000"/>
              </a:solidFill>
            </a:endParaRPr>
          </a:p>
        </p:txBody>
      </p:sp>
      <p:sp>
        <p:nvSpPr>
          <p:cNvPr id="9" name="Rounded Rectangle 8"/>
          <p:cNvSpPr/>
          <p:nvPr/>
        </p:nvSpPr>
        <p:spPr>
          <a:xfrm>
            <a:off x="6858016" y="4235116"/>
            <a:ext cx="2192404" cy="68981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solidFill>
                  <a:srgbClr val="000000"/>
                </a:solidFill>
              </a:rPr>
              <a:t>Divisive</a:t>
            </a:r>
          </a:p>
          <a:p>
            <a:pPr algn="ctr"/>
            <a:r>
              <a:rPr lang="en-US" sz="2000" b="1" dirty="0" smtClean="0">
                <a:solidFill>
                  <a:srgbClr val="000000"/>
                </a:solidFill>
              </a:rPr>
              <a:t>(Top-Down)</a:t>
            </a:r>
            <a:endParaRPr lang="en-US" sz="2000" b="1" dirty="0">
              <a:solidFill>
                <a:srgbClr val="000000"/>
              </a:solidFill>
            </a:endParaRPr>
          </a:p>
        </p:txBody>
      </p:sp>
      <p:sp>
        <p:nvSpPr>
          <p:cNvPr id="10" name="Rounded Rectangle 9"/>
          <p:cNvSpPr/>
          <p:nvPr/>
        </p:nvSpPr>
        <p:spPr>
          <a:xfrm>
            <a:off x="141702" y="4235116"/>
            <a:ext cx="1021350" cy="68981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solidFill>
                  <a:srgbClr val="000000"/>
                </a:solidFill>
              </a:rPr>
              <a:t>Hard</a:t>
            </a:r>
            <a:endParaRPr lang="en-US" sz="2000" b="1" dirty="0">
              <a:solidFill>
                <a:srgbClr val="000000"/>
              </a:solidFill>
            </a:endParaRPr>
          </a:p>
        </p:txBody>
      </p:sp>
      <p:sp>
        <p:nvSpPr>
          <p:cNvPr id="11" name="Rounded Rectangle 10"/>
          <p:cNvSpPr/>
          <p:nvPr/>
        </p:nvSpPr>
        <p:spPr>
          <a:xfrm>
            <a:off x="1457155" y="4235116"/>
            <a:ext cx="1021350" cy="68981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solidFill>
                  <a:srgbClr val="000000"/>
                </a:solidFill>
              </a:rPr>
              <a:t>Soft</a:t>
            </a:r>
            <a:endParaRPr lang="en-US" sz="2000" b="1" dirty="0">
              <a:solidFill>
                <a:srgbClr val="000000"/>
              </a:solidFill>
            </a:endParaRPr>
          </a:p>
        </p:txBody>
      </p:sp>
      <p:cxnSp>
        <p:nvCxnSpPr>
          <p:cNvPr id="13" name="Elbow Connector 12"/>
          <p:cNvCxnSpPr>
            <a:stCxn id="4" idx="1"/>
            <a:endCxn id="5" idx="0"/>
          </p:cNvCxnSpPr>
          <p:nvPr/>
        </p:nvCxnSpPr>
        <p:spPr>
          <a:xfrm rot="10800000" flipV="1">
            <a:off x="1312110" y="1711158"/>
            <a:ext cx="1642311" cy="981241"/>
          </a:xfrm>
          <a:prstGeom prst="bentConnector2">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4" idx="3"/>
            <a:endCxn id="7" idx="0"/>
          </p:cNvCxnSpPr>
          <p:nvPr/>
        </p:nvCxnSpPr>
        <p:spPr>
          <a:xfrm>
            <a:off x="5801894" y="1711159"/>
            <a:ext cx="1765967" cy="981241"/>
          </a:xfrm>
          <a:prstGeom prst="bentConnector2">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2"/>
            <a:endCxn id="10" idx="0"/>
          </p:cNvCxnSpPr>
          <p:nvPr/>
        </p:nvCxnSpPr>
        <p:spPr>
          <a:xfrm flipH="1">
            <a:off x="652377" y="3382211"/>
            <a:ext cx="659732" cy="852905"/>
          </a:xfrm>
          <a:prstGeom prst="straightConnector1">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 idx="2"/>
            <a:endCxn id="11" idx="0"/>
          </p:cNvCxnSpPr>
          <p:nvPr/>
        </p:nvCxnSpPr>
        <p:spPr>
          <a:xfrm>
            <a:off x="1312109" y="3382211"/>
            <a:ext cx="655721" cy="852905"/>
          </a:xfrm>
          <a:prstGeom prst="straightConnector1">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8" idx="0"/>
          </p:cNvCxnSpPr>
          <p:nvPr/>
        </p:nvCxnSpPr>
        <p:spPr>
          <a:xfrm flipH="1">
            <a:off x="5537197" y="3382211"/>
            <a:ext cx="2030664" cy="852905"/>
          </a:xfrm>
          <a:prstGeom prst="straightConnector1">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9" idx="0"/>
          </p:cNvCxnSpPr>
          <p:nvPr/>
        </p:nvCxnSpPr>
        <p:spPr>
          <a:xfrm rot="16200000" flipH="1">
            <a:off x="7334586" y="3615484"/>
            <a:ext cx="852906" cy="386357"/>
          </a:xfrm>
          <a:prstGeom prst="straightConnector1">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141702" y="5106326"/>
            <a:ext cx="8115448" cy="1283779"/>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Key to Clustering is how we define “</a:t>
            </a:r>
            <a:r>
              <a:rPr lang="en-US" sz="2400" b="1" dirty="0" smtClean="0">
                <a:solidFill>
                  <a:srgbClr val="000000"/>
                </a:solidFill>
              </a:rPr>
              <a:t>Distance</a:t>
            </a:r>
            <a:r>
              <a:rPr lang="en-US" sz="2400" dirty="0" smtClean="0">
                <a:solidFill>
                  <a:srgbClr val="000000"/>
                </a:solidFill>
              </a:rPr>
              <a:t>” or “</a:t>
            </a:r>
            <a:r>
              <a:rPr lang="en-US" sz="2400" b="1" dirty="0" smtClean="0">
                <a:solidFill>
                  <a:srgbClr val="000000"/>
                </a:solidFill>
              </a:rPr>
              <a:t>Similarity</a:t>
            </a:r>
            <a:r>
              <a:rPr lang="en-US" sz="2400" dirty="0" smtClean="0">
                <a:solidFill>
                  <a:srgbClr val="000000"/>
                </a:solidFill>
              </a:rPr>
              <a:t>” between two data points</a:t>
            </a:r>
            <a:endParaRPr lang="en-US" sz="2400" dirty="0">
              <a:solidFill>
                <a:srgbClr val="000000"/>
              </a:solidFill>
            </a:endParaRPr>
          </a:p>
        </p:txBody>
      </p:sp>
      <p:sp>
        <p:nvSpPr>
          <p:cNvPr id="20" name="Footer Placeholder 19"/>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117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F7CD19-746A-45AF-BB8E-C21B19D28934}"/>
              </a:ext>
            </a:extLst>
          </p:cNvPr>
          <p:cNvSpPr>
            <a:spLocks noGrp="1"/>
          </p:cNvSpPr>
          <p:nvPr>
            <p:ph type="title"/>
          </p:nvPr>
        </p:nvSpPr>
        <p:spPr>
          <a:xfrm>
            <a:off x="1357290" y="285728"/>
            <a:ext cx="6858048" cy="1143000"/>
          </a:xfrm>
        </p:spPr>
        <p:txBody>
          <a:bodyPr>
            <a:normAutofit/>
          </a:bodyPr>
          <a:lstStyle/>
          <a:p>
            <a:r>
              <a:rPr lang="en-US" dirty="0" smtClean="0"/>
              <a:t>Clustering </a:t>
            </a:r>
            <a:r>
              <a:rPr lang="en-US" dirty="0"/>
              <a:t>Techniques</a:t>
            </a:r>
          </a:p>
        </p:txBody>
      </p:sp>
      <p:sp>
        <p:nvSpPr>
          <p:cNvPr id="2" name="Content Placeholder 1">
            <a:extLst>
              <a:ext uri="{FF2B5EF4-FFF2-40B4-BE49-F238E27FC236}">
                <a16:creationId xmlns="" xmlns:a16="http://schemas.microsoft.com/office/drawing/2014/main" id="{1FEF4D55-0E5B-4480-B3DD-EFD42F97CC42}"/>
              </a:ext>
            </a:extLst>
          </p:cNvPr>
          <p:cNvSpPr>
            <a:spLocks noGrp="1"/>
          </p:cNvSpPr>
          <p:nvPr>
            <p:ph idx="1"/>
          </p:nvPr>
        </p:nvSpPr>
        <p:spPr>
          <a:xfrm>
            <a:off x="188742" y="1447800"/>
            <a:ext cx="8802858" cy="4800600"/>
          </a:xfrm>
        </p:spPr>
        <p:txBody>
          <a:bodyPr/>
          <a:lstStyle/>
          <a:p>
            <a:r>
              <a:rPr lang="en-US" b="1" dirty="0"/>
              <a:t>Partitioning Method: </a:t>
            </a:r>
            <a:r>
              <a:rPr lang="en-US" dirty="0"/>
              <a:t>K-Means Clustering</a:t>
            </a:r>
          </a:p>
          <a:p>
            <a:r>
              <a:rPr lang="en-US" b="1" dirty="0"/>
              <a:t>Hierarchical Method: </a:t>
            </a:r>
            <a:r>
              <a:rPr lang="en-IN" dirty="0" smtClean="0"/>
              <a:t> </a:t>
            </a:r>
            <a:r>
              <a:rPr lang="en-IN" b="1" dirty="0" smtClean="0"/>
              <a:t>BIRCH</a:t>
            </a:r>
            <a:r>
              <a:rPr lang="en-IN" dirty="0" smtClean="0"/>
              <a:t> (balanced iterative reducing and </a:t>
            </a:r>
            <a:r>
              <a:rPr lang="en-IN" b="1" dirty="0" smtClean="0"/>
              <a:t>clustering </a:t>
            </a:r>
            <a:r>
              <a:rPr lang="en-IN" dirty="0" smtClean="0"/>
              <a:t>using hierarchies)</a:t>
            </a:r>
            <a:endParaRPr lang="en-US" dirty="0"/>
          </a:p>
          <a:p>
            <a:r>
              <a:rPr lang="en-US" b="1" dirty="0"/>
              <a:t>Density-based Method: </a:t>
            </a:r>
            <a:r>
              <a:rPr lang="en-US" dirty="0"/>
              <a:t>Density-based spatial clustering of applications with noise (DBSCAN)</a:t>
            </a:r>
          </a:p>
          <a:p>
            <a:r>
              <a:rPr lang="en-US" b="1" dirty="0"/>
              <a:t>Grid-Based Method: </a:t>
            </a:r>
            <a:r>
              <a:rPr lang="en-US" dirty="0" smtClean="0"/>
              <a:t>Statistical Information </a:t>
            </a:r>
            <a:r>
              <a:rPr lang="en-US" dirty="0"/>
              <a:t>Grid-(STING) based clustering</a:t>
            </a:r>
          </a:p>
          <a:p>
            <a:r>
              <a:rPr lang="en-US" b="1" dirty="0"/>
              <a:t>Model-Based Method: </a:t>
            </a:r>
            <a:r>
              <a:rPr lang="en-US" dirty="0"/>
              <a:t>Expectation-Maximization (EM)algorithm</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7413328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4711</TotalTime>
  <Words>2332</Words>
  <Application>Microsoft Office PowerPoint</Application>
  <PresentationFormat>On-screen Show (4:3)</PresentationFormat>
  <Paragraphs>313</Paragraphs>
  <Slides>52</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52</vt:i4>
      </vt:variant>
    </vt:vector>
  </HeadingPairs>
  <TitlesOfParts>
    <vt:vector size="55" baseType="lpstr">
      <vt:lpstr>Custom Design</vt:lpstr>
      <vt:lpstr>Flow</vt:lpstr>
      <vt:lpstr>Equation</vt:lpstr>
      <vt:lpstr>Y. Lakshmi Prasad</vt:lpstr>
      <vt:lpstr>Objectives</vt:lpstr>
      <vt:lpstr>Supervised learning vs. unsupervised learning</vt:lpstr>
      <vt:lpstr>What is Clustering?</vt:lpstr>
      <vt:lpstr> Clustering Tendency</vt:lpstr>
      <vt:lpstr>Spatial Histogram Method</vt:lpstr>
      <vt:lpstr>Clustering Tendency</vt:lpstr>
      <vt:lpstr>Clustering Methods</vt:lpstr>
      <vt:lpstr>Clustering Techniques</vt:lpstr>
      <vt:lpstr> K-means clustering</vt:lpstr>
      <vt:lpstr>Hierarchical Clustering</vt:lpstr>
      <vt:lpstr>Agglomerative clustering</vt:lpstr>
      <vt:lpstr>DBSCAN Clustering</vt:lpstr>
      <vt:lpstr>STING Clustering</vt:lpstr>
      <vt:lpstr>Expectation Maximization</vt:lpstr>
      <vt:lpstr>Questions to Ask ourselves</vt:lpstr>
      <vt:lpstr> What Exactly Are We Looking for?</vt:lpstr>
      <vt:lpstr>How many Clusters?</vt:lpstr>
      <vt:lpstr>Finding Optimal Number of Clusters</vt:lpstr>
      <vt:lpstr>Data Preparation</vt:lpstr>
      <vt:lpstr>Data Points on 2D space</vt:lpstr>
      <vt:lpstr>Random selection of seeds</vt:lpstr>
      <vt:lpstr>Assigning data points </vt:lpstr>
      <vt:lpstr>Calculate centroids</vt:lpstr>
      <vt:lpstr>Re-assign data Points</vt:lpstr>
      <vt:lpstr>Re-calculate centroids</vt:lpstr>
      <vt:lpstr>Re-assign data Points</vt:lpstr>
      <vt:lpstr>Stable Clusters formed</vt:lpstr>
      <vt:lpstr>K – Means Algorithm</vt:lpstr>
      <vt:lpstr>K-Means Algorithm</vt:lpstr>
      <vt:lpstr> Quality of Clusters</vt:lpstr>
      <vt:lpstr>Convergence criterion </vt:lpstr>
      <vt:lpstr>Stopping/convergence criterion </vt:lpstr>
      <vt:lpstr>Distance calculation</vt:lpstr>
      <vt:lpstr>Challenges of Clustering</vt:lpstr>
      <vt:lpstr>K-Means – Intuition</vt:lpstr>
      <vt:lpstr>Reminder!</vt:lpstr>
      <vt:lpstr>Dissimilarity/Distance Measure</vt:lpstr>
      <vt:lpstr>Measuring Distance</vt:lpstr>
      <vt:lpstr>Centroid, Radius &amp; Diameter of a Cluster </vt:lpstr>
      <vt:lpstr>Measuring the distance of two clusters</vt:lpstr>
      <vt:lpstr>Linkage Methods</vt:lpstr>
      <vt:lpstr> Metric and linkage </vt:lpstr>
      <vt:lpstr>Metric and linkage</vt:lpstr>
      <vt:lpstr>K-means Effect of Initialization</vt:lpstr>
      <vt:lpstr>Farthest First Point Initialization</vt:lpstr>
      <vt:lpstr>Farthest First Point Sampling</vt:lpstr>
      <vt:lpstr>Applications of clustering  </vt:lpstr>
      <vt:lpstr>Applications of clustering </vt:lpstr>
      <vt:lpstr>Strengths of k-means </vt:lpstr>
      <vt:lpstr>Weaknesses of k-means</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prasad</dc:creator>
  <cp:lastModifiedBy>DELL</cp:lastModifiedBy>
  <cp:revision>197</cp:revision>
  <dcterms:created xsi:type="dcterms:W3CDTF">2006-08-16T00:00:00Z</dcterms:created>
  <dcterms:modified xsi:type="dcterms:W3CDTF">2018-09-14T05:42:17Z</dcterms:modified>
</cp:coreProperties>
</file>