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6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7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66D-E292-F8D9-2719-107DB39A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698C-F1F2-3D17-23FD-EC7B046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1324-9160-E675-F6A3-E0BD4B45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DF5-044A-406B-8FFF-0DDD724F8DE9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D257-F2F9-75A6-D908-BF5302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6DA8-E261-04B4-DB17-D2E3ED8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FC6-81D9-DC59-1F31-BEEAADA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5026-EE30-6A0D-0F9B-3F67BAD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6A5-4982-BCC7-D391-7DB0D0A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E8A4-8F4B-4961-875C-96FC351CC633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396-02B6-673E-34F8-BD8DD81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41E4-435E-9E80-1C98-8EA3B18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14E20-230F-1064-06C8-42D35FEF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B8C-D779-12A7-525C-E8276530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7752-16BD-75FF-FFC2-8633E47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DFB3-CFB3-4FC0-807C-52111A144021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2225-61D6-71A4-C243-87B0B3E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BBB-AB7A-EB97-602F-22BAE6F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C49-E5D7-A951-932C-6830298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7F2-0D4B-9C65-D30F-2B194C2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234-36A6-4D60-DC6D-95E688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B34-4C4E-4153-AB5A-43828B979C77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3CEE-A801-3B41-25C8-C354EB8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D97-1FDC-3135-8659-08034C7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274-23C6-641C-4CAE-34A939F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9EBB-4BDE-9D0A-D3ED-C8EF6E5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D0E-5D78-3B1A-CE3A-27F2625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6528-A2ED-47D4-B96C-733C6D0735BE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EE9-5F57-C4EE-D377-CC540AF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CDE-7A66-1797-33F1-DF54174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91A-06C4-D4A8-8C01-A9446E56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262C-7024-AA88-7170-1372E793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8A4-7705-7A67-5115-BE325B61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DAA-2F77-339F-799B-282A39F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CCB-0D62-4B3C-A601-C68CF8EC5E10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595-9F58-500F-B6C0-A3CEBD6E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FE58-2E50-A222-FC62-3C98717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F9E-2EED-5E69-C328-1DC1DB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3644-4398-304A-E07F-E9A7B2C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5F0-20C8-1203-4571-4CEE0740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C8F7A-668C-7798-FB32-78CABFAD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BB2D-5F07-0253-7303-2095505F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146B6-7C7C-0C8A-A68D-6DA4B1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4C0-B99D-4884-B109-D5E5D9D6E9E1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12CA4-BB63-1EB8-B185-D0F6A5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A1E-8872-D81D-5213-649B956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C22-ADA1-29B9-4229-AF8D3AA8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584B-3227-8CEA-AF2C-7BD809D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95E1-E824-4659-A7D0-4EEFC469C102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635E-D58A-59DF-0FBD-AF1D0C9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F8E5-F4C6-52EE-57C6-40F9976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E4B76-8EA9-BD77-7E44-2E8CC5A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425B-16D2-4F61-A1BF-7F895807B8C1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7FDE-8D96-1EF5-2B77-6A06606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EBDF-2B29-BA6F-7BF5-40BFEAF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D4-67F0-DB18-47C2-0F992E9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E-0A09-FB4F-66B0-9BC6A3C2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9771-3A72-2B67-7FD7-B17EB71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C132C-3CFD-BFA7-CF9C-A758F28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14E-46DE-4CE4-A77E-2DA69B60A470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52C-CD92-CC02-FCFD-871782AC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C44E-93D2-924B-2602-270FA05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70F-A8D5-B191-AE62-A25B5E23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14E41-7B0E-F6C1-F5DC-5352A74D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88-7810-D295-8163-3D7E548E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8F24-8E46-8620-7522-969C8D9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3968-66EE-4CF6-B8FA-A8B1DA5C6DE5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055A-4C76-BDE3-FFCF-3730DD6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FF27-3F6B-95B8-F6DF-47440EE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D97C2-9351-E48A-B229-E07AAAD6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E503-C110-954A-1B0B-D206EC66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A5C-3B7E-045D-B1C6-D9D08943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6BE-0E74-44EC-A1C2-C690BCB6B12D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CF-9252-3A53-3B36-6F1A7C5F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BA7-2884-7A99-A10C-FE63CC15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powershell/module/microsoft.powershell.core/about/about_special_characters" TargetMode="External"/><Relationship Id="rId3" Type="http://schemas.openxmlformats.org/officeDocument/2006/relationships/hyperlink" Target="https://www.powershellgallery.com/packages/PSStyle/" TargetMode="External"/><Relationship Id="rId7" Type="http://schemas.openxmlformats.org/officeDocument/2006/relationships/hyperlink" Target="https://learn.microsoft.com/powershell/scripting/whats-new/differences-from-windows-powershell" TargetMode="External"/><Relationship Id="rId12" Type="http://schemas.openxmlformats.org/officeDocument/2006/relationships/hyperlink" Target="https://learn.microsoft.com/powershell/module/microsoft.powershell.core/about/about_operator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powershell/module/microsoft.powershell.core/about/about_profiles" TargetMode="External"/><Relationship Id="rId11" Type="http://schemas.openxmlformats.org/officeDocument/2006/relationships/hyperlink" Target="https://learn.microsoft.com/powershell/scripting/whats-new/unix-support" TargetMode="External"/><Relationship Id="rId5" Type="http://schemas.openxmlformats.org/officeDocument/2006/relationships/hyperlink" Target="https://www.powershellgallery.com/packages/Microsoft.PowerShell.UnixTabCompletion/" TargetMode="External"/><Relationship Id="rId10" Type="http://schemas.openxmlformats.org/officeDocument/2006/relationships/hyperlink" Target="https://learn.microsoft.com/powershell/scripting/whats-new/cmdlet-versions" TargetMode="External"/><Relationship Id="rId4" Type="http://schemas.openxmlformats.org/officeDocument/2006/relationships/hyperlink" Target="https://www.powershellgallery.com/packages/CompletionPredictor/" TargetMode="External"/><Relationship Id="rId9" Type="http://schemas.openxmlformats.org/officeDocument/2006/relationships/hyperlink" Target="https://learn.microsoft.com/powershell/module/microsoft.powershell.core/about/about_ansi_termina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wheeler/Presentations/tree/main/SQLSaturday/2023-BatonRoug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hyperlink" Target="https://twitter.com/swsamwa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6.svg"/><Relationship Id="rId5" Type="http://schemas.openxmlformats.org/officeDocument/2006/relationships/hyperlink" Target="https://github.com/sdwheeler/Presentations" TargetMode="External"/><Relationship Id="rId10" Type="http://schemas.openxmlformats.org/officeDocument/2006/relationships/image" Target="../media/image25.png"/><Relationship Id="rId4" Type="http://schemas.openxmlformats.org/officeDocument/2006/relationships/hyperlink" Target="mailto:sean.wheeler@microsoft.com" TargetMode="External"/><Relationship Id="rId9" Type="http://schemas.openxmlformats.org/officeDocument/2006/relationships/hyperlink" Target="https://fosstodon.org/@sdwheel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module/microsoft.powershell.core/about/about_profiles?view=powershell-7.3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module/microsoft.powershell.core/about/about_special_characters" TargetMode="External"/><Relationship Id="rId2" Type="http://schemas.openxmlformats.org/officeDocument/2006/relationships/hyperlink" Target="https://learn.microsoft.com/powershell/scripting/whats-new/differences-from-windows-powershel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powershell/module/microsoft.powershell.core/about/about_ansi_termina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scripting/whats-new/unix-support" TargetMode="External"/><Relationship Id="rId2" Type="http://schemas.openxmlformats.org/officeDocument/2006/relationships/hyperlink" Target="https://learn.microsoft.com/powershell/scripting/whats-new/cmdlet-version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34ABB3-EE9B-05E6-E5E3-59B08CA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5724704"/>
            <a:ext cx="4805691" cy="838831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Please scan the QR code on the room schedule to fill out your session evaluation.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42" y="3247859"/>
            <a:ext cx="4141760" cy="120111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Vertical SQL Saturday logo with text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7" y="5643060"/>
            <a:ext cx="1251498" cy="100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5F2B70-5852-4D53-BD7D-97770805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444" y="294465"/>
            <a:ext cx="5835061" cy="2387600"/>
          </a:xfrm>
        </p:spPr>
        <p:txBody>
          <a:bodyPr/>
          <a:lstStyle/>
          <a:p>
            <a:r>
              <a:rPr lang="en-US" dirty="0"/>
              <a:t>Optimizing your PowerShell profile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E6C89D-5A15-0E61-72FA-E6CE29497A76}"/>
              </a:ext>
            </a:extLst>
          </p:cNvPr>
          <p:cNvSpPr txBox="1">
            <a:spLocks/>
          </p:cNvSpPr>
          <p:nvPr/>
        </p:nvSpPr>
        <p:spPr>
          <a:xfrm>
            <a:off x="6024444" y="2774140"/>
            <a:ext cx="583506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Supporting multiple versions and platforms</a:t>
            </a:r>
          </a:p>
          <a:p>
            <a:endParaRPr lang="en-US" dirty="0"/>
          </a:p>
          <a:p>
            <a:r>
              <a:rPr lang="en-US" sz="1800" dirty="0"/>
              <a:t>Presented by Sean Wheeler</a:t>
            </a:r>
          </a:p>
        </p:txBody>
      </p:sp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d drawing pins on a map">
            <a:extLst>
              <a:ext uri="{FF2B5EF4-FFF2-40B4-BE49-F238E27FC236}">
                <a16:creationId xmlns:a16="http://schemas.microsoft.com/office/drawing/2014/main" id="{87F7D1BF-12B7-6EF6-45C6-D45F95735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8434F2-0065-6BDF-4864-2488F597006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20966" cy="110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Resources &amp;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D67A8-F4A9-77F9-0B64-2402A8EF66E7}"/>
              </a:ext>
            </a:extLst>
          </p:cNvPr>
          <p:cNvSpPr txBox="1">
            <a:spLocks/>
          </p:cNvSpPr>
          <p:nvPr/>
        </p:nvSpPr>
        <p:spPr>
          <a:xfrm>
            <a:off x="838200" y="1833307"/>
            <a:ext cx="10520966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Modules</a:t>
            </a:r>
          </a:p>
          <a:p>
            <a:pPr lvl="1"/>
            <a:r>
              <a:rPr lang="en-US" sz="1800" b="0" i="0" u="sng" dirty="0" err="1">
                <a:solidFill>
                  <a:srgbClr val="23527C"/>
                </a:solidFill>
                <a:effectLst/>
                <a:hlinkClick r:id="rId3"/>
              </a:rPr>
              <a:t>PSStyle</a:t>
            </a:r>
            <a:endParaRPr lang="en-US" sz="1800" b="0" i="0" u="none" strike="noStrike" dirty="0">
              <a:solidFill>
                <a:srgbClr val="337AB7"/>
              </a:solidFill>
              <a:effectLst/>
              <a:hlinkClick r:id="rId4"/>
            </a:endParaRPr>
          </a:p>
          <a:p>
            <a:pPr lvl="1"/>
            <a:r>
              <a:rPr lang="en-US" sz="1800" b="0" i="0" u="none" strike="noStrike" dirty="0" err="1">
                <a:solidFill>
                  <a:srgbClr val="337AB7"/>
                </a:solidFill>
                <a:effectLst/>
                <a:hlinkClick r:id="rId4"/>
              </a:rPr>
              <a:t>CompletionPredictor</a:t>
            </a:r>
            <a:endParaRPr lang="en-US" sz="1800" b="0" i="0" u="none" strike="noStrike" dirty="0">
              <a:solidFill>
                <a:srgbClr val="337AB7"/>
              </a:solidFill>
              <a:effectLst/>
            </a:endParaRPr>
          </a:p>
          <a:p>
            <a:pPr lvl="1"/>
            <a:r>
              <a:rPr lang="en-US" sz="1800" b="0" i="0" u="sng" dirty="0" err="1">
                <a:solidFill>
                  <a:srgbClr val="23527C"/>
                </a:solidFill>
                <a:effectLst/>
                <a:hlinkClick r:id="rId5"/>
              </a:rPr>
              <a:t>Microsoft.PowerShell.UnixTabCompletion</a:t>
            </a:r>
            <a:endParaRPr lang="en-US" sz="1800" dirty="0"/>
          </a:p>
          <a:p>
            <a:r>
              <a:rPr lang="en-US" sz="1900" dirty="0"/>
              <a:t>Docs</a:t>
            </a:r>
          </a:p>
          <a:p>
            <a:pPr marL="742950" lvl="1"/>
            <a:r>
              <a:rPr lang="en-US" sz="1800" dirty="0">
                <a:hlinkClick r:id="rId6"/>
              </a:rPr>
              <a:t>about Profiles</a:t>
            </a:r>
            <a:endParaRPr lang="en-US" sz="1800" dirty="0"/>
          </a:p>
          <a:p>
            <a:pPr marL="742950" lvl="1"/>
            <a:r>
              <a:rPr lang="en-US" sz="1800" dirty="0">
                <a:hlinkClick r:id="rId7"/>
              </a:rPr>
              <a:t>Differences between Windows PowerShell 5.1 and PowerShell 7.x</a:t>
            </a:r>
            <a:endParaRPr lang="en-US" sz="1800" dirty="0"/>
          </a:p>
          <a:p>
            <a:pPr marL="742950" lvl="1"/>
            <a:r>
              <a:rPr lang="en-US" sz="1800" dirty="0">
                <a:hlinkClick r:id="rId8"/>
              </a:rPr>
              <a:t>about Special Characters</a:t>
            </a:r>
            <a:endParaRPr lang="en-US" sz="1800" dirty="0"/>
          </a:p>
          <a:p>
            <a:pPr marL="742950" lvl="1"/>
            <a:r>
              <a:rPr lang="en-US" sz="1800" dirty="0" err="1">
                <a:hlinkClick r:id="rId9"/>
              </a:rPr>
              <a:t>about_ANSI_Terminals</a:t>
            </a:r>
            <a:endParaRPr lang="en-US" sz="1800" dirty="0"/>
          </a:p>
          <a:p>
            <a:pPr marL="742950" lvl="1"/>
            <a:r>
              <a:rPr lang="en-US" sz="1800" dirty="0">
                <a:hlinkClick r:id="rId10"/>
              </a:rPr>
              <a:t>Release history of modules and cmdlets</a:t>
            </a:r>
            <a:endParaRPr lang="en-US" sz="1800" dirty="0"/>
          </a:p>
          <a:p>
            <a:pPr marL="742950" lvl="1"/>
            <a:r>
              <a:rPr lang="en-US" sz="1800" dirty="0">
                <a:hlinkClick r:id="rId11"/>
              </a:rPr>
              <a:t>PowerShell differences on non-Windows platforms</a:t>
            </a:r>
            <a:endParaRPr lang="en-US" sz="1800" dirty="0"/>
          </a:p>
          <a:p>
            <a:pPr marL="742950" lvl="1"/>
            <a:r>
              <a:rPr lang="en-US" sz="1800" dirty="0" err="1">
                <a:hlinkClick r:id="rId12"/>
              </a:rPr>
              <a:t>about_Operators</a:t>
            </a:r>
            <a:endParaRPr lang="en-US" sz="1800" dirty="0"/>
          </a:p>
          <a:p>
            <a:pPr marL="742950" lvl="1"/>
            <a:endParaRPr lang="en-US" sz="1900" dirty="0"/>
          </a:p>
          <a:p>
            <a:endParaRPr lang="en-US" sz="19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158029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70E39-2213-71E7-EB38-3BDB7DB6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19"/>
            <a:ext cx="12192000" cy="1527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EC794-4551-08FC-08E4-6C673F25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16" y="24580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  <a:solidFill>
                  <a:schemeClr val="bg1">
                    <a:lumMod val="95000"/>
                  </a:schemeClr>
                </a:solidFill>
                <a:latin typeface="+mn-lt"/>
              </a:rPr>
              <a:t>Get the scripts and slides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E71FD-4666-00CB-C5F8-18D96E6C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7470" y="6323191"/>
            <a:ext cx="4500092" cy="365125"/>
          </a:xfrm>
        </p:spPr>
        <p:txBody>
          <a:bodyPr/>
          <a:lstStyle/>
          <a:p>
            <a:r>
              <a:rPr lang="en-US" dirty="0"/>
              <a:t>Scan the QR code on the room poster to fill out session evaluations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18372-1D61-7FC3-82A9-F3541B4AF62A}"/>
              </a:ext>
            </a:extLst>
          </p:cNvPr>
          <p:cNvSpPr txBox="1"/>
          <p:nvPr/>
        </p:nvSpPr>
        <p:spPr>
          <a:xfrm>
            <a:off x="1137634" y="2565226"/>
            <a:ext cx="9916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https://github.com/sdwheeler/Presentations/tree/main/SQLSaturday/2023-BatonRouge</a:t>
            </a:r>
            <a:r>
              <a:rPr lang="en-US" sz="3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8CE5-5909-1EE1-BF38-FCD369D5C2BB}"/>
              </a:ext>
            </a:extLst>
          </p:cNvPr>
          <p:cNvSpPr txBox="1"/>
          <p:nvPr/>
        </p:nvSpPr>
        <p:spPr>
          <a:xfrm>
            <a:off x="3046927" y="4830045"/>
            <a:ext cx="609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149541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5941687"/>
            <a:ext cx="12192000" cy="957630"/>
          </a:xfrm>
          <a:prstGeom prst="rect">
            <a:avLst/>
          </a:prstGeom>
          <a:solidFill>
            <a:srgbClr val="C72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02D0970C-0A23-1833-F769-15044962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8" b="33908"/>
          <a:stretch>
            <a:fillRect/>
          </a:stretch>
        </p:blipFill>
        <p:spPr bwMode="auto">
          <a:xfrm>
            <a:off x="3229571" y="1117640"/>
            <a:ext cx="2661384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2023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" y="1117640"/>
            <a:ext cx="20574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F5A3B44B-22C2-AAC2-BF0C-5EC7578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" y="2248058"/>
            <a:ext cx="18288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0" y="1211429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41" y="2165486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60F72F90-1A17-FA6E-1FED-0CB8A4F1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72" y="2109664"/>
            <a:ext cx="1685489" cy="16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92" y="2332339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68268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248FF89C-8561-B5FC-B1C7-77B0B3B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321198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26B1CA2-CFC7-D4D6-3E9D-2EFA442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6" y="3962921"/>
            <a:ext cx="182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41" y="3325519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288B0427-D14F-D874-4B6F-408A26AA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419026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C5FAE01-1FEC-60ED-77EA-BA5113B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4314091"/>
            <a:ext cx="182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811DA7C-F863-F710-2AFC-4C435714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72" y="22881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9104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8DC627BD-D418-9E86-D3F8-E14F13F2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72" y="4190265"/>
            <a:ext cx="2094176" cy="5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2861DA42-684A-DA51-47E6-6794696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5076007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96" y="1063555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0" y="6096051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5941687"/>
            <a:ext cx="12192000" cy="957630"/>
          </a:xfrm>
          <a:prstGeom prst="rect">
            <a:avLst/>
          </a:prstGeom>
          <a:solidFill>
            <a:srgbClr val="C72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02D0970C-0A23-1833-F769-15044962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8" b="33908"/>
          <a:stretch>
            <a:fillRect/>
          </a:stretch>
        </p:blipFill>
        <p:spPr bwMode="auto">
          <a:xfrm>
            <a:off x="3229571" y="1117640"/>
            <a:ext cx="2661384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2023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" y="1117640"/>
            <a:ext cx="20574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F5A3B44B-22C2-AAC2-BF0C-5EC7578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" y="2248058"/>
            <a:ext cx="18288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0" y="1211429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41" y="2165486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60F72F90-1A17-FA6E-1FED-0CB8A4F1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72" y="2109664"/>
            <a:ext cx="1685489" cy="16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92" y="2332339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68268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248FF89C-8561-B5FC-B1C7-77B0B3B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321198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26B1CA2-CFC7-D4D6-3E9D-2EFA442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6" y="3962921"/>
            <a:ext cx="182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41" y="3325519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288B0427-D14F-D874-4B6F-408A26AA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419026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C5FAE01-1FEC-60ED-77EA-BA5113B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4314091"/>
            <a:ext cx="182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811DA7C-F863-F710-2AFC-4C435714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72" y="22881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9104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8DC627BD-D418-9E86-D3F8-E14F13F2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72" y="4190265"/>
            <a:ext cx="2094176" cy="5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2861DA42-684A-DA51-47E6-6794696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5076007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96" y="1063555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0" y="6096051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0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5565" y="6376898"/>
            <a:ext cx="4560870" cy="365125"/>
          </a:xfrm>
        </p:spPr>
        <p:txBody>
          <a:bodyPr/>
          <a:lstStyle/>
          <a:p>
            <a:r>
              <a:rPr lang="en-US" dirty="0"/>
              <a:t>Scan the QR code on the room poster to fill out session evaluations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6AF064-DB08-1EEC-447F-117F4BE0345C}"/>
              </a:ext>
            </a:extLst>
          </p:cNvPr>
          <p:cNvSpPr txBox="1">
            <a:spLocks/>
          </p:cNvSpPr>
          <p:nvPr/>
        </p:nvSpPr>
        <p:spPr>
          <a:xfrm>
            <a:off x="1524000" y="3499562"/>
            <a:ext cx="9144000" cy="933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Sean Wheeler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C1EB52-81C3-2401-FA92-EFB6DB72D37B}"/>
              </a:ext>
            </a:extLst>
          </p:cNvPr>
          <p:cNvSpPr txBox="1">
            <a:spLocks/>
          </p:cNvSpPr>
          <p:nvPr/>
        </p:nvSpPr>
        <p:spPr>
          <a:xfrm>
            <a:off x="1524000" y="4130211"/>
            <a:ext cx="9144000" cy="815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Principal Content Developer – PowerShell + Cloud Shell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Microsoft - Cloud + AI | C+E Skilling</a:t>
            </a:r>
          </a:p>
        </p:txBody>
      </p:sp>
      <p:pic>
        <p:nvPicPr>
          <p:cNvPr id="5" name="Picture Placeholder 4" descr="@sdwheeler">
            <a:extLst>
              <a:ext uri="{FF2B5EF4-FFF2-40B4-BE49-F238E27FC236}">
                <a16:creationId xmlns:a16="http://schemas.microsoft.com/office/drawing/2014/main" id="{AB78E519-9D6F-F4B5-4A42-0D2A8DD7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3699"/>
          <a:stretch>
            <a:fillRect/>
          </a:stretch>
        </p:blipFill>
        <p:spPr bwMode="auto">
          <a:xfrm>
            <a:off x="5022850" y="1111250"/>
            <a:ext cx="214630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1EBE5A0-3ADD-E349-4DCB-3228D0590252}"/>
              </a:ext>
            </a:extLst>
          </p:cNvPr>
          <p:cNvGrpSpPr/>
          <p:nvPr/>
        </p:nvGrpSpPr>
        <p:grpSpPr>
          <a:xfrm>
            <a:off x="2320587" y="5139847"/>
            <a:ext cx="7550826" cy="338554"/>
            <a:chOff x="2368509" y="5183133"/>
            <a:chExt cx="7550826" cy="3385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499214-6EBA-172F-68C6-A6FC5D90673D}"/>
                </a:ext>
              </a:extLst>
            </p:cNvPr>
            <p:cNvGrpSpPr/>
            <p:nvPr/>
          </p:nvGrpSpPr>
          <p:grpSpPr>
            <a:xfrm>
              <a:off x="2368509" y="5228594"/>
              <a:ext cx="2894111" cy="263248"/>
              <a:chOff x="6376013" y="4947081"/>
              <a:chExt cx="2894111" cy="263248"/>
            </a:xfrm>
          </p:grpSpPr>
          <p:pic>
            <p:nvPicPr>
              <p:cNvPr id="13" name="Picture 2" descr="Microsoft symbol for social media channels">
                <a:extLst>
                  <a:ext uri="{FF2B5EF4-FFF2-40B4-BE49-F238E27FC236}">
                    <a16:creationId xmlns:a16="http://schemas.microsoft.com/office/drawing/2014/main" id="{24F622E1-F66E-258B-D708-BDABC712F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013" y="5000017"/>
                <a:ext cx="210312" cy="2103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0D909DC0-7AE7-4245-6728-22FDA30F7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0448" y="4947081"/>
                <a:ext cx="2789676" cy="256381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hlinkClick r:id="rId4"/>
                  </a:rPr>
                  <a:t>sean.wheeler@microsoft.com</a:t>
                </a:r>
                <a:endParaRPr lang="en-US" sz="1600" dirty="0"/>
              </a:p>
              <a:p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F5BEEF-5179-97A9-0A77-6A38B4EF3CC5}"/>
                </a:ext>
              </a:extLst>
            </p:cNvPr>
            <p:cNvGrpSpPr/>
            <p:nvPr/>
          </p:nvGrpSpPr>
          <p:grpSpPr>
            <a:xfrm>
              <a:off x="5462283" y="5196862"/>
              <a:ext cx="1276391" cy="264743"/>
              <a:chOff x="3263248" y="4890189"/>
              <a:chExt cx="1276391" cy="264743"/>
            </a:xfrm>
          </p:grpSpPr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674E86B4-AC3E-E0FE-021C-5EAD29874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9" y="4890189"/>
                <a:ext cx="1066800" cy="256381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>
                    <a:hlinkClick r:id="rId5"/>
                  </a:rPr>
                  <a:t>sdwheeler</a:t>
                </a:r>
                <a:endParaRPr lang="en-US" sz="1600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267C082-4A9B-FF73-2B06-985183172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3248" y="4945341"/>
                <a:ext cx="209591" cy="209591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146C40-F26D-1AA2-8032-77FBAA10090F}"/>
                </a:ext>
              </a:extLst>
            </p:cNvPr>
            <p:cNvGrpSpPr/>
            <p:nvPr/>
          </p:nvGrpSpPr>
          <p:grpSpPr>
            <a:xfrm>
              <a:off x="8642944" y="5207177"/>
              <a:ext cx="1276391" cy="259615"/>
              <a:chOff x="4620847" y="4945341"/>
              <a:chExt cx="1276391" cy="259615"/>
            </a:xfrm>
          </p:grpSpPr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1CF5D777-3281-E1C8-631B-B337B59C7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438" y="4945341"/>
                <a:ext cx="1066800" cy="256381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>
                    <a:hlinkClick r:id="rId7"/>
                  </a:rPr>
                  <a:t>swsamwa</a:t>
                </a:r>
                <a:endParaRPr lang="en-US" sz="1600" dirty="0"/>
              </a:p>
            </p:txBody>
          </p:sp>
          <p:pic>
            <p:nvPicPr>
              <p:cNvPr id="11" name="Picture 10" descr="Logo, icon&#10;&#10;Description automatically generated">
                <a:extLst>
                  <a:ext uri="{FF2B5EF4-FFF2-40B4-BE49-F238E27FC236}">
                    <a16:creationId xmlns:a16="http://schemas.microsoft.com/office/drawing/2014/main" id="{DD9884CD-5B0C-D0CA-BE88-28F89D8BB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0847" y="4994644"/>
                <a:ext cx="210312" cy="210312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6F7621-0210-EA8B-20BD-F86044E48514}"/>
                </a:ext>
              </a:extLst>
            </p:cNvPr>
            <p:cNvGrpSpPr/>
            <p:nvPr/>
          </p:nvGrpSpPr>
          <p:grpSpPr>
            <a:xfrm>
              <a:off x="6950703" y="5183133"/>
              <a:ext cx="1492578" cy="338554"/>
              <a:chOff x="9175422" y="5040475"/>
              <a:chExt cx="1492578" cy="3385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4F273A-1243-30A4-EA53-7E5657B29CF9}"/>
                  </a:ext>
                </a:extLst>
              </p:cNvPr>
              <p:cNvSpPr txBox="1"/>
              <p:nvPr/>
            </p:nvSpPr>
            <p:spPr>
              <a:xfrm>
                <a:off x="9375085" y="5040475"/>
                <a:ext cx="12929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9"/>
                  </a:rPr>
                  <a:t>@sdwheeler</a:t>
                </a:r>
                <a:endParaRPr lang="en-US" sz="1600" dirty="0"/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CFE55135-4894-07D0-FA88-F745D9FC5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175422" y="5128977"/>
                <a:ext cx="199663" cy="2103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39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92D447-C4CB-56AA-38C1-4437FD4A562A}"/>
              </a:ext>
            </a:extLst>
          </p:cNvPr>
          <p:cNvSpPr txBox="1">
            <a:spLocks/>
          </p:cNvSpPr>
          <p:nvPr/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Profile basics</a:t>
            </a:r>
          </a:p>
        </p:txBody>
      </p:sp>
      <p:pic>
        <p:nvPicPr>
          <p:cNvPr id="12" name="Picture 5" descr="Working space background">
            <a:extLst>
              <a:ext uri="{FF2B5EF4-FFF2-40B4-BE49-F238E27FC236}">
                <a16:creationId xmlns:a16="http://schemas.microsoft.com/office/drawing/2014/main" id="{0FE6F793-A03A-C43F-F5EB-00C990CB1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2B2EBE-3953-7922-1247-80C1707B72A2}"/>
              </a:ext>
            </a:extLst>
          </p:cNvPr>
          <p:cNvSpPr txBox="1">
            <a:spLocks/>
          </p:cNvSpPr>
          <p:nvPr/>
        </p:nvSpPr>
        <p:spPr>
          <a:xfrm>
            <a:off x="5971697" y="1803042"/>
            <a:ext cx="5657926" cy="4339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In PowerShell, the profile script is used to customize the shell environment and define functions, aliases, and variables. The profile is a PowerShell script file that is executed when you start a PowerShell session, whether it's an interactive session or a script execution.</a:t>
            </a:r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There are different profile scripts, in different locations, for the current user and all users on the system. PowerShell runs the profile scripts in the following order.</a:t>
            </a:r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Users, All Hosts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Users, Current Host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 User, All Hosts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 user, Current Host</a:t>
            </a: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No profiles in remote sessions</a:t>
            </a: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hlinkClick r:id="rId3"/>
            </a:endParaRP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hlinkClick r:id="rId3"/>
              </a:rPr>
              <a:t>about Profiles - PowerShell | Microsoft Learn</a:t>
            </a:r>
            <a:endParaRPr lang="en-US" sz="1800" dirty="0"/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5597" y="6356350"/>
            <a:ext cx="40452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18075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7D9DF1-65C5-6856-3226-DD91FE5EC4B9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2390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differences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233E-215B-B5D4-8CB3-9F83F94E992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Differences between Windows PowerShell 5.1 and PowerShell 7.x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about Special Characters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about_ANSI_Terminals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118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Scan the QR code on the room poster to fill out session evaluations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45680-0135-1363-7D7B-621B8509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01417"/>
              </p:ext>
            </p:extLst>
          </p:nvPr>
        </p:nvGraphicFramePr>
        <p:xfrm>
          <a:off x="4901184" y="1014907"/>
          <a:ext cx="6922010" cy="4928771"/>
        </p:xfrm>
        <a:graphic>
          <a:graphicData uri="http://schemas.openxmlformats.org/drawingml/2006/table">
            <a:tbl>
              <a:tblPr firstRow="1" bandRow="1"/>
              <a:tblGrid>
                <a:gridCol w="1504467">
                  <a:extLst>
                    <a:ext uri="{9D8B030D-6E8A-4147-A177-3AD203B41FA5}">
                      <a16:colId xmlns:a16="http://schemas.microsoft.com/office/drawing/2014/main" val="2502505326"/>
                    </a:ext>
                  </a:extLst>
                </a:gridCol>
                <a:gridCol w="2747038">
                  <a:extLst>
                    <a:ext uri="{9D8B030D-6E8A-4147-A177-3AD203B41FA5}">
                      <a16:colId xmlns:a16="http://schemas.microsoft.com/office/drawing/2014/main" val="331180892"/>
                    </a:ext>
                  </a:extLst>
                </a:gridCol>
                <a:gridCol w="2670505">
                  <a:extLst>
                    <a:ext uri="{9D8B030D-6E8A-4147-A177-3AD203B41FA5}">
                      <a16:colId xmlns:a16="http://schemas.microsoft.com/office/drawing/2014/main" val="1286578465"/>
                    </a:ext>
                  </a:extLst>
                </a:gridCol>
              </a:tblGrid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Feature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Windows PowerShell 5.1</a:t>
                      </a:r>
                    </a:p>
                  </a:txBody>
                  <a:tcPr marL="8872" marR="8872" marT="88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PowerShell 7+</a:t>
                      </a:r>
                    </a:p>
                  </a:txBody>
                  <a:tcPr marL="8872" marR="8872" marT="88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88440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Special characters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[char]0x1b,  [char]0xA9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`e, `u{A9}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4724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ANSI coloring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Hand-crafted escape sequences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$PSStyle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48526"/>
                  </a:ext>
                </a:extLst>
              </a:tr>
              <a:tr h="1178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*-Markdown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Get-Error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Get-Uptime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Remove-Alias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Remove-Service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5058"/>
                  </a:ext>
                </a:extLst>
              </a:tr>
              <a:tr h="951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Removed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*-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Wmi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*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PSWorkflowSession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PSWorkflowExecutionOption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Invoke-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AsWorkflow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Use </a:t>
                      </a:r>
                      <a:r>
                        <a:rPr lang="en-US" sz="15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CimCmdlets</a:t>
                      </a: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 instead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 workflows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81448"/>
                  </a:ext>
                </a:extLst>
              </a:tr>
              <a:tr h="951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Changed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Type information for CSV cmdlets</a:t>
                      </a:r>
                      <a:br>
                        <a:rPr lang="da-DK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da-DK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Web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Test-Connection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Invoke-RestMethod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Invoke-WebRequest</a:t>
                      </a:r>
                      <a:b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ForEach-Object -Parallel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66047"/>
                  </a:ext>
                </a:extLst>
              </a:tr>
              <a:tr h="4971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Experimental features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Yes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5023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New operators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null, ternary, and chain operators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92824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Encoding defaults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ASCII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UTF8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62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7D9DF1-65C5-6856-3226-DD91FE5EC4B9}"/>
              </a:ext>
            </a:extLst>
          </p:cNvPr>
          <p:cNvSpPr txBox="1">
            <a:spLocks/>
          </p:cNvSpPr>
          <p:nvPr/>
        </p:nvSpPr>
        <p:spPr>
          <a:xfrm>
            <a:off x="7576456" y="1128094"/>
            <a:ext cx="4439533" cy="141527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 differences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BA233E-215B-B5D4-8CB3-9F83F94E9920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Release history of modules and cmdlets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PowerShell differences on non-Windows platforms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Scan the QR code on the room poster to fill out session evaluations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45680-0135-1363-7D7B-621B8509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9832"/>
              </p:ext>
            </p:extLst>
          </p:nvPr>
        </p:nvGraphicFramePr>
        <p:xfrm>
          <a:off x="669235" y="1099248"/>
          <a:ext cx="6221896" cy="4666131"/>
        </p:xfrm>
        <a:graphic>
          <a:graphicData uri="http://schemas.openxmlformats.org/drawingml/2006/table">
            <a:tbl>
              <a:tblPr firstRow="1" bandRow="1"/>
              <a:tblGrid>
                <a:gridCol w="1454226">
                  <a:extLst>
                    <a:ext uri="{9D8B030D-6E8A-4147-A177-3AD203B41FA5}">
                      <a16:colId xmlns:a16="http://schemas.microsoft.com/office/drawing/2014/main" val="2502505326"/>
                    </a:ext>
                  </a:extLst>
                </a:gridCol>
                <a:gridCol w="2389579">
                  <a:extLst>
                    <a:ext uri="{9D8B030D-6E8A-4147-A177-3AD203B41FA5}">
                      <a16:colId xmlns:a16="http://schemas.microsoft.com/office/drawing/2014/main" val="331180892"/>
                    </a:ext>
                  </a:extLst>
                </a:gridCol>
                <a:gridCol w="2378091">
                  <a:extLst>
                    <a:ext uri="{9D8B030D-6E8A-4147-A177-3AD203B41FA5}">
                      <a16:colId xmlns:a16="http://schemas.microsoft.com/office/drawing/2014/main" val="1286578465"/>
                    </a:ext>
                  </a:extLst>
                </a:gridCol>
              </a:tblGrid>
              <a:tr h="299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Feature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Windows</a:t>
                      </a:r>
                    </a:p>
                  </a:txBody>
                  <a:tcPr marL="9846" marR="9846" marT="9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Non-Windows</a:t>
                      </a:r>
                    </a:p>
                  </a:txBody>
                  <a:tcPr marL="9846" marR="9846" marT="9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88440"/>
                  </a:ext>
                </a:extLst>
              </a:tr>
              <a:tr h="80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Modules &amp; cmdlets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</a:t>
                      </a:r>
                      <a:r>
                        <a:rPr lang="en-US" sz="1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CimCmdlets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Many Windows-only cmdlets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4724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Graphical elements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Out-</a:t>
                      </a:r>
                      <a:r>
                        <a:rPr lang="en-US" sz="1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GridView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-</a:t>
                      </a:r>
                      <a:r>
                        <a:rPr lang="en-US" sz="1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ShowWindow</a:t>
                      </a: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parameter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Not available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48526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Execution Policy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Requires configuration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Not used or supported – no Authenticode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5058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Case-sensitivity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Only in rare cases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Filesystem and environment variables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81448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Aliases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Aliases that mimic Unix native commands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aliases for native commands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66047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Job Control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PowerShell jobs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PowerShell jobs only – no backgrounding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5023"/>
                  </a:ext>
                </a:extLst>
              </a:tr>
              <a:tr h="803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Path and directory separators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= ‘;’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Directory = ‘\’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= ‘:’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Directory = ‘/’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9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6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6FFB6F-5039-B2A5-1D7E-26E8A034E7B1}"/>
              </a:ext>
            </a:extLst>
          </p:cNvPr>
          <p:cNvSpPr txBox="1">
            <a:spLocks/>
          </p:cNvSpPr>
          <p:nvPr/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Host differences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8E00F49-47F0-9141-6898-7DEE8957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2B219-FDFD-E845-3F01-AC4000811D47}"/>
              </a:ext>
            </a:extLst>
          </p:cNvPr>
          <p:cNvSpPr txBox="1">
            <a:spLocks/>
          </p:cNvSpPr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VS Code is not the same as </a:t>
            </a:r>
            <a:r>
              <a:rPr lang="en-US" sz="2000" dirty="0" err="1"/>
              <a:t>ConsoleHost</a:t>
            </a:r>
            <a:r>
              <a:rPr lang="en-US" sz="2000" dirty="0"/>
              <a:t> or ISE</a:t>
            </a:r>
          </a:p>
          <a:p>
            <a:pPr lvl="2"/>
            <a:r>
              <a:rPr lang="en-US" sz="1600" dirty="0"/>
              <a:t>What does Azure Data Studio show?</a:t>
            </a:r>
          </a:p>
          <a:p>
            <a:pPr lvl="1"/>
            <a:r>
              <a:rPr lang="en-US" sz="2000" dirty="0"/>
              <a:t>Don’t use $</a:t>
            </a:r>
            <a:r>
              <a:rPr lang="en-US" sz="2000" dirty="0" err="1"/>
              <a:t>Host.Version</a:t>
            </a:r>
            <a:r>
              <a:rPr lang="en-US" sz="2000" dirty="0"/>
              <a:t> when you want $</a:t>
            </a:r>
            <a:r>
              <a:rPr lang="en-US" sz="2000" dirty="0" err="1"/>
              <a:t>PSVersionTable.PSVersion</a:t>
            </a:r>
            <a:endParaRPr lang="en-US" sz="2000" dirty="0"/>
          </a:p>
          <a:p>
            <a:pPr lvl="1"/>
            <a:r>
              <a:rPr lang="en-US" sz="2000" dirty="0"/>
              <a:t>$Host can’t be replaced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5598" y="6356350"/>
            <a:ext cx="32543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405682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F8725-FC3A-D42B-814E-D6FC7DDC2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1E4468-B8CC-F687-440F-018D3EF64619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/>
              <a:t>Setting up your environment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CF5C1-39B8-1C6A-3733-F0539846A986}"/>
              </a:ext>
            </a:extLst>
          </p:cNvPr>
          <p:cNvSpPr txBox="1">
            <a:spLocks/>
          </p:cNvSpPr>
          <p:nvPr/>
        </p:nvSpPr>
        <p:spPr>
          <a:xfrm>
            <a:off x="371093" y="2718054"/>
            <a:ext cx="507666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 and application settings</a:t>
            </a:r>
          </a:p>
          <a:p>
            <a:r>
              <a:rPr lang="en-US" sz="2400" dirty="0"/>
              <a:t>Loading modules</a:t>
            </a:r>
          </a:p>
          <a:p>
            <a:pPr lvl="1"/>
            <a:r>
              <a:rPr lang="en-US" sz="2000" dirty="0"/>
              <a:t>Only the most used – autoload the rest</a:t>
            </a:r>
          </a:p>
          <a:p>
            <a:r>
              <a:rPr lang="en-US" sz="2400" dirty="0"/>
              <a:t>Adding helper functions</a:t>
            </a:r>
          </a:p>
          <a:p>
            <a:r>
              <a:rPr lang="en-US" sz="2400" dirty="0"/>
              <a:t>Configuring colors and </a:t>
            </a:r>
            <a:r>
              <a:rPr lang="en-US" sz="2400" dirty="0" err="1"/>
              <a:t>keybindings</a:t>
            </a:r>
            <a:endParaRPr lang="en-US" sz="2400" dirty="0"/>
          </a:p>
          <a:p>
            <a:r>
              <a:rPr lang="en-US" sz="2400" dirty="0"/>
              <a:t>$</a:t>
            </a:r>
            <a:r>
              <a:rPr lang="en-US" sz="2400" dirty="0" err="1"/>
              <a:t>PSDefaultParameterValues</a:t>
            </a:r>
            <a:endParaRPr lang="en-US" sz="2400" dirty="0"/>
          </a:p>
          <a:p>
            <a:r>
              <a:rPr lang="en-US" sz="2400" dirty="0"/>
              <a:t>Custom prompts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306160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CD7969C7-2056-7C1B-683F-B65ADC0EB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8" t="6484" r="5030" b="-1"/>
          <a:stretch/>
        </p:blipFill>
        <p:spPr>
          <a:xfrm>
            <a:off x="3523488" y="9154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A2320C-E6C5-482E-C2D5-DAD56361C46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/>
              <a:t>Other tips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7C48E9-953C-F210-41EC-228D1C6DB6DB}"/>
              </a:ext>
            </a:extLst>
          </p:cNvPr>
          <p:cNvSpPr txBox="1">
            <a:spLocks/>
          </p:cNvSpPr>
          <p:nvPr/>
        </p:nvSpPr>
        <p:spPr>
          <a:xfrm>
            <a:off x="371093" y="2718054"/>
            <a:ext cx="654486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Sync your profile scripts using OneDrive or GitHub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symlinks</a:t>
            </a:r>
            <a:r>
              <a:rPr lang="en-US" dirty="0"/>
              <a:t> to link runtime location to source location</a:t>
            </a:r>
          </a:p>
          <a:p>
            <a:pPr lvl="1"/>
            <a:r>
              <a:rPr lang="en-US" dirty="0"/>
              <a:t>Don’t sync modules using OneDrive</a:t>
            </a:r>
          </a:p>
          <a:p>
            <a:r>
              <a:rPr lang="en-US" sz="2400" dirty="0"/>
              <a:t>Use profile hierarchy to separate configuration items</a:t>
            </a:r>
          </a:p>
          <a:p>
            <a:r>
              <a:rPr lang="en-US" sz="2400" dirty="0"/>
              <a:t>Move utility functions to a module</a:t>
            </a:r>
          </a:p>
          <a:p>
            <a:pPr lvl="1"/>
            <a:r>
              <a:rPr lang="en-US" dirty="0"/>
              <a:t>They load on demand, no need to include in profile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Scan the QR code on the room poster to fill out session evaluations</a:t>
            </a:r>
          </a:p>
        </p:txBody>
      </p:sp>
    </p:spTree>
    <p:extLst>
      <p:ext uri="{BB962C8B-B14F-4D97-AF65-F5344CB8AC3E}">
        <p14:creationId xmlns:p14="http://schemas.microsoft.com/office/powerpoint/2010/main" val="39450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726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Berlin Sans FB</vt:lpstr>
      <vt:lpstr>Calibri</vt:lpstr>
      <vt:lpstr>Calibri (Body)</vt:lpstr>
      <vt:lpstr>Calibri Light</vt:lpstr>
      <vt:lpstr>Office Theme</vt:lpstr>
      <vt:lpstr>Optimizing your PowerShell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the scripts and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Neal</dc:creator>
  <cp:lastModifiedBy>Sean Wheeler</cp:lastModifiedBy>
  <cp:revision>5</cp:revision>
  <dcterms:created xsi:type="dcterms:W3CDTF">2023-07-23T23:39:02Z</dcterms:created>
  <dcterms:modified xsi:type="dcterms:W3CDTF">2023-07-25T01:11:02Z</dcterms:modified>
</cp:coreProperties>
</file>