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1" r:id="rId5"/>
    <p:sldId id="264" r:id="rId6"/>
    <p:sldId id="263" r:id="rId7"/>
    <p:sldId id="262" r:id="rId8"/>
    <p:sldId id="260" r:id="rId9"/>
    <p:sldId id="259" r:id="rId10"/>
    <p:sldId id="25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BB01D-E32B-44D2-B0B0-D439B9230F4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0953-DFDF-4A9E-8D9E-EEC19BD5EC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675D6-CC06-427F-8A18-23C28363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FE84D1-0DFD-465D-B443-BFB8C31C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77BBB-805D-4D08-AA02-1D9E7E1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FFD2-C371-4DFE-8658-7D231951085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F54B2-5938-440E-8597-154B88D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6A58C-A8EE-440B-96D1-1BD16B0C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16D5F-B57C-4098-9F0F-8E0DCDA8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E896CC-A7BC-44D9-A5BE-74C1EEB8F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37E34-20E4-4430-B2D8-4A8F48C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6D06-251C-4613-9490-63B567118D1F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FDD55-315B-46B6-990C-278A0446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06A25-27B6-46D0-AF36-EEA31333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9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6BE6DC-8DD0-48B8-9264-56087F1B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886948-6755-42D2-9323-9BB39C6B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3AC08-C527-4AF5-A399-622426F6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C6-283C-4E45-AEB9-2A2D98FC1AF9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33EFE-A567-4A5E-897B-F477826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0183A-5A5B-455F-B2C5-EA22328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9004-F9F4-4B2B-AF93-024DA19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6C95C-CE76-4946-9BF0-4454CCDD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57F67-F28D-4DBD-86FF-4D9BEA5A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EA6-9237-42D5-AE68-CC1254E09061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8F4C22-E113-461C-BA9E-7298455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9A026-3739-4AD5-8E63-9043F57D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4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DA137-DCD5-49F3-BFDB-F102669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B78F4-73F0-4E8D-A57C-8E2B6830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46C41-2EFD-4CFB-82A3-3ABD714D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1C3-A533-48CB-850F-5E3364D73E27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E2AA6-FEB9-4E12-8A4A-2CCD477D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D5BDA-2982-4EEB-8865-1E620E5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BE74E-F679-4062-B72B-488AC4E1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B17DE-C3EA-434E-AF6E-49A435EB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C32FB4-8D0B-40CF-9FF0-9CD6B168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C70EDB-FA24-4DC3-B30C-EDFE7E19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B6D0-8637-4E71-BE8F-133548A94113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DAEDA-D5B8-4EC3-B934-537022C2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F3FA34-3931-47E7-8C7B-3C0098E3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0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5EDD-F60B-4A70-A068-22213168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F78BC-CCB8-4A55-8ED9-FFA3E0EE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6F30FE-D181-4AEC-A9B0-B3DA84FC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9CA4C1-CD2D-4FCB-B2D5-E28C773EE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1E2AE3-7744-4B4E-93A2-6E54D102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0E3DCF-E8C0-4070-9C6E-669A6DBD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4EF1-7BB7-44C8-B47A-7D3BB849FD6C}" type="datetime1">
              <a:rPr lang="fr-FR" smtClean="0"/>
              <a:t>16/12/2020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0AE4DE-CE73-41B9-9C61-3EE7020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ED0F1F-A1F1-4E12-8E23-89CE9BE0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8007E-BCD9-49AB-8715-F06FC1BD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144E09-FA10-400B-80BA-36D62921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BBB-9748-45FE-B2BE-BF0621E4CE08}" type="datetime1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17BEB-F92A-48FF-9400-61889C7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D62DB-8FD8-43A4-A803-65FF48F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C20B8D-ECE9-4C19-9611-FF1D408E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A9F3-8182-4114-B02E-353F29F0E21F}" type="datetime1">
              <a:rPr lang="fr-FR" smtClean="0"/>
              <a:t>16/12/2020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76DF59-654F-4140-9BB9-281E8BFF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55505-932D-4CEB-8DC1-8F81075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6C76-7AE2-47D9-B20F-7605E165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6626D-A909-43AC-A3F6-7EACA9E6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45A01-8D9F-43E2-B33D-118BCE29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FEAAC-8D00-477B-820C-DE5A0E20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EACD-6E75-45B7-86D3-916A0114D1D5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AD3A8-4B65-4F2D-93F9-0C213359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03832-F749-4EC9-B06A-FF2555C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AFF06-1957-4A1B-A499-39801D95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F6B65F-16EF-4625-AC4A-1C87990CC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F822A-44F7-4815-874E-21D1F257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5E77F9-010F-430D-8A6F-86194548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A2E7-18ED-463F-9E16-490CF7671F73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918051-D8BF-4659-BDE6-861775D5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BD90C-1E89-4936-A543-BF2B5192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3CC9E-F2CE-4A38-BC2A-299928A1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7597D1-636B-41D1-BB7B-9D6E1B4F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B3D72-EA80-4EE2-B9F0-334E06C56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D4E5-F123-4727-A063-492121D09E76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CF8D2-F489-4F18-A5E2-408EA4B3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0E157-5EE1-4906-9713-F6CAD5DF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D704-5BED-47B2-B76B-AD5F12778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10A23A-D887-4216-A0A5-AC93735AE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-31707"/>
            <a:ext cx="12188932" cy="6857990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3D9AFB-DEB1-47CE-9B66-45B55979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953" y="4824442"/>
            <a:ext cx="9265771" cy="622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BAT20-F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251F0F-85B9-43CD-806E-525B9953B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208" y="5484222"/>
            <a:ext cx="7436046" cy="38089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dirty="0"/>
              <a:t>AHMED Saad El Din – BEN EL BEY </a:t>
            </a:r>
            <a:r>
              <a:rPr lang="en-US" sz="1500" dirty="0" err="1"/>
              <a:t>Yessine</a:t>
            </a:r>
            <a:r>
              <a:rPr lang="en-US" sz="1500" dirty="0"/>
              <a:t> – DIB Salim – HACHIMI Youssef – NORTIER Hugo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5133D5-939C-4D04-8CA5-497D316846C9}"/>
              </a:ext>
            </a:extLst>
          </p:cNvPr>
          <p:cNvSpPr txBox="1">
            <a:spLocks/>
          </p:cNvSpPr>
          <p:nvPr/>
        </p:nvSpPr>
        <p:spPr>
          <a:xfrm>
            <a:off x="691953" y="4131180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Bâtisseurs du Moyen-Age et de l’Antiquité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19A459F6-5337-4290-966C-66D3E8EA7E1D}"/>
              </a:ext>
            </a:extLst>
          </p:cNvPr>
          <p:cNvSpPr txBox="1">
            <a:spLocks/>
          </p:cNvSpPr>
          <p:nvPr/>
        </p:nvSpPr>
        <p:spPr>
          <a:xfrm>
            <a:off x="3892496" y="5865112"/>
            <a:ext cx="7436046" cy="3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/>
              <a:t>OCELLO Audrey – RENEVIER Philippe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6A86E-7716-4CBB-BE21-960C2E2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1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E53E7-4C94-451C-919B-420F3264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538636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 Points forts et points faibles de l’implémentation 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4415-6720-49AD-8F81-44210AFE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numCol="2" anchor="t">
            <a:normAutofit/>
          </a:bodyPr>
          <a:lstStyle/>
          <a:p>
            <a:r>
              <a:rPr lang="fr-FR" sz="2400" dirty="0"/>
              <a:t>Points forts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Toutes les fonctionnalités implémentées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Logique de jeu qui marche correctement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IA ne cause pas de blocage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Initialisation insensible à la casse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Possibilité de modifier les cartes avec le fichier en lecture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fr-FR" sz="2000" dirty="0"/>
          </a:p>
          <a:p>
            <a:pPr lvl="1"/>
            <a:r>
              <a:rPr lang="fr-FR" dirty="0"/>
              <a:t>Points faibles</a:t>
            </a:r>
          </a:p>
          <a:p>
            <a:pPr lvl="2">
              <a:buFont typeface="Calibri" panose="020F0502020204030204" pitchFamily="34" charset="0"/>
              <a:buChar char="Х"/>
            </a:pPr>
            <a:r>
              <a:rPr lang="fr-FR" dirty="0"/>
              <a:t>Le serveur et clients ne sont pas testés</a:t>
            </a:r>
          </a:p>
          <a:p>
            <a:pPr lvl="2">
              <a:buFont typeface="Calibri" panose="020F0502020204030204" pitchFamily="34" charset="0"/>
              <a:buChar char="Х"/>
            </a:pPr>
            <a:r>
              <a:rPr lang="fr-FR" dirty="0"/>
              <a:t>Echange réseau non testée, possibilité d’instabilité</a:t>
            </a:r>
          </a:p>
          <a:p>
            <a:pPr lvl="2">
              <a:buFont typeface="Calibri" panose="020F0502020204030204" pitchFamily="34" charset="0"/>
              <a:buChar char="Х"/>
            </a:pPr>
            <a:r>
              <a:rPr lang="fr-FR" dirty="0"/>
              <a:t>Difficulté des clients aléatoire au lieu d’avoir un argument pour la choisir.</a:t>
            </a:r>
          </a:p>
          <a:p>
            <a:pPr lvl="2">
              <a:buFont typeface="Calibri" panose="020F0502020204030204" pitchFamily="34" charset="0"/>
              <a:buChar char="Х"/>
            </a:pPr>
            <a:r>
              <a:rPr lang="fr-FR" dirty="0"/>
              <a:t>Echange réseau lente. Il faut optimiser.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2EC61B-9406-4BA1-AFF6-8C8F10C6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3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10A23A-D887-4216-A0A5-AC93735AE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-3999"/>
            <a:ext cx="12188932" cy="6857990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5133D5-939C-4D04-8CA5-497D316846C9}"/>
              </a:ext>
            </a:extLst>
          </p:cNvPr>
          <p:cNvSpPr txBox="1">
            <a:spLocks/>
          </p:cNvSpPr>
          <p:nvPr/>
        </p:nvSpPr>
        <p:spPr>
          <a:xfrm>
            <a:off x="691953" y="4131179"/>
            <a:ext cx="9597356" cy="192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Merci d’avoir écouté!</a:t>
            </a:r>
          </a:p>
          <a:p>
            <a:r>
              <a:rPr lang="fr-FR" sz="4400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6A86E-7716-4CBB-BE21-960C2E2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E901BEA-79C6-4DBC-931B-439826577F49}"/>
              </a:ext>
            </a:extLst>
          </p:cNvPr>
          <p:cNvSpPr txBox="1"/>
          <p:nvPr/>
        </p:nvSpPr>
        <p:spPr>
          <a:xfrm>
            <a:off x="1446386" y="2218959"/>
            <a:ext cx="102708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Fonctionnalités réalisées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Organisation 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Organisation des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Gestion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Points forts et points faibles de l’implémentation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0" name="Espace réservé du numéro de diapositive 79">
            <a:extLst>
              <a:ext uri="{FF2B5EF4-FFF2-40B4-BE49-F238E27FC236}">
                <a16:creationId xmlns:a16="http://schemas.microsoft.com/office/drawing/2014/main" id="{3A5E1C44-0728-4571-B27B-96A070CC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2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Fonctionnalités réalisées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4A343B-4BF0-45FE-AB57-38FC66FE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25" y="1858116"/>
            <a:ext cx="421832" cy="89592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4455E73-DB29-406D-B636-4978B9F7713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80145" y="2322598"/>
            <a:ext cx="24693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3DA8E1-38B9-4EAE-AB1E-19E52B05008F}"/>
              </a:ext>
            </a:extLst>
          </p:cNvPr>
          <p:cNvSpPr/>
          <p:nvPr/>
        </p:nvSpPr>
        <p:spPr>
          <a:xfrm>
            <a:off x="5249449" y="2037377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Serveur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86DB4-D04F-48D2-8CB7-4C42BDFE3C06}"/>
              </a:ext>
            </a:extLst>
          </p:cNvPr>
          <p:cNvSpPr/>
          <p:nvPr/>
        </p:nvSpPr>
        <p:spPr>
          <a:xfrm>
            <a:off x="4439801" y="4312891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AFC57-CD73-4885-BEBC-7E80E0FA868D}"/>
              </a:ext>
            </a:extLst>
          </p:cNvPr>
          <p:cNvSpPr/>
          <p:nvPr/>
        </p:nvSpPr>
        <p:spPr>
          <a:xfrm>
            <a:off x="5819900" y="4326322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619FF-69B9-4952-8E71-645A876A7D81}"/>
              </a:ext>
            </a:extLst>
          </p:cNvPr>
          <p:cNvSpPr/>
          <p:nvPr/>
        </p:nvSpPr>
        <p:spPr>
          <a:xfrm>
            <a:off x="7194886" y="4326322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164B8-84C9-479A-8A7F-B985C5951A00}"/>
              </a:ext>
            </a:extLst>
          </p:cNvPr>
          <p:cNvSpPr/>
          <p:nvPr/>
        </p:nvSpPr>
        <p:spPr>
          <a:xfrm>
            <a:off x="3059701" y="4312890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CCBB50-5F71-4D6C-B8AC-576791DD7E96}"/>
              </a:ext>
            </a:extLst>
          </p:cNvPr>
          <p:cNvCxnSpPr>
            <a:cxnSpLocks/>
          </p:cNvCxnSpPr>
          <p:nvPr/>
        </p:nvCxnSpPr>
        <p:spPr>
          <a:xfrm flipV="1">
            <a:off x="3570183" y="2610904"/>
            <a:ext cx="1950551" cy="168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5E0BD62-4FA4-4782-B51F-30BC1F0A2B00}"/>
              </a:ext>
            </a:extLst>
          </p:cNvPr>
          <p:cNvCxnSpPr>
            <a:cxnSpLocks/>
          </p:cNvCxnSpPr>
          <p:nvPr/>
        </p:nvCxnSpPr>
        <p:spPr>
          <a:xfrm flipV="1">
            <a:off x="4950283" y="2607820"/>
            <a:ext cx="809648" cy="17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5F3F1F2-7869-4159-BE5C-C80E34585274}"/>
              </a:ext>
            </a:extLst>
          </p:cNvPr>
          <p:cNvCxnSpPr>
            <a:cxnSpLocks/>
          </p:cNvCxnSpPr>
          <p:nvPr/>
        </p:nvCxnSpPr>
        <p:spPr>
          <a:xfrm flipH="1" flipV="1">
            <a:off x="5920172" y="2594388"/>
            <a:ext cx="570451" cy="171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9901C9-88DE-45BC-A144-2D558877C238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6128149" y="2594388"/>
            <a:ext cx="1637189" cy="173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EC6DFE4-CFFC-45E3-94ED-CC547EA6869B}"/>
              </a:ext>
            </a:extLst>
          </p:cNvPr>
          <p:cNvCxnSpPr>
            <a:stCxn id="8" idx="3"/>
          </p:cNvCxnSpPr>
          <p:nvPr/>
        </p:nvCxnSpPr>
        <p:spPr>
          <a:xfrm flipV="1">
            <a:off x="6390352" y="2322598"/>
            <a:ext cx="16169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8CADD-417D-4E62-99F8-C4D1B343F538}"/>
              </a:ext>
            </a:extLst>
          </p:cNvPr>
          <p:cNvSpPr/>
          <p:nvPr/>
        </p:nvSpPr>
        <p:spPr>
          <a:xfrm>
            <a:off x="8015672" y="2063692"/>
            <a:ext cx="1140903" cy="5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9D973E-CC95-4609-97DD-E95B653A4FC9}"/>
              </a:ext>
            </a:extLst>
          </p:cNvPr>
          <p:cNvSpPr/>
          <p:nvPr/>
        </p:nvSpPr>
        <p:spPr>
          <a:xfrm>
            <a:off x="2846529" y="3969896"/>
            <a:ext cx="5763490" cy="1066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2F103B0-DCBC-4BD7-93AD-34DF557C8421}"/>
              </a:ext>
            </a:extLst>
          </p:cNvPr>
          <p:cNvCxnSpPr/>
          <p:nvPr/>
        </p:nvCxnSpPr>
        <p:spPr>
          <a:xfrm flipH="1">
            <a:off x="7765338" y="2634135"/>
            <a:ext cx="570451" cy="133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A499FEF-6273-4DF2-BC23-ACA9EEA7FF1F}"/>
              </a:ext>
            </a:extLst>
          </p:cNvPr>
          <p:cNvCxnSpPr>
            <a:endCxn id="33" idx="2"/>
          </p:cNvCxnSpPr>
          <p:nvPr/>
        </p:nvCxnSpPr>
        <p:spPr>
          <a:xfrm flipV="1">
            <a:off x="8015672" y="2634135"/>
            <a:ext cx="570452" cy="133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44EEE8B7-A3AF-4888-8A2B-CE667C31DE8D}"/>
              </a:ext>
            </a:extLst>
          </p:cNvPr>
          <p:cNvSpPr txBox="1"/>
          <p:nvPr/>
        </p:nvSpPr>
        <p:spPr>
          <a:xfrm>
            <a:off x="2552499" y="5173430"/>
            <a:ext cx="65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Clients : nombre dépende du nb de clients demandés par le serveur</a:t>
            </a:r>
            <a:endParaRPr lang="en-US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31FE69D-4E7A-47B4-8B09-F3DE65853402}"/>
              </a:ext>
            </a:extLst>
          </p:cNvPr>
          <p:cNvSpPr txBox="1"/>
          <p:nvPr/>
        </p:nvSpPr>
        <p:spPr>
          <a:xfrm>
            <a:off x="4882935" y="3151054"/>
            <a:ext cx="19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Connexions clients</a:t>
            </a:r>
            <a:endParaRPr lang="en-US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C085F-FE81-4011-8396-53376EE96B90}"/>
              </a:ext>
            </a:extLst>
          </p:cNvPr>
          <p:cNvSpPr txBox="1"/>
          <p:nvPr/>
        </p:nvSpPr>
        <p:spPr>
          <a:xfrm>
            <a:off x="2912552" y="1998303"/>
            <a:ext cx="227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Lancement avec arguments*</a:t>
            </a:r>
            <a:endParaRPr lang="en-US" sz="14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B38C0D3-AC97-458D-AE4E-E747759149D1}"/>
              </a:ext>
            </a:extLst>
          </p:cNvPr>
          <p:cNvSpPr txBox="1"/>
          <p:nvPr/>
        </p:nvSpPr>
        <p:spPr>
          <a:xfrm>
            <a:off x="7381989" y="3047888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Action?</a:t>
            </a:r>
            <a:endParaRPr lang="en-US" sz="14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2B33384-1C97-417F-8AF3-BD8FD9833E26}"/>
              </a:ext>
            </a:extLst>
          </p:cNvPr>
          <p:cNvSpPr txBox="1"/>
          <p:nvPr/>
        </p:nvSpPr>
        <p:spPr>
          <a:xfrm>
            <a:off x="8403913" y="3047888"/>
            <a:ext cx="97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Action</a:t>
            </a:r>
          </a:p>
          <a:p>
            <a:r>
              <a:rPr lang="fr-FR" sz="1400" dirty="0"/>
              <a:t>à effectuer</a:t>
            </a:r>
            <a:endParaRPr lang="en-US" sz="14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2B3063E-2854-44EB-9799-814A9B220601}"/>
              </a:ext>
            </a:extLst>
          </p:cNvPr>
          <p:cNvSpPr txBox="1"/>
          <p:nvPr/>
        </p:nvSpPr>
        <p:spPr>
          <a:xfrm>
            <a:off x="9164964" y="1814344"/>
            <a:ext cx="1775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Tant que nb parties&gt;0</a:t>
            </a:r>
            <a:endParaRPr lang="en-US" sz="14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D11A962-6345-43DB-A162-9520BB396885}"/>
              </a:ext>
            </a:extLst>
          </p:cNvPr>
          <p:cNvSpPr txBox="1"/>
          <p:nvPr/>
        </p:nvSpPr>
        <p:spPr>
          <a:xfrm>
            <a:off x="6468041" y="2004729"/>
            <a:ext cx="1260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Lancement jeu</a:t>
            </a:r>
            <a:endParaRPr lang="en-US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67F5E5C-92CA-4607-AF18-725E10BF6D37}"/>
              </a:ext>
            </a:extLst>
          </p:cNvPr>
          <p:cNvSpPr txBox="1"/>
          <p:nvPr/>
        </p:nvSpPr>
        <p:spPr>
          <a:xfrm>
            <a:off x="1881868" y="2752164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DEC1F34-78EB-4EC8-88C4-F39442A67C10}"/>
              </a:ext>
            </a:extLst>
          </p:cNvPr>
          <p:cNvSpPr txBox="1"/>
          <p:nvPr/>
        </p:nvSpPr>
        <p:spPr>
          <a:xfrm>
            <a:off x="2148452" y="5629642"/>
            <a:ext cx="959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Arguments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Type de jeu = « </a:t>
            </a:r>
            <a:r>
              <a:rPr lang="fr-FR" dirty="0" err="1"/>
              <a:t>Moyenage</a:t>
            </a:r>
            <a:r>
              <a:rPr lang="fr-FR" dirty="0"/>
              <a:t> » ou « </a:t>
            </a:r>
            <a:r>
              <a:rPr lang="fr-FR" dirty="0" err="1"/>
              <a:t>Antiquite</a:t>
            </a:r>
            <a:r>
              <a:rPr lang="fr-FR" dirty="0"/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Nombre de parties = pas inferieur à 1, 1 par défaut si valeur invalide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Nombre de joueurs = pas inferieur à 2, 4 par défaut si valeur invalide</a:t>
            </a:r>
            <a:endParaRPr lang="en-US" dirty="0"/>
          </a:p>
        </p:txBody>
      </p:sp>
      <p:cxnSp>
        <p:nvCxnSpPr>
          <p:cNvPr id="73" name="Connecteur : en arc 72">
            <a:extLst>
              <a:ext uri="{FF2B5EF4-FFF2-40B4-BE49-F238E27FC236}">
                <a16:creationId xmlns:a16="http://schemas.microsoft.com/office/drawing/2014/main" id="{00DA5837-2D21-4F6E-9996-A5171DBD8620}"/>
              </a:ext>
            </a:extLst>
          </p:cNvPr>
          <p:cNvCxnSpPr>
            <a:cxnSpLocks/>
          </p:cNvCxnSpPr>
          <p:nvPr/>
        </p:nvCxnSpPr>
        <p:spPr>
          <a:xfrm>
            <a:off x="9156574" y="2142836"/>
            <a:ext cx="317134" cy="277094"/>
          </a:xfrm>
          <a:prstGeom prst="curvedConnector3">
            <a:avLst>
              <a:gd name="adj1" fmla="val 166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EE8C58-6FE4-4FF9-9E6E-CE8F37D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88762D-85FE-43D3-AC0E-6A3A7D71D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5" y="1417963"/>
            <a:ext cx="9731381" cy="54400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D71AA-9D09-437B-94EE-51CC6E5D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7D1ED1-B360-4C34-A8E3-51663D36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1243829"/>
            <a:ext cx="10831551" cy="56141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1A9BC6-9844-40C2-8226-E6A0403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EB6F6-CA72-446F-B541-B8FF4851E141}"/>
              </a:ext>
            </a:extLst>
          </p:cNvPr>
          <p:cNvSpPr/>
          <p:nvPr/>
        </p:nvSpPr>
        <p:spPr>
          <a:xfrm>
            <a:off x="1089884" y="1691641"/>
            <a:ext cx="1311564" cy="6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8DCAF-DAB2-4A7F-8CD1-F2AE6C70FB99}"/>
              </a:ext>
            </a:extLst>
          </p:cNvPr>
          <p:cNvSpPr/>
          <p:nvPr/>
        </p:nvSpPr>
        <p:spPr>
          <a:xfrm>
            <a:off x="4287485" y="1682285"/>
            <a:ext cx="1311564" cy="6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F886512-89E6-4BD1-ADA9-CF61BDCA7D9D}"/>
              </a:ext>
            </a:extLst>
          </p:cNvPr>
          <p:cNvCxnSpPr>
            <a:stCxn id="2" idx="2"/>
          </p:cNvCxnSpPr>
          <p:nvPr/>
        </p:nvCxnSpPr>
        <p:spPr>
          <a:xfrm>
            <a:off x="1745666" y="2382983"/>
            <a:ext cx="0" cy="4475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04167BA-B1F3-4302-805E-C63B1476672A}"/>
              </a:ext>
            </a:extLst>
          </p:cNvPr>
          <p:cNvCxnSpPr/>
          <p:nvPr/>
        </p:nvCxnSpPr>
        <p:spPr>
          <a:xfrm>
            <a:off x="4936846" y="2382982"/>
            <a:ext cx="0" cy="4475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F703620-A54B-41CB-B121-EA4E008012C3}"/>
              </a:ext>
            </a:extLst>
          </p:cNvPr>
          <p:cNvCxnSpPr>
            <a:cxnSpLocks/>
          </p:cNvCxnSpPr>
          <p:nvPr/>
        </p:nvCxnSpPr>
        <p:spPr>
          <a:xfrm flipV="1">
            <a:off x="1745666" y="2861234"/>
            <a:ext cx="3186552" cy="2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9D14599-0BE7-48D9-9B44-FB9A73F362D9}"/>
              </a:ext>
            </a:extLst>
          </p:cNvPr>
          <p:cNvCxnSpPr>
            <a:cxnSpLocks/>
          </p:cNvCxnSpPr>
          <p:nvPr/>
        </p:nvCxnSpPr>
        <p:spPr>
          <a:xfrm flipH="1">
            <a:off x="1745666" y="3235034"/>
            <a:ext cx="3186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D3BBDDD-026C-4057-8C8D-9AE436929DA7}"/>
              </a:ext>
            </a:extLst>
          </p:cNvPr>
          <p:cNvSpPr txBox="1"/>
          <p:nvPr/>
        </p:nvSpPr>
        <p:spPr>
          <a:xfrm>
            <a:off x="2586176" y="2937166"/>
            <a:ext cx="185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 connexion</a:t>
            </a:r>
            <a:endParaRPr lang="en-US" sz="1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B87AF2-8AAC-41BA-BC8F-F50DEDDB32DA}"/>
              </a:ext>
            </a:extLst>
          </p:cNvPr>
          <p:cNvSpPr txBox="1"/>
          <p:nvPr/>
        </p:nvSpPr>
        <p:spPr>
          <a:xfrm>
            <a:off x="623011" y="3454921"/>
            <a:ext cx="121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Tant qu’aucun</a:t>
            </a:r>
            <a:br>
              <a:rPr lang="fr-FR" sz="1200" dirty="0"/>
            </a:br>
            <a:r>
              <a:rPr lang="fr-FR" sz="1200" dirty="0"/>
              <a:t>signal d’arrêt</a:t>
            </a:r>
            <a:endParaRPr lang="en-US" sz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9019AD-A435-4B09-ABF4-400CC9999687}"/>
              </a:ext>
            </a:extLst>
          </p:cNvPr>
          <p:cNvSpPr txBox="1"/>
          <p:nvPr/>
        </p:nvSpPr>
        <p:spPr>
          <a:xfrm>
            <a:off x="4948811" y="3172277"/>
            <a:ext cx="238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Démarrage partie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3273F-80D3-46AA-9904-FC0BD09C7D22}"/>
              </a:ext>
            </a:extLst>
          </p:cNvPr>
          <p:cNvSpPr/>
          <p:nvPr/>
        </p:nvSpPr>
        <p:spPr>
          <a:xfrm>
            <a:off x="662737" y="3480428"/>
            <a:ext cx="2419905" cy="3234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48F5EE8-0945-4560-8C2C-C0A5570123D9}"/>
              </a:ext>
            </a:extLst>
          </p:cNvPr>
          <p:cNvSpPr txBox="1"/>
          <p:nvPr/>
        </p:nvSpPr>
        <p:spPr>
          <a:xfrm>
            <a:off x="2454083" y="2513255"/>
            <a:ext cx="23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Demande connexion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8E2EBD-A828-4BD4-8840-2484F387A4A4}"/>
              </a:ext>
            </a:extLst>
          </p:cNvPr>
          <p:cNvSpPr/>
          <p:nvPr/>
        </p:nvSpPr>
        <p:spPr>
          <a:xfrm>
            <a:off x="6592953" y="1691641"/>
            <a:ext cx="1801081" cy="6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GestionnaireJeu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6CC19A-AB23-4F54-9405-F77A59D70D43}"/>
              </a:ext>
            </a:extLst>
          </p:cNvPr>
          <p:cNvSpPr/>
          <p:nvPr/>
        </p:nvSpPr>
        <p:spPr>
          <a:xfrm>
            <a:off x="10042729" y="1682215"/>
            <a:ext cx="1311564" cy="6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Joueur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6F8EA64-9F45-4352-A0B5-442014523D4C}"/>
              </a:ext>
            </a:extLst>
          </p:cNvPr>
          <p:cNvCxnSpPr>
            <a:cxnSpLocks/>
          </p:cNvCxnSpPr>
          <p:nvPr/>
        </p:nvCxnSpPr>
        <p:spPr>
          <a:xfrm flipV="1">
            <a:off x="4948811" y="3469799"/>
            <a:ext cx="2523434" cy="1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9CE35F0-FA8C-4411-A1C8-B239E5EC8B84}"/>
              </a:ext>
            </a:extLst>
          </p:cNvPr>
          <p:cNvCxnSpPr/>
          <p:nvPr/>
        </p:nvCxnSpPr>
        <p:spPr>
          <a:xfrm>
            <a:off x="7493493" y="2382981"/>
            <a:ext cx="0" cy="4475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CDF0DB2-7DDB-432A-883D-BDBAC3311E92}"/>
              </a:ext>
            </a:extLst>
          </p:cNvPr>
          <p:cNvCxnSpPr/>
          <p:nvPr/>
        </p:nvCxnSpPr>
        <p:spPr>
          <a:xfrm>
            <a:off x="10705931" y="2376135"/>
            <a:ext cx="0" cy="4475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C55FCFE-9A6D-4F29-8E02-8ABE57A99866}"/>
              </a:ext>
            </a:extLst>
          </p:cNvPr>
          <p:cNvCxnSpPr>
            <a:cxnSpLocks/>
          </p:cNvCxnSpPr>
          <p:nvPr/>
        </p:nvCxnSpPr>
        <p:spPr>
          <a:xfrm flipV="1">
            <a:off x="7519295" y="3983431"/>
            <a:ext cx="3186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0573716-D806-449C-BF28-60428690E306}"/>
              </a:ext>
            </a:extLst>
          </p:cNvPr>
          <p:cNvSpPr txBox="1"/>
          <p:nvPr/>
        </p:nvSpPr>
        <p:spPr>
          <a:xfrm>
            <a:off x="8772959" y="3660710"/>
            <a:ext cx="238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Jouer son tour</a:t>
            </a:r>
            <a:endParaRPr lang="en-US" sz="14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566E2BD-AD8C-4A58-ADB5-DB371AFACA4C}"/>
              </a:ext>
            </a:extLst>
          </p:cNvPr>
          <p:cNvCxnSpPr>
            <a:cxnSpLocks/>
          </p:cNvCxnSpPr>
          <p:nvPr/>
        </p:nvCxnSpPr>
        <p:spPr>
          <a:xfrm flipH="1">
            <a:off x="1764100" y="4569686"/>
            <a:ext cx="8915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1C68B43-09D9-4AD4-922C-64058EBCF367}"/>
              </a:ext>
            </a:extLst>
          </p:cNvPr>
          <p:cNvCxnSpPr>
            <a:cxnSpLocks/>
          </p:cNvCxnSpPr>
          <p:nvPr/>
        </p:nvCxnSpPr>
        <p:spPr>
          <a:xfrm flipV="1">
            <a:off x="1758609" y="5098857"/>
            <a:ext cx="8947322" cy="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BBF8E42-B6F5-4B75-B0E9-1FA27ED1753F}"/>
              </a:ext>
            </a:extLst>
          </p:cNvPr>
          <p:cNvCxnSpPr>
            <a:cxnSpLocks/>
          </p:cNvCxnSpPr>
          <p:nvPr/>
        </p:nvCxnSpPr>
        <p:spPr>
          <a:xfrm flipH="1">
            <a:off x="4943267" y="6287648"/>
            <a:ext cx="2550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ECCC169-BC76-4F74-8181-49E2EA3EC157}"/>
              </a:ext>
            </a:extLst>
          </p:cNvPr>
          <p:cNvCxnSpPr>
            <a:cxnSpLocks/>
          </p:cNvCxnSpPr>
          <p:nvPr/>
        </p:nvCxnSpPr>
        <p:spPr>
          <a:xfrm flipH="1">
            <a:off x="1737259" y="6597067"/>
            <a:ext cx="3206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05C65345-B22A-4619-8D1A-4467A84A8A4F}"/>
              </a:ext>
            </a:extLst>
          </p:cNvPr>
          <p:cNvSpPr txBox="1"/>
          <p:nvPr/>
        </p:nvSpPr>
        <p:spPr>
          <a:xfrm>
            <a:off x="2342777" y="6245750"/>
            <a:ext cx="23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Signal d’arrêt</a:t>
            </a:r>
            <a:endParaRPr lang="en-US" sz="16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71AA16-DC7A-4271-9FBE-069321FAB9F0}"/>
              </a:ext>
            </a:extLst>
          </p:cNvPr>
          <p:cNvSpPr txBox="1"/>
          <p:nvPr/>
        </p:nvSpPr>
        <p:spPr>
          <a:xfrm>
            <a:off x="5400064" y="5951160"/>
            <a:ext cx="23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Fin de partie</a:t>
            </a:r>
            <a:endParaRPr lang="en-US" sz="16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AF8D598-EC3A-42CE-95AF-AA2B3A819F14}"/>
              </a:ext>
            </a:extLst>
          </p:cNvPr>
          <p:cNvSpPr txBox="1"/>
          <p:nvPr/>
        </p:nvSpPr>
        <p:spPr>
          <a:xfrm>
            <a:off x="4395527" y="4213379"/>
            <a:ext cx="374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Envoi d’infos du joueur, du plateau, de répétition</a:t>
            </a:r>
            <a:endParaRPr lang="en-US" sz="14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DF84CBA-569B-4A05-9743-BB60E6F64A49}"/>
              </a:ext>
            </a:extLst>
          </p:cNvPr>
          <p:cNvSpPr txBox="1"/>
          <p:nvPr/>
        </p:nvSpPr>
        <p:spPr>
          <a:xfrm>
            <a:off x="4466158" y="4750644"/>
            <a:ext cx="3197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Choix IA de l’action à partir d’infos reçues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3CE1E05-E5E4-44A7-8935-53D2BF8BB72D}"/>
              </a:ext>
            </a:extLst>
          </p:cNvPr>
          <p:cNvCxnSpPr>
            <a:cxnSpLocks/>
          </p:cNvCxnSpPr>
          <p:nvPr/>
        </p:nvCxnSpPr>
        <p:spPr>
          <a:xfrm flipH="1">
            <a:off x="1758609" y="5608776"/>
            <a:ext cx="8915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E2E61E14-3667-4D17-847C-7EEB85C022C4}"/>
              </a:ext>
            </a:extLst>
          </p:cNvPr>
          <p:cNvSpPr txBox="1"/>
          <p:nvPr/>
        </p:nvSpPr>
        <p:spPr>
          <a:xfrm>
            <a:off x="5333509" y="5270222"/>
            <a:ext cx="133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Signal fin tour</a:t>
            </a:r>
            <a:endParaRPr 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D3A40C-97A2-47E8-A78D-A3DF1D046B86}"/>
              </a:ext>
            </a:extLst>
          </p:cNvPr>
          <p:cNvSpPr/>
          <p:nvPr/>
        </p:nvSpPr>
        <p:spPr>
          <a:xfrm>
            <a:off x="7261244" y="3613482"/>
            <a:ext cx="4323967" cy="252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0E955F7-BCF8-44E6-AA4A-BFB6EE6E2DB6}"/>
              </a:ext>
            </a:extLst>
          </p:cNvPr>
          <p:cNvSpPr txBox="1"/>
          <p:nvPr/>
        </p:nvSpPr>
        <p:spPr>
          <a:xfrm>
            <a:off x="7202420" y="3604557"/>
            <a:ext cx="1661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Tant que pas gagnant</a:t>
            </a:r>
            <a:endParaRPr lang="en-US" sz="105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F017C6-9440-4CFE-80B7-739A248974CE}"/>
              </a:ext>
            </a:extLst>
          </p:cNvPr>
          <p:cNvSpPr/>
          <p:nvPr/>
        </p:nvSpPr>
        <p:spPr>
          <a:xfrm>
            <a:off x="662737" y="3480054"/>
            <a:ext cx="931927" cy="436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5AE08F-B9DF-4A74-825D-E217FC2E668C}"/>
              </a:ext>
            </a:extLst>
          </p:cNvPr>
          <p:cNvSpPr/>
          <p:nvPr/>
        </p:nvSpPr>
        <p:spPr>
          <a:xfrm>
            <a:off x="7263428" y="3613267"/>
            <a:ext cx="1259995" cy="247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2A6C63-D848-468E-8A30-023C724D14BA}"/>
              </a:ext>
            </a:extLst>
          </p:cNvPr>
          <p:cNvSpPr/>
          <p:nvPr/>
        </p:nvSpPr>
        <p:spPr>
          <a:xfrm>
            <a:off x="971654" y="4167891"/>
            <a:ext cx="10187000" cy="109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8CD0FF-5EF6-4846-B4C1-10D706414604}"/>
              </a:ext>
            </a:extLst>
          </p:cNvPr>
          <p:cNvSpPr/>
          <p:nvPr/>
        </p:nvSpPr>
        <p:spPr>
          <a:xfrm>
            <a:off x="966537" y="4177248"/>
            <a:ext cx="753244" cy="41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2163898-C6DC-4E12-AB1E-D31AAB096FEF}"/>
              </a:ext>
            </a:extLst>
          </p:cNvPr>
          <p:cNvSpPr txBox="1"/>
          <p:nvPr/>
        </p:nvSpPr>
        <p:spPr>
          <a:xfrm>
            <a:off x="912574" y="4151978"/>
            <a:ext cx="80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Tant que actions&gt;0</a:t>
            </a:r>
            <a:endParaRPr lang="en-US" sz="1200" dirty="0"/>
          </a:p>
        </p:txBody>
      </p:sp>
      <p:sp>
        <p:nvSpPr>
          <p:cNvPr id="86" name="Espace réservé du numéro de diapositive 85">
            <a:extLst>
              <a:ext uri="{FF2B5EF4-FFF2-40B4-BE49-F238E27FC236}">
                <a16:creationId xmlns:a16="http://schemas.microsoft.com/office/drawing/2014/main" id="{5BC6270A-85C2-403D-9152-73450B4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9CD3F6-81A0-4858-83BD-8637C092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9" y="1439213"/>
            <a:ext cx="10448150" cy="541878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3037BA-5C3D-4841-A0BC-A17AD96C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3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tests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662C35-8098-4451-97F4-337F9A4FF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96" y="2278916"/>
            <a:ext cx="3419055" cy="13539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33463A-56CD-423F-9D96-FFA65346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2460885"/>
            <a:ext cx="3303803" cy="1000630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4DDBEDA-631D-4EFA-97A3-706B8A8E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71" y="2331602"/>
            <a:ext cx="3420322" cy="1316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5E1F67F-5995-471A-A56F-16CF34D7BD32}"/>
              </a:ext>
            </a:extLst>
          </p:cNvPr>
          <p:cNvSpPr txBox="1"/>
          <p:nvPr/>
        </p:nvSpPr>
        <p:spPr>
          <a:xfrm>
            <a:off x="882050" y="3790231"/>
            <a:ext cx="383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ia</a:t>
            </a:r>
            <a:r>
              <a:rPr lang="fr-FR" dirty="0"/>
              <a:t> : tests avec en utilisant les différents poids IA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reseau</a:t>
            </a:r>
            <a:r>
              <a:rPr lang="fr-FR" dirty="0"/>
              <a:t> : tests sur la création de l’IA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D08CA7-E58B-4112-8F99-1BF9ECBA7709}"/>
              </a:ext>
            </a:extLst>
          </p:cNvPr>
          <p:cNvSpPr txBox="1"/>
          <p:nvPr/>
        </p:nvSpPr>
        <p:spPr>
          <a:xfrm>
            <a:off x="4721891" y="3771588"/>
            <a:ext cx="3839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ressourcesCartes</a:t>
            </a:r>
            <a:r>
              <a:rPr lang="fr-FR" dirty="0"/>
              <a:t> : tests constructeurs et rentabilité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cartes : tests des méthodes spécifiques aux différentes cartes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infojeu</a:t>
            </a:r>
            <a:r>
              <a:rPr lang="fr-FR" dirty="0"/>
              <a:t> : on teste tous les constructeurs et les méthodes spécifiques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0E310-5C89-4DAC-A252-2BA48874DECE}"/>
              </a:ext>
            </a:extLst>
          </p:cNvPr>
          <p:cNvSpPr txBox="1"/>
          <p:nvPr/>
        </p:nvSpPr>
        <p:spPr>
          <a:xfrm>
            <a:off x="8561732" y="3771587"/>
            <a:ext cx="3839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action : tests d’effets d’actions sur un joueur et plateau test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jeu : tests du gestionnaire, du </a:t>
            </a:r>
            <a:r>
              <a:rPr lang="fr-FR" dirty="0" err="1"/>
              <a:t>clientjoueur</a:t>
            </a:r>
            <a:r>
              <a:rPr lang="fr-FR" dirty="0"/>
              <a:t>, des statistiques, du plateau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2CF54B-956B-4B60-989B-675F1D23C25F}"/>
              </a:ext>
            </a:extLst>
          </p:cNvPr>
          <p:cNvSpPr txBox="1"/>
          <p:nvPr/>
        </p:nvSpPr>
        <p:spPr>
          <a:xfrm>
            <a:off x="2152928" y="1872663"/>
            <a:ext cx="79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Client</a:t>
            </a:r>
            <a:endParaRPr lang="en-US" sz="2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50C928-0812-4150-9390-995397028F18}"/>
              </a:ext>
            </a:extLst>
          </p:cNvPr>
          <p:cNvSpPr txBox="1"/>
          <p:nvPr/>
        </p:nvSpPr>
        <p:spPr>
          <a:xfrm>
            <a:off x="9817891" y="1724586"/>
            <a:ext cx="100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Serveur</a:t>
            </a:r>
            <a:endParaRPr lang="en-US" sz="20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4835988-88DE-4248-BCB4-C8681059464C}"/>
              </a:ext>
            </a:extLst>
          </p:cNvPr>
          <p:cNvSpPr txBox="1"/>
          <p:nvPr/>
        </p:nvSpPr>
        <p:spPr>
          <a:xfrm>
            <a:off x="5945384" y="180942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Common</a:t>
            </a:r>
            <a:endParaRPr lang="en-US" sz="2000" b="1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41D3E8D-49C0-458D-95B5-1505CE7B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ED47BEE-991E-4311-871C-BE62A0770033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Gestion de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8263EA6-A8F8-4BB5-9C81-B626EC68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81" y="1920240"/>
            <a:ext cx="5393983" cy="403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Organisation de la semaine</a:t>
            </a:r>
          </a:p>
          <a:p>
            <a:pPr lvl="1"/>
            <a:r>
              <a:rPr lang="fr-FR" sz="2000" dirty="0"/>
              <a:t>Jeudi : création des issues.</a:t>
            </a:r>
          </a:p>
          <a:p>
            <a:pPr lvl="1"/>
            <a:r>
              <a:rPr lang="fr-FR" sz="2000" dirty="0"/>
              <a:t>Vendredi : répartition des issues au sein du groupe.</a:t>
            </a:r>
          </a:p>
          <a:p>
            <a:pPr lvl="1"/>
            <a:r>
              <a:rPr lang="fr-FR" sz="2000" dirty="0"/>
              <a:t>Weekend : travail libre.</a:t>
            </a:r>
          </a:p>
          <a:p>
            <a:pPr lvl="1"/>
            <a:r>
              <a:rPr lang="fr-FR" sz="2000" dirty="0"/>
              <a:t>Mardi : réunion pour voir ce qui a été fait pendant le weekend.</a:t>
            </a:r>
          </a:p>
          <a:p>
            <a:pPr lvl="1"/>
            <a:r>
              <a:rPr lang="fr-FR" sz="2000" dirty="0"/>
              <a:t>Mercredi : sprint et finalisation de la release.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A5F5E-CDCD-4E7A-AE84-DF2CC2B1C6E3}"/>
              </a:ext>
            </a:extLst>
          </p:cNvPr>
          <p:cNvSpPr/>
          <p:nvPr/>
        </p:nvSpPr>
        <p:spPr>
          <a:xfrm>
            <a:off x="6263482" y="1920239"/>
            <a:ext cx="53939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Problèmes rencontrés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Niveau très hétérogène des membres du groupe.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IA en situation de blocage très souvent au début.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14CB654C-CEC9-43AE-834E-13AA4A316C9A}"/>
              </a:ext>
            </a:extLst>
          </p:cNvPr>
          <p:cNvSpPr txBox="1">
            <a:spLocks/>
          </p:cNvSpPr>
          <p:nvPr/>
        </p:nvSpPr>
        <p:spPr>
          <a:xfrm>
            <a:off x="6336964" y="3808341"/>
            <a:ext cx="5247020" cy="4037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Différence entre jalon prévus et effectifs</a:t>
            </a:r>
          </a:p>
          <a:p>
            <a:pPr lvl="1"/>
            <a:r>
              <a:rPr lang="fr-FR" sz="2000" dirty="0"/>
              <a:t>Aucun retard pris.</a:t>
            </a:r>
          </a:p>
          <a:p>
            <a:pPr lvl="1"/>
            <a:r>
              <a:rPr lang="fr-FR" sz="2000" dirty="0"/>
              <a:t>Avance sur certains itération pour besoins client.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E33C64-DE39-47A0-A26A-E47FFAAB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D704-5BED-47B2-B76B-AD5F12778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9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462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BAT20-F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 Points forts et points faibles de l’implémentation 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BAT20-F</dc:title>
  <dc:creator>Yessine Ben El Bey</dc:creator>
  <cp:lastModifiedBy>saad ahmed</cp:lastModifiedBy>
  <cp:revision>16</cp:revision>
  <dcterms:created xsi:type="dcterms:W3CDTF">2020-12-15T22:58:20Z</dcterms:created>
  <dcterms:modified xsi:type="dcterms:W3CDTF">2020-12-16T10:49:30Z</dcterms:modified>
</cp:coreProperties>
</file>