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4" r:id="rId6"/>
    <p:sldId id="270" r:id="rId7"/>
    <p:sldId id="265" r:id="rId8"/>
    <p:sldId id="266" r:id="rId9"/>
    <p:sldId id="267" r:id="rId10"/>
    <p:sldId id="271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7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0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2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5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1CA54-8608-E858-634A-71422002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6"/>
            <a:ext cx="10058400" cy="4062326"/>
          </a:xfrm>
        </p:spPr>
        <p:txBody>
          <a:bodyPr anchor="b">
            <a:normAutofit/>
          </a:bodyPr>
          <a:lstStyle/>
          <a:p>
            <a:r>
              <a:rPr lang="en-US" sz="9600" dirty="0"/>
              <a:t>pedestrian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109F-C1A5-8982-131A-758B3CF90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5305783"/>
            <a:ext cx="10058400" cy="793389"/>
          </a:xfrm>
        </p:spPr>
        <p:txBody>
          <a:bodyPr anchor="t">
            <a:normAutofit/>
          </a:bodyPr>
          <a:lstStyle/>
          <a:p>
            <a:r>
              <a:rPr lang="en-US"/>
              <a:t>Crosswalk detection, Traffic light recognition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894-DF8C-DB7A-FF2E-37D83DD7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CNN Model 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5059393-D74B-9254-5525-F8E33019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8" y="2580445"/>
            <a:ext cx="5200688" cy="22288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3C65-4405-A404-7F1F-E601F9C859ED}"/>
              </a:ext>
            </a:extLst>
          </p:cNvPr>
          <p:cNvSpPr txBox="1"/>
          <p:nvPr/>
        </p:nvSpPr>
        <p:spPr>
          <a:xfrm>
            <a:off x="1102822" y="2388524"/>
            <a:ext cx="41951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layer with </a:t>
            </a:r>
            <a:r>
              <a:rPr lang="en-US" dirty="0" err="1"/>
              <a:t>ReLU</a:t>
            </a:r>
            <a:r>
              <a:rPr lang="en-US" dirty="0"/>
              <a:t> activation to learn complex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layer helps with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layer with </a:t>
            </a:r>
            <a:r>
              <a:rPr lang="en-US" dirty="0" err="1"/>
              <a:t>softmax</a:t>
            </a:r>
            <a:r>
              <a:rPr lang="en-US" dirty="0"/>
              <a:t> activation give us the probabilities of the 3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2C6A-497B-68C7-A387-016E8887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 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CA4143A-BC9E-430C-72FC-3E8ACD01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5" y="2294156"/>
            <a:ext cx="4671472" cy="3760788"/>
          </a:xfrm>
        </p:spPr>
      </p:pic>
      <p:pic>
        <p:nvPicPr>
          <p:cNvPr id="4" name="Picture 3" descr="A blue and yellow squares with white text&#10;&#10;Description automatically generated">
            <a:extLst>
              <a:ext uri="{FF2B5EF4-FFF2-40B4-BE49-F238E27FC236}">
                <a16:creationId xmlns:a16="http://schemas.microsoft.com/office/drawing/2014/main" id="{86B62369-94FC-DB8F-BD3A-7D584A8C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8" y="2386446"/>
            <a:ext cx="4671472" cy="35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A185-BC56-11BA-432D-DB483CCF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B9E47C-5457-586F-6851-FED9873D0C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80343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48623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715417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4792212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620441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40868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47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AE2202-EE82-FD5C-954E-C36B3951BF55}"/>
              </a:ext>
            </a:extLst>
          </p:cNvPr>
          <p:cNvSpPr txBox="1"/>
          <p:nvPr/>
        </p:nvSpPr>
        <p:spPr>
          <a:xfrm>
            <a:off x="1440873" y="3496887"/>
            <a:ext cx="482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Accuracy Score </a:t>
            </a:r>
            <a:r>
              <a:rPr lang="en-US" sz="3200" b="1" dirty="0"/>
              <a:t> 0.51   </a:t>
            </a:r>
            <a:endParaRPr lang="en-US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652F4A0-2D44-DE4C-99D1-2D1DCEEC0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33" y="3933999"/>
            <a:ext cx="4505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F58E6-1CD3-5B16-CEEA-3BC591BC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</a:t>
            </a:r>
          </a:p>
        </p:txBody>
      </p:sp>
      <p:pic>
        <p:nvPicPr>
          <p:cNvPr id="23" name="Graphic 22" descr="Help">
            <a:extLst>
              <a:ext uri="{FF2B5EF4-FFF2-40B4-BE49-F238E27FC236}">
                <a16:creationId xmlns:a16="http://schemas.microsoft.com/office/drawing/2014/main" id="{22F96D5A-D250-1DE6-B1E2-93FD95585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B06E7-E8C9-C304-D49D-7CC392A4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Crosswalk Detection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E9B8-A494-8CDE-111F-72531699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Identifying road markings</a:t>
            </a:r>
          </a:p>
          <a:p>
            <a:r>
              <a:rPr lang="en-US" dirty="0"/>
              <a:t>Handling various crosswalk designs</a:t>
            </a:r>
          </a:p>
        </p:txBody>
      </p:sp>
      <p:pic>
        <p:nvPicPr>
          <p:cNvPr id="5" name="Picture 4" descr="A crosswalk with white lines&#10;&#10;Description automatically generated">
            <a:extLst>
              <a:ext uri="{FF2B5EF4-FFF2-40B4-BE49-F238E27FC236}">
                <a16:creationId xmlns:a16="http://schemas.microsoft.com/office/drawing/2014/main" id="{1BBA5CF7-CD1C-D2B6-C4A4-D8787362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r="8749" b="-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39AA5-739C-8BB1-9B89-D872825B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Crosswalk Light Detection</a:t>
            </a:r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E0CC-CD76-F578-CDBC-319CB684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r>
              <a:rPr lang="en-US" dirty="0"/>
              <a:t>Recognizing traffic signal structures</a:t>
            </a:r>
          </a:p>
          <a:p>
            <a:r>
              <a:rPr lang="en-US" dirty="0"/>
              <a:t>Interpreting light colors and pattern</a:t>
            </a:r>
          </a:p>
        </p:txBody>
      </p:sp>
      <p:pic>
        <p:nvPicPr>
          <p:cNvPr id="5" name="Picture 4" descr="Greenlight on traffic light">
            <a:extLst>
              <a:ext uri="{FF2B5EF4-FFF2-40B4-BE49-F238E27FC236}">
                <a16:creationId xmlns:a16="http://schemas.microsoft.com/office/drawing/2014/main" id="{4B7EB38B-826A-7020-6322-C3043C2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21998" b="-3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03293-7DE5-BA54-7D35-E2E387B9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Benefits and Applications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ar">
            <a:extLst>
              <a:ext uri="{FF2B5EF4-FFF2-40B4-BE49-F238E27FC236}">
                <a16:creationId xmlns:a16="http://schemas.microsoft.com/office/drawing/2014/main" id="{3F569442-D3D5-00D5-95A5-A6C34880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55DA-54C4-0224-C52A-69D1257C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dirty="0"/>
              <a:t>Enhanced pedestrian safety</a:t>
            </a:r>
          </a:p>
          <a:p>
            <a:r>
              <a:rPr lang="en-US" dirty="0"/>
              <a:t>Assistance for visually impaired individuals</a:t>
            </a:r>
          </a:p>
          <a:p>
            <a:r>
              <a:rPr lang="en-US" dirty="0"/>
              <a:t>Integration with autonomous driving systems</a:t>
            </a:r>
          </a:p>
          <a:p>
            <a:r>
              <a:rPr lang="en-US" dirty="0"/>
              <a:t>Smart city traffic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15FDE-F1BD-6B4D-157F-216ACA78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 </a:t>
            </a:r>
          </a:p>
        </p:txBody>
      </p:sp>
      <p:pic>
        <p:nvPicPr>
          <p:cNvPr id="5" name="Content Placeholder 4" descr="A person and person carrying a folder&#10;&#10;Description automatically generated">
            <a:extLst>
              <a:ext uri="{FF2B5EF4-FFF2-40B4-BE49-F238E27FC236}">
                <a16:creationId xmlns:a16="http://schemas.microsoft.com/office/drawing/2014/main" id="{B535690C-3AC4-3A89-AA93-BBA6B9E5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39105"/>
            <a:ext cx="6912217" cy="34561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6801-25E5-5365-A9CE-3102495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Dataset 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44FF6-8D89-860B-8068-E1B8D4FB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r="2" b="2"/>
          <a:stretch/>
        </p:blipFill>
        <p:spPr>
          <a:xfrm>
            <a:off x="635459" y="640080"/>
            <a:ext cx="3578547" cy="3602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9D19D-028B-663C-D773-44FFDA2C7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r="2" b="2"/>
          <a:stretch/>
        </p:blipFill>
        <p:spPr>
          <a:xfrm>
            <a:off x="4306725" y="640079"/>
            <a:ext cx="3578547" cy="36027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576B7-AAC7-0D09-84B6-EB7F3CCD3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" b="2"/>
          <a:stretch/>
        </p:blipFill>
        <p:spPr>
          <a:xfrm>
            <a:off x="7977991" y="640079"/>
            <a:ext cx="3581108" cy="360273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C903A-A738-ACA5-0E49-B3C1887B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Database </a:t>
            </a:r>
          </a:p>
        </p:txBody>
      </p:sp>
      <p:pic>
        <p:nvPicPr>
          <p:cNvPr id="9" name="Picture 8" descr="A blue background with a white circle and a circular object with a gear and a circular arrow&#10;&#10;Description automatically generated">
            <a:extLst>
              <a:ext uri="{FF2B5EF4-FFF2-40B4-BE49-F238E27FC236}">
                <a16:creationId xmlns:a16="http://schemas.microsoft.com/office/drawing/2014/main" id="{795BE442-6309-6EA8-DDAC-C748CB21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5" y="634947"/>
            <a:ext cx="3363040" cy="251903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33207CAE-500B-67BC-4AAE-9B5951448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4163519"/>
            <a:ext cx="4001315" cy="1103166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C2B8C-4130-729C-7A50-53DAE0B9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US" dirty="0"/>
              <a:t>Why MongoDB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Free Version Availability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B755-2F67-8CA8-37D2-38CFF353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2"/>
            <a:ext cx="10058400" cy="1450757"/>
          </a:xfrm>
        </p:spPr>
        <p:txBody>
          <a:bodyPr/>
          <a:lstStyle/>
          <a:p>
            <a:r>
              <a:rPr lang="en-US" dirty="0"/>
              <a:t>Data 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BF519-DE1E-589C-0DA6-DB230D8D9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124" y="2142823"/>
            <a:ext cx="4740051" cy="18106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5A571-92D0-606B-40AD-88BE9152FBEC}"/>
              </a:ext>
            </a:extLst>
          </p:cNvPr>
          <p:cNvSpPr txBox="1"/>
          <p:nvPr/>
        </p:nvSpPr>
        <p:spPr>
          <a:xfrm>
            <a:off x="1415489" y="2290226"/>
            <a:ext cx="316543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Problem!</a:t>
            </a:r>
          </a:p>
          <a:p>
            <a:r>
              <a:rPr lang="en-US" sz="2000" dirty="0"/>
              <a:t>Dataset was not properly organize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dirty="0"/>
              <a:t> 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306097-B81A-2AB3-A49B-80EA616FD7A7}"/>
              </a:ext>
            </a:extLst>
          </p:cNvPr>
          <p:cNvCxnSpPr>
            <a:cxnSpLocks/>
          </p:cNvCxnSpPr>
          <p:nvPr/>
        </p:nvCxnSpPr>
        <p:spPr>
          <a:xfrm>
            <a:off x="1097280" y="4128247"/>
            <a:ext cx="265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C6F527-A63C-DB99-EF5E-EAAC2EBB435E}"/>
              </a:ext>
            </a:extLst>
          </p:cNvPr>
          <p:cNvSpPr txBox="1"/>
          <p:nvPr/>
        </p:nvSpPr>
        <p:spPr>
          <a:xfrm>
            <a:off x="1415489" y="4367718"/>
            <a:ext cx="227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Augmentation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874F15-2017-E8C9-B0E2-CF36599E9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24" y="4367718"/>
            <a:ext cx="474005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894-DF8C-DB7A-FF2E-37D83DD7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CNN Model 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5059393-D74B-9254-5525-F8E33019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8" y="2580445"/>
            <a:ext cx="5200688" cy="22288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3C65-4405-A404-7F1F-E601F9C859ED}"/>
              </a:ext>
            </a:extLst>
          </p:cNvPr>
          <p:cNvSpPr txBox="1"/>
          <p:nvPr/>
        </p:nvSpPr>
        <p:spPr>
          <a:xfrm>
            <a:off x="1102822" y="2388524"/>
            <a:ext cx="41951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Convolutional layer to learn and extract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pooling layer to reduce the dimension of the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Flatten layer to prepare it for the fully connected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13B36"/>
      </a:dk2>
      <a:lt2>
        <a:srgbClr val="E8E2E8"/>
      </a:lt2>
      <a:accent1>
        <a:srgbClr val="57B34F"/>
      </a:accent1>
      <a:accent2>
        <a:srgbClr val="4DB36F"/>
      </a:accent2>
      <a:accent3>
        <a:srgbClr val="56B099"/>
      </a:accent3>
      <a:accent4>
        <a:srgbClr val="47ADC1"/>
      </a:accent4>
      <a:accent5>
        <a:srgbClr val="77A2E0"/>
      </a:accent5>
      <a:accent6>
        <a:srgbClr val="5E5EDB"/>
      </a:accent6>
      <a:hlink>
        <a:srgbClr val="A969A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RetrospectVTI</vt:lpstr>
      <vt:lpstr>pedestrian safety</vt:lpstr>
      <vt:lpstr>Crosswalk Detection</vt:lpstr>
      <vt:lpstr>Crosswalk Light Detection</vt:lpstr>
      <vt:lpstr>Benefits and Applications</vt:lpstr>
      <vt:lpstr>Data collection </vt:lpstr>
      <vt:lpstr>Dataset examples</vt:lpstr>
      <vt:lpstr>Database </vt:lpstr>
      <vt:lpstr>Data processing </vt:lpstr>
      <vt:lpstr>Build the CNN Model </vt:lpstr>
      <vt:lpstr>Build the CNN Model </vt:lpstr>
      <vt:lpstr>Evaluate the model </vt:lpstr>
      <vt:lpstr>Visualize The Results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سعد محمد سعد الكثيري</dc:creator>
  <cp:lastModifiedBy>s3d king</cp:lastModifiedBy>
  <cp:revision>8</cp:revision>
  <dcterms:created xsi:type="dcterms:W3CDTF">2024-08-14T13:20:11Z</dcterms:created>
  <dcterms:modified xsi:type="dcterms:W3CDTF">2024-08-15T06:57:05Z</dcterms:modified>
</cp:coreProperties>
</file>