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Arial Black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Lora-regular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a95f8de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a95f8de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a95f8dec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a95f8dec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458955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458955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208d9d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208d9d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60d41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460d41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60d416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60d416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460d416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460d416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460d416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460d416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460d416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460d416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944489b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944489b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95f8d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95f8d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458955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458955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60d416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60d416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a95f8de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a95f8de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95f8de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95f8de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95f8de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95f8de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95f8de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95f8de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/>
              <a:t>Deep Dive Into Metrics</a:t>
            </a:r>
            <a:endParaRPr b="1" sz="5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latin typeface="Arial Black"/>
                <a:ea typeface="Arial Black"/>
                <a:cs typeface="Arial Black"/>
                <a:sym typeface="Arial Black"/>
              </a:rPr>
              <a:t>Case 2</a:t>
            </a:r>
            <a:endParaRPr sz="332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Spam Mail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: Spam      (Positive)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: Not Spam     (Negative)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More Dangerous?   Actual Spam being labelled as Non - Spam (FN)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OR       Non - Spam being labelled as Spam (FP) 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96675" y="3649375"/>
            <a:ext cx="82905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prioritize Precision </a:t>
            </a:r>
            <a:endParaRPr b="1" sz="2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Arial Black"/>
                <a:ea typeface="Arial Black"/>
                <a:cs typeface="Arial Black"/>
                <a:sym typeface="Arial Black"/>
              </a:rPr>
              <a:t>Classification Report</a:t>
            </a:r>
            <a:r>
              <a:rPr lang="en" sz="2620">
                <a:latin typeface="Arial Black"/>
                <a:ea typeface="Arial Black"/>
                <a:cs typeface="Arial Black"/>
                <a:sym typeface="Arial Black"/>
              </a:rPr>
              <a:t> of Binary Classification</a:t>
            </a:r>
            <a:endParaRPr sz="262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200"/>
            <a:ext cx="8520600" cy="299710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there multiple values of Recall-Precision ?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1172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perspective of label </a:t>
            </a:r>
            <a:r>
              <a:rPr b="1" lang="en">
                <a:solidFill>
                  <a:schemeClr val="accent5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→ 0 (False Negative)</a:t>
            </a:r>
            <a:endParaRPr>
              <a:solidFill>
                <a:schemeClr val="dk1"/>
              </a:solidFill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→ 1 (False Positive)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perspective of label </a:t>
            </a:r>
            <a:r>
              <a:rPr b="1" lang="en">
                <a:solidFill>
                  <a:schemeClr val="accent5"/>
                </a:solidFill>
              </a:rPr>
              <a:t>0 </a:t>
            </a:r>
            <a:endParaRPr b="1">
              <a:solidFill>
                <a:schemeClr val="accent5"/>
              </a:solidFill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→ 0 (False Positive)</a:t>
            </a:r>
            <a:endParaRPr>
              <a:solidFill>
                <a:schemeClr val="dk1"/>
              </a:solidFill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 → 1 (False Negative)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Cross Entropy Loss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75" y="1379764"/>
            <a:ext cx="7542049" cy="1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Regression</a:t>
            </a:r>
            <a:endParaRPr sz="3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Task </a:t>
            </a:r>
            <a:endParaRPr sz="352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175" y="492975"/>
            <a:ext cx="5907125" cy="39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solution?  Mean - Squared Error (MSE)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36" y="1152475"/>
            <a:ext cx="607366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MSE 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Summation of squared error = (50 - 30) </a:t>
            </a:r>
            <a:r>
              <a:rPr baseline="30000" lang="en">
                <a:solidFill>
                  <a:schemeClr val="dk1"/>
                </a:solidFill>
              </a:rPr>
              <a:t>2 </a:t>
            </a:r>
            <a:r>
              <a:rPr baseline="30000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+ (40 - 55)</a:t>
            </a:r>
            <a:r>
              <a:rPr baseline="30000" lang="en" sz="1900">
                <a:solidFill>
                  <a:schemeClr val="dk1"/>
                </a:solidFill>
              </a:rPr>
              <a:t>2 </a:t>
            </a:r>
            <a:r>
              <a:rPr lang="en" sz="1900">
                <a:solidFill>
                  <a:schemeClr val="dk1"/>
                </a:solidFill>
              </a:rPr>
              <a:t> + (100 - 80)</a:t>
            </a:r>
            <a:r>
              <a:rPr baseline="30000" lang="en" sz="1900">
                <a:solidFill>
                  <a:schemeClr val="dk1"/>
                </a:solidFill>
              </a:rPr>
              <a:t>2 </a:t>
            </a:r>
            <a:endParaRPr baseline="30000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Mean = Summation of squared error / N</a:t>
            </a:r>
            <a:endParaRPr baseline="30000" sz="1900">
              <a:solidFill>
                <a:schemeClr val="dk1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97400" y="274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think (Root Mean Squared Error) RMSE is? </a:t>
            </a:r>
            <a:endParaRPr sz="2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68700" y="3579050"/>
            <a:ext cx="8463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ANS: Root of MSE</a:t>
            </a:r>
            <a:endParaRPr sz="2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Why square? </a:t>
            </a:r>
            <a:endParaRPr sz="3120"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511300" y="1152475"/>
            <a:ext cx="8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Normal error = </a:t>
            </a:r>
            <a:r>
              <a:rPr lang="en" sz="2500">
                <a:solidFill>
                  <a:srgbClr val="FF0000"/>
                </a:solidFill>
              </a:rPr>
              <a:t>(50 - 30)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baseline="30000" lang="en" sz="2500">
                <a:solidFill>
                  <a:schemeClr val="dk1"/>
                </a:solidFill>
              </a:rPr>
              <a:t> </a:t>
            </a:r>
            <a:r>
              <a:rPr baseline="30000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+ </a:t>
            </a:r>
            <a:r>
              <a:rPr lang="en" sz="2600">
                <a:solidFill>
                  <a:srgbClr val="38761D"/>
                </a:solidFill>
              </a:rPr>
              <a:t>(40 - 55)</a:t>
            </a:r>
            <a:r>
              <a:rPr baseline="30000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 + </a:t>
            </a:r>
            <a:r>
              <a:rPr lang="en" sz="2600">
                <a:solidFill>
                  <a:srgbClr val="FF0000"/>
                </a:solidFill>
              </a:rPr>
              <a:t>(100 - 80)</a:t>
            </a:r>
            <a:r>
              <a:rPr baseline="30000" lang="en" sz="2600">
                <a:solidFill>
                  <a:schemeClr val="dk1"/>
                </a:solidFill>
              </a:rPr>
              <a:t> </a:t>
            </a:r>
            <a:endParaRPr sz="2500"/>
          </a:p>
        </p:txBody>
      </p:sp>
      <p:sp>
        <p:nvSpPr>
          <p:cNvPr id="164" name="Google Shape;164;p29"/>
          <p:cNvSpPr txBox="1"/>
          <p:nvPr/>
        </p:nvSpPr>
        <p:spPr>
          <a:xfrm>
            <a:off x="511300" y="2158096"/>
            <a:ext cx="7954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(40 - 55) = -15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will decrease the overall value.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745550" y="3568875"/>
            <a:ext cx="7414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 Solution : Using Modulus.  Mean Absolute error (MAE)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vs MSE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29825" y="1152475"/>
            <a:ext cx="41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Is higher accuracy better?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Is higher MSE better?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402025" y="1152475"/>
            <a:ext cx="28722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Yes </a:t>
            </a:r>
            <a:endParaRPr sz="2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2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latin typeface="Arial Black"/>
                <a:ea typeface="Arial Black"/>
                <a:cs typeface="Arial Black"/>
                <a:sym typeface="Arial Black"/>
              </a:rPr>
              <a:t>When is High Accuracy Bad ? </a:t>
            </a:r>
            <a:endParaRPr sz="312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09025"/>
            <a:ext cx="85206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" sz="3400">
                <a:solidFill>
                  <a:schemeClr val="dk1"/>
                </a:solidFill>
              </a:rPr>
              <a:t>Not research Worthy </a:t>
            </a:r>
            <a:endParaRPr sz="3400">
              <a:solidFill>
                <a:schemeClr val="dk1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" sz="3400">
                <a:solidFill>
                  <a:schemeClr val="dk1"/>
                </a:solidFill>
              </a:rPr>
              <a:t>Imbalanced Dataset 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latin typeface="Arial Black"/>
                <a:ea typeface="Arial Black"/>
                <a:cs typeface="Arial Black"/>
                <a:sym typeface="Arial Black"/>
              </a:rPr>
              <a:t>Imbalanced Dataset </a:t>
            </a:r>
            <a:endParaRPr sz="372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37125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 dumb Model  which predicts ALWAYS dog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Dataset - 99 dog  &amp;  1 cat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Dataset -  20 dog  &amp;  80 cat .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Calculate the Accuracy now.</a:t>
            </a:r>
            <a: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br>
              <a:rPr lang="en" sz="3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endParaRPr sz="3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The solution ? </a:t>
            </a:r>
            <a:endParaRPr sz="30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for Supervised Learning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72400" y="1152475"/>
            <a:ext cx="82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Classification → Accuracy, Recall , precision , F1 - 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Regression → MSE, RMSE, MAE, R</a:t>
            </a:r>
            <a:r>
              <a:rPr baseline="30000" lang="en">
                <a:solidFill>
                  <a:schemeClr val="dk1"/>
                </a:solidFill>
              </a:rPr>
              <a:t>2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CLASSIFICATION </a:t>
            </a:r>
            <a:endParaRPr sz="7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6612"/>
              <a:buFont typeface="Arial"/>
              <a:buNone/>
            </a:pPr>
            <a:r>
              <a:rPr lang="en" sz="3720">
                <a:latin typeface="Arial Black"/>
                <a:ea typeface="Arial Black"/>
                <a:cs typeface="Arial Black"/>
                <a:sym typeface="Arial Black"/>
              </a:rPr>
              <a:t>Confusion Matrix </a:t>
            </a:r>
            <a:endParaRPr sz="372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4012476" cy="35245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18387" l="0" r="0" t="0"/>
          <a:stretch/>
        </p:blipFill>
        <p:spPr>
          <a:xfrm>
            <a:off x="4803950" y="1682475"/>
            <a:ext cx="3834800" cy="2601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6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latin typeface="Arial Black"/>
                <a:ea typeface="Arial Black"/>
                <a:cs typeface="Arial Black"/>
                <a:sym typeface="Arial Black"/>
              </a:rPr>
              <a:t>Why F1 - Score (Harmonic Mean) instead of Normal Mean</a:t>
            </a:r>
            <a:endParaRPr sz="212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17725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Recall - 100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Precision - 20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Now Calculate Normal Mean</a:t>
            </a:r>
            <a:r>
              <a:rPr lang="en" sz="2200">
                <a:solidFill>
                  <a:srgbClr val="990000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04125" y="3041150"/>
            <a:ext cx="82242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 precision means a bad model, but we our mean does SIGNIFY that.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The solution ? Now calculate F1- Score</a:t>
            </a:r>
            <a:endParaRPr sz="30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Arial Black"/>
                <a:ea typeface="Arial Black"/>
                <a:cs typeface="Arial Black"/>
                <a:sym typeface="Arial Black"/>
              </a:rPr>
              <a:t>Recall VS Precision Priority</a:t>
            </a:r>
            <a:endParaRPr sz="332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35375" y="1552225"/>
            <a:ext cx="80967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Recall  = Low False Negative (FN)</a:t>
            </a:r>
            <a:endParaRPr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 Precision  = Low False Positive (FP)</a:t>
            </a:r>
            <a:endParaRPr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819"/>
              <a:buFont typeface="Arial"/>
              <a:buNone/>
            </a:pPr>
            <a:r>
              <a:rPr lang="en" sz="3320">
                <a:latin typeface="Arial Black"/>
                <a:ea typeface="Arial Black"/>
                <a:cs typeface="Arial Black"/>
                <a:sym typeface="Arial Black"/>
              </a:rPr>
              <a:t>Case 1</a:t>
            </a:r>
            <a:endParaRPr sz="332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Cancer Research :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: Cancer      (Positive)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 : Not Cancer     (Negative)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More Dangerous?   Actual Cancer being labelled as Non - Cancer (FN)</a:t>
            </a:r>
            <a:b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OR       Non - Cancer being labelled as Cancer (FP) 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423125" y="3741925"/>
            <a:ext cx="80790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prioritize RECALL </a:t>
            </a:r>
            <a:endParaRPr b="1" sz="2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