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246" autoAdjust="0"/>
  </p:normalViewPr>
  <p:slideViewPr>
    <p:cSldViewPr snapToGrid="0">
      <p:cViewPr varScale="1">
        <p:scale>
          <a:sx n="62" d="100"/>
          <a:sy n="62"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90335-8D62-4750-8E69-7C31140DC247}" type="datetimeFigureOut">
              <a:rPr lang="en-US" smtClean="0"/>
              <a:t>05-Sep-22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B24EB-7A14-4F78-A6F1-CA4D94E0AE11}" type="slidenum">
              <a:rPr lang="en-US" smtClean="0"/>
              <a:t>‹#›</a:t>
            </a:fld>
            <a:endParaRPr lang="en-US"/>
          </a:p>
        </p:txBody>
      </p:sp>
    </p:spTree>
    <p:extLst>
      <p:ext uri="{BB962C8B-B14F-4D97-AF65-F5344CB8AC3E}">
        <p14:creationId xmlns:p14="http://schemas.microsoft.com/office/powerpoint/2010/main" val="33112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4D4D4D"/>
                </a:solidFill>
                <a:effectLst/>
                <a:latin typeface="-apple-system"/>
              </a:rPr>
              <a:t>Version control, also known as source control, is the practice of tracking and managing changes to software code. </a:t>
            </a:r>
          </a:p>
          <a:p>
            <a:pPr marL="171450" indent="-171450">
              <a:buFont typeface="Arial" panose="020B0604020202020204" pitchFamily="34" charset="0"/>
              <a:buChar char="•"/>
            </a:pPr>
            <a:r>
              <a:rPr lang="en-US" b="0" i="0" dirty="0">
                <a:solidFill>
                  <a:srgbClr val="4D4D4D"/>
                </a:solidFill>
                <a:effectLst/>
                <a:latin typeface="-apple-system"/>
              </a:rPr>
              <a:t>It is a software tools that help software teams manage changes to source code over time.</a:t>
            </a:r>
            <a:endParaRPr lang="en-US" dirty="0"/>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a:t>
            </a:fld>
            <a:endParaRPr lang="en-US"/>
          </a:p>
        </p:txBody>
      </p:sp>
    </p:spTree>
    <p:extLst>
      <p:ext uri="{BB962C8B-B14F-4D97-AF65-F5344CB8AC3E}">
        <p14:creationId xmlns:p14="http://schemas.microsoft.com/office/powerpoint/2010/main" val="155402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02124"/>
                </a:solidFill>
                <a:effectLst/>
                <a:latin typeface="arial" panose="020B0604020202020204" pitchFamily="34" charset="0"/>
              </a:rPr>
              <a:t>The git </a:t>
            </a:r>
            <a:r>
              <a:rPr lang="en-US" b="0" i="0" dirty="0" err="1">
                <a:solidFill>
                  <a:srgbClr val="202124"/>
                </a:solidFill>
                <a:effectLst/>
                <a:latin typeface="arial" panose="020B0604020202020204" pitchFamily="34" charset="0"/>
              </a:rPr>
              <a:t>init</a:t>
            </a:r>
            <a:r>
              <a:rPr lang="en-US" b="0" i="0" dirty="0">
                <a:solidFill>
                  <a:srgbClr val="202124"/>
                </a:solidFill>
                <a:effectLst/>
                <a:latin typeface="arial" panose="020B0604020202020204" pitchFamily="34" charset="0"/>
              </a:rPr>
              <a:t> command </a:t>
            </a:r>
            <a:r>
              <a:rPr lang="en-US" b="1" i="0" dirty="0">
                <a:solidFill>
                  <a:srgbClr val="202124"/>
                </a:solidFill>
                <a:effectLst/>
                <a:latin typeface="arial" panose="020B0604020202020204" pitchFamily="34" charset="0"/>
              </a:rPr>
              <a:t>creates a new Git repository</a:t>
            </a:r>
            <a:r>
              <a:rPr lang="en-US" b="0" i="0" dirty="0">
                <a:solidFill>
                  <a:srgbClr val="202124"/>
                </a:solidFill>
                <a:effectLst/>
                <a:latin typeface="arial" panose="020B0604020202020204" pitchFamily="34" charset="0"/>
              </a:rPr>
              <a:t>. It can be used to convert an existing, </a:t>
            </a:r>
            <a:r>
              <a:rPr lang="en-US" b="0" i="0" dirty="0" err="1">
                <a:solidFill>
                  <a:srgbClr val="202124"/>
                </a:solidFill>
                <a:effectLst/>
                <a:latin typeface="arial" panose="020B0604020202020204" pitchFamily="34" charset="0"/>
              </a:rPr>
              <a:t>unversioned</a:t>
            </a:r>
            <a:r>
              <a:rPr lang="en-US" b="0" i="0" dirty="0">
                <a:solidFill>
                  <a:srgbClr val="202124"/>
                </a:solidFill>
                <a:effectLst/>
                <a:latin typeface="arial" panose="020B0604020202020204" pitchFamily="34" charset="0"/>
              </a:rPr>
              <a:t> project to a Git repository or initialize a new, empty repository</a:t>
            </a: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4</a:t>
            </a:fld>
            <a:endParaRPr lang="en-US"/>
          </a:p>
        </p:txBody>
      </p:sp>
    </p:spTree>
    <p:extLst>
      <p:ext uri="{BB962C8B-B14F-4D97-AF65-F5344CB8AC3E}">
        <p14:creationId xmlns:p14="http://schemas.microsoft.com/office/powerpoint/2010/main" val="111123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use git log “SHA” to see the commits after that specific SHA only. git show “SHA” as well to see the info regarding that particular commit.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7</a:t>
            </a:fld>
            <a:endParaRPr lang="en-US"/>
          </a:p>
        </p:txBody>
      </p:sp>
    </p:spTree>
    <p:extLst>
      <p:ext uri="{BB962C8B-B14F-4D97-AF65-F5344CB8AC3E}">
        <p14:creationId xmlns:p14="http://schemas.microsoft.com/office/powerpoint/2010/main" val="178566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 : </a:t>
            </a:r>
            <a:r>
              <a:rPr lang="en-US" dirty="0"/>
              <a:t>using git add you can add the modified files into the staged files.</a:t>
            </a:r>
          </a:p>
          <a:p>
            <a:r>
              <a:rPr lang="en-US" b="1" dirty="0"/>
              <a:t>Commit : </a:t>
            </a:r>
            <a:r>
              <a:rPr lang="en-US" dirty="0"/>
              <a:t>After staging the files you can commit them using </a:t>
            </a:r>
            <a:r>
              <a:rPr lang="en-US" b="1" dirty="0"/>
              <a:t>git commit –m “appropriate message foe that commit” .</a:t>
            </a:r>
          </a:p>
          <a:p>
            <a:r>
              <a:rPr lang="en-US" b="1" dirty="0"/>
              <a:t>diff : </a:t>
            </a:r>
            <a:r>
              <a:rPr lang="en-US" dirty="0"/>
              <a:t>you can use git diff command to see those changes who have not been committed yet.</a:t>
            </a:r>
            <a:r>
              <a:rPr lang="en-US" b="1" dirty="0"/>
              <a:t> </a:t>
            </a:r>
          </a:p>
          <a:p>
            <a:r>
              <a:rPr lang="en-US" b="1" dirty="0"/>
              <a:t>tag : </a:t>
            </a:r>
            <a:r>
              <a:rPr lang="en-US" dirty="0"/>
              <a:t>you can add tags to some extent of your project in-order to capture the specific point in history that is further used to point to a released version.</a:t>
            </a:r>
            <a:r>
              <a:rPr lang="en-US" b="1" dirty="0"/>
              <a:t> </a:t>
            </a:r>
            <a:r>
              <a:rPr lang="en-US" dirty="0"/>
              <a:t>Using git tag v1.0</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8</a:t>
            </a:fld>
            <a:endParaRPr lang="en-US"/>
          </a:p>
        </p:txBody>
      </p:sp>
    </p:spTree>
    <p:extLst>
      <p:ext uri="{BB962C8B-B14F-4D97-AF65-F5344CB8AC3E}">
        <p14:creationId xmlns:p14="http://schemas.microsoft.com/office/powerpoint/2010/main" val="72182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first thing to understand about </a:t>
            </a:r>
            <a:r>
              <a:rPr lang="en-US" b="1" dirty="0"/>
              <a:t>git rebase</a:t>
            </a:r>
            <a:r>
              <a:rPr lang="en-US" dirty="0"/>
              <a:t> is that it solves the same problem as </a:t>
            </a:r>
            <a:r>
              <a:rPr lang="en-US" b="1" dirty="0"/>
              <a:t>git merge</a:t>
            </a:r>
            <a:r>
              <a:rPr lang="en-US" dirty="0"/>
              <a:t>. Both of these commands are designed to integrate changes from one branch into another branch—they just do it in very different ways.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14</a:t>
            </a:fld>
            <a:endParaRPr lang="en-US"/>
          </a:p>
        </p:txBody>
      </p:sp>
    </p:spTree>
    <p:extLst>
      <p:ext uri="{BB962C8B-B14F-4D97-AF65-F5344CB8AC3E}">
        <p14:creationId xmlns:p14="http://schemas.microsoft.com/office/powerpoint/2010/main" val="90732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moves the entire feature branch to begin on the tip of the main branch, effectively incorporating all of the new commits in main. But, instead of using a merge commit, rebasing re-writes the project history by creating brand new commits for each commit in the original branch.</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18</a:t>
            </a:fld>
            <a:endParaRPr lang="en-US"/>
          </a:p>
        </p:txBody>
      </p:sp>
    </p:spTree>
    <p:extLst>
      <p:ext uri="{BB962C8B-B14F-4D97-AF65-F5344CB8AC3E}">
        <p14:creationId xmlns:p14="http://schemas.microsoft.com/office/powerpoint/2010/main" val="157838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major benefit of rebasing is that you get a much cleaner project history. First, it eliminates the unnecessary merge commits required by git merge. Second, as you can see in the above diagram, rebasing also results in a perfectly linear project history.</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19</a:t>
            </a:fld>
            <a:endParaRPr lang="en-US"/>
          </a:p>
        </p:txBody>
      </p:sp>
    </p:spTree>
    <p:extLst>
      <p:ext uri="{BB962C8B-B14F-4D97-AF65-F5344CB8AC3E}">
        <p14:creationId xmlns:p14="http://schemas.microsoft.com/office/powerpoint/2010/main" val="396180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Interactive rebasing gives you the opportunity to alter commits as they are moved to the new branch. This is even more powerful than an automated rebase.</a:t>
            </a:r>
          </a:p>
          <a:p>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20</a:t>
            </a:fld>
            <a:endParaRPr lang="en-US"/>
          </a:p>
        </p:txBody>
      </p:sp>
    </p:spTree>
    <p:extLst>
      <p:ext uri="{BB962C8B-B14F-4D97-AF65-F5344CB8AC3E}">
        <p14:creationId xmlns:p14="http://schemas.microsoft.com/office/powerpoint/2010/main" val="302491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Once you understand what rebasing is, the most important thing to learn is when not to do it. The golden rule of git rebase is to never use it on public branches.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6B24EB-7A14-4F78-A6F1-CA4D94E0AE11}" type="slidenum">
              <a:rPr lang="en-US" smtClean="0"/>
              <a:t>22</a:t>
            </a:fld>
            <a:endParaRPr lang="en-US"/>
          </a:p>
        </p:txBody>
      </p:sp>
    </p:spTree>
    <p:extLst>
      <p:ext uri="{BB962C8B-B14F-4D97-AF65-F5344CB8AC3E}">
        <p14:creationId xmlns:p14="http://schemas.microsoft.com/office/powerpoint/2010/main" val="2519912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194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1091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065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666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39874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9899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292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68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4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05-Sep-22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678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95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05-Sep-22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490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05-Sep-22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54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05-Sep-22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26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05-Sep-22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345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05-Sep-22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033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05-Sep-22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03130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Version Control with Git.</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506-7987-3641-45AB-3F7F98CD1D9E}"/>
              </a:ext>
            </a:extLst>
          </p:cNvPr>
          <p:cNvSpPr>
            <a:spLocks noGrp="1"/>
          </p:cNvSpPr>
          <p:nvPr>
            <p:ph type="title"/>
          </p:nvPr>
        </p:nvSpPr>
        <p:spPr/>
        <p:txBody>
          <a:bodyPr/>
          <a:lstStyle/>
          <a:p>
            <a:r>
              <a:rPr lang="en-US" dirty="0"/>
              <a:t>Merge Conflict Indicators Explanation</a:t>
            </a:r>
          </a:p>
        </p:txBody>
      </p:sp>
      <p:sp>
        <p:nvSpPr>
          <p:cNvPr id="3" name="Content Placeholder 2">
            <a:extLst>
              <a:ext uri="{FF2B5EF4-FFF2-40B4-BE49-F238E27FC236}">
                <a16:creationId xmlns:a16="http://schemas.microsoft.com/office/drawing/2014/main" id="{8FEDB4D0-7F70-0EF2-6CDC-1B2114C4D5B5}"/>
              </a:ext>
            </a:extLst>
          </p:cNvPr>
          <p:cNvSpPr>
            <a:spLocks noGrp="1"/>
          </p:cNvSpPr>
          <p:nvPr>
            <p:ph idx="1"/>
          </p:nvPr>
        </p:nvSpPr>
        <p:spPr/>
        <p:txBody>
          <a:bodyPr/>
          <a:lstStyle/>
          <a:p>
            <a:endParaRPr lang="en-US" dirty="0"/>
          </a:p>
          <a:p>
            <a:r>
              <a:rPr lang="en-US" dirty="0"/>
              <a:t>&lt;&lt;&lt;&lt;&lt;&lt;&lt; HEAD everything below this line (until the next indicator) shows you what's on the current branch.</a:t>
            </a:r>
          </a:p>
          <a:p>
            <a:r>
              <a:rPr lang="en-US" dirty="0"/>
              <a:t>||||||| merged common ancestors everything below this line (until the next indicator) shows you what the original lines were.</a:t>
            </a:r>
          </a:p>
          <a:p>
            <a:r>
              <a:rPr lang="en-US" dirty="0"/>
              <a:t>======= is the end of the original lines, everything that follows (until the next indicator) is what's on the branch that's being merged in.</a:t>
            </a:r>
          </a:p>
          <a:p>
            <a:r>
              <a:rPr lang="en-US" dirty="0"/>
              <a:t>&gt;&gt;&gt;&gt;&gt;&gt;&gt; heading-update is the ending indicator of what's on the branch that's being merged in (in this case, the heading-update branch).</a:t>
            </a:r>
          </a:p>
        </p:txBody>
      </p:sp>
    </p:spTree>
    <p:extLst>
      <p:ext uri="{BB962C8B-B14F-4D97-AF65-F5344CB8AC3E}">
        <p14:creationId xmlns:p14="http://schemas.microsoft.com/office/powerpoint/2010/main" val="421763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6893-B1E7-73EB-2DDF-ADCF7D36A61C}"/>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439FB50E-061F-20C0-1DC9-08B8C69A5298}"/>
              </a:ext>
            </a:extLst>
          </p:cNvPr>
          <p:cNvSpPr>
            <a:spLocks noGrp="1"/>
          </p:cNvSpPr>
          <p:nvPr>
            <p:ph idx="1"/>
          </p:nvPr>
        </p:nvSpPr>
        <p:spPr/>
        <p:txBody>
          <a:bodyPr/>
          <a:lstStyle/>
          <a:p>
            <a:endParaRPr lang="en-US" dirty="0"/>
          </a:p>
          <a:p>
            <a:r>
              <a:rPr lang="en-US" dirty="0"/>
              <a:t>You can use </a:t>
            </a:r>
            <a:r>
              <a:rPr lang="en-US" b="1" dirty="0"/>
              <a:t>git commit - -amend –m “new message”</a:t>
            </a:r>
            <a:r>
              <a:rPr lang="en-US" dirty="0"/>
              <a:t> to amend the most recent commit you have made.</a:t>
            </a:r>
          </a:p>
          <a:p>
            <a:r>
              <a:rPr lang="en-US" dirty="0"/>
              <a:t>You can use </a:t>
            </a:r>
            <a:r>
              <a:rPr lang="en-US" b="1" dirty="0"/>
              <a:t>git revert “SHA-of-commit-to-revert”</a:t>
            </a:r>
            <a:r>
              <a:rPr lang="en-US" dirty="0"/>
              <a:t> in-order to reverse the given commit.</a:t>
            </a:r>
          </a:p>
          <a:p>
            <a:r>
              <a:rPr lang="en-US" dirty="0"/>
              <a:t>You can use </a:t>
            </a:r>
            <a:r>
              <a:rPr lang="en-US" b="1" dirty="0"/>
              <a:t>git reset &lt;reference-to-commit&gt; </a:t>
            </a:r>
            <a:r>
              <a:rPr lang="en-US" dirty="0"/>
              <a:t>in-order to erase the commit.</a:t>
            </a:r>
          </a:p>
          <a:p>
            <a:endParaRPr lang="en-US" dirty="0"/>
          </a:p>
        </p:txBody>
      </p:sp>
    </p:spTree>
    <p:extLst>
      <p:ext uri="{BB962C8B-B14F-4D97-AF65-F5344CB8AC3E}">
        <p14:creationId xmlns:p14="http://schemas.microsoft.com/office/powerpoint/2010/main" val="319799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B538-E2AF-1EF9-87E9-DEFFF333C446}"/>
              </a:ext>
            </a:extLst>
          </p:cNvPr>
          <p:cNvSpPr>
            <a:spLocks noGrp="1"/>
          </p:cNvSpPr>
          <p:nvPr>
            <p:ph type="title"/>
          </p:nvPr>
        </p:nvSpPr>
        <p:spPr/>
        <p:txBody>
          <a:bodyPr/>
          <a:lstStyle/>
          <a:p>
            <a:r>
              <a:rPr lang="en-US" dirty="0"/>
              <a:t>Relative Commit References…</a:t>
            </a:r>
          </a:p>
        </p:txBody>
      </p:sp>
      <p:sp>
        <p:nvSpPr>
          <p:cNvPr id="3" name="Content Placeholder 2">
            <a:extLst>
              <a:ext uri="{FF2B5EF4-FFF2-40B4-BE49-F238E27FC236}">
                <a16:creationId xmlns:a16="http://schemas.microsoft.com/office/drawing/2014/main" id="{D93ED2EF-ABE9-18E7-19B5-26CF46DD61C6}"/>
              </a:ext>
            </a:extLst>
          </p:cNvPr>
          <p:cNvSpPr>
            <a:spLocks noGrp="1"/>
          </p:cNvSpPr>
          <p:nvPr>
            <p:ph idx="1"/>
          </p:nvPr>
        </p:nvSpPr>
        <p:spPr/>
        <p:txBody>
          <a:bodyPr/>
          <a:lstStyle/>
          <a:p>
            <a:r>
              <a:rPr lang="en-US" dirty="0">
                <a:solidFill>
                  <a:srgbClr val="1A202C"/>
                </a:solidFill>
                <a:latin typeface="Open Sans" panose="020B0606030504020204" pitchFamily="34" charset="0"/>
              </a:rPr>
              <a:t>T</a:t>
            </a:r>
            <a:r>
              <a:rPr lang="en-US" b="0" i="0" dirty="0">
                <a:solidFill>
                  <a:srgbClr val="1A202C"/>
                </a:solidFill>
                <a:effectLst/>
                <a:latin typeface="Open Sans" panose="020B0606030504020204" pitchFamily="34" charset="0"/>
              </a:rPr>
              <a:t>he parent commit :	           </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HEAD~1</a:t>
            </a:r>
          </a:p>
          <a:p>
            <a:r>
              <a:rPr lang="en-US" dirty="0">
                <a:solidFill>
                  <a:srgbClr val="1A202C"/>
                </a:solidFill>
                <a:latin typeface="Open Sans" panose="020B0606030504020204" pitchFamily="34" charset="0"/>
              </a:rPr>
              <a:t>T</a:t>
            </a:r>
            <a:r>
              <a:rPr lang="en-US" b="0" i="0" dirty="0">
                <a:solidFill>
                  <a:srgbClr val="1A202C"/>
                </a:solidFill>
                <a:effectLst/>
                <a:latin typeface="Open Sans" panose="020B0606030504020204" pitchFamily="34" charset="0"/>
              </a:rPr>
              <a:t>he grandparent commit:</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HEAD~2</a:t>
            </a:r>
          </a:p>
          <a:p>
            <a:r>
              <a:rPr lang="en-US" b="0" i="0" dirty="0">
                <a:solidFill>
                  <a:srgbClr val="1A202C"/>
                </a:solidFill>
                <a:effectLst/>
                <a:latin typeface="Open Sans" panose="020B0606030504020204" pitchFamily="34" charset="0"/>
              </a:rPr>
              <a:t>The great-grandparent commit:</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a:t>
            </a:r>
          </a:p>
          <a:p>
            <a:pPr lvl="6">
              <a:buFont typeface="Arial" panose="020B0604020202020204" pitchFamily="34" charset="0"/>
              <a:buChar char="•"/>
            </a:pPr>
            <a:r>
              <a:rPr lang="en-US" b="0" i="0" dirty="0">
                <a:solidFill>
                  <a:srgbClr val="1A202C"/>
                </a:solidFill>
                <a:effectLst/>
                <a:latin typeface="Open Sans" panose="020B0606030504020204" pitchFamily="34" charset="0"/>
              </a:rPr>
              <a:t>HEAD~3</a:t>
            </a:r>
          </a:p>
          <a:p>
            <a:pPr marL="0" indent="0">
              <a:buNone/>
            </a:pPr>
            <a:endParaRPr lang="en-US" dirty="0"/>
          </a:p>
        </p:txBody>
      </p:sp>
    </p:spTree>
    <p:extLst>
      <p:ext uri="{BB962C8B-B14F-4D97-AF65-F5344CB8AC3E}">
        <p14:creationId xmlns:p14="http://schemas.microsoft.com/office/powerpoint/2010/main" val="222201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1504-8D89-CAED-E408-BBC144124F6B}"/>
              </a:ext>
            </a:extLst>
          </p:cNvPr>
          <p:cNvSpPr>
            <a:spLocks noGrp="1"/>
          </p:cNvSpPr>
          <p:nvPr>
            <p:ph type="title"/>
          </p:nvPr>
        </p:nvSpPr>
        <p:spPr/>
        <p:txBody>
          <a:bodyPr/>
          <a:lstStyle/>
          <a:p>
            <a:r>
              <a:rPr lang="en-US" dirty="0"/>
              <a:t>Git Reset's Flags..</a:t>
            </a:r>
          </a:p>
        </p:txBody>
      </p:sp>
      <p:sp>
        <p:nvSpPr>
          <p:cNvPr id="3" name="Content Placeholder 2">
            <a:extLst>
              <a:ext uri="{FF2B5EF4-FFF2-40B4-BE49-F238E27FC236}">
                <a16:creationId xmlns:a16="http://schemas.microsoft.com/office/drawing/2014/main" id="{457A301A-F263-5ADB-0EA3-DD9BC984A23B}"/>
              </a:ext>
            </a:extLst>
          </p:cNvPr>
          <p:cNvSpPr>
            <a:spLocks noGrp="1"/>
          </p:cNvSpPr>
          <p:nvPr>
            <p:ph idx="1"/>
          </p:nvPr>
        </p:nvSpPr>
        <p:spPr/>
        <p:txBody>
          <a:bodyPr/>
          <a:lstStyle/>
          <a:p>
            <a:pPr marL="0" indent="0">
              <a:buNone/>
            </a:pPr>
            <a:endParaRPr lang="en-US" b="1" dirty="0"/>
          </a:p>
          <a:p>
            <a:r>
              <a:rPr lang="en-US" b="1" dirty="0"/>
              <a:t>--mixed : </a:t>
            </a:r>
            <a:r>
              <a:rPr lang="en-US" dirty="0"/>
              <a:t>It is a </a:t>
            </a:r>
            <a:r>
              <a:rPr lang="en-US" b="1" dirty="0"/>
              <a:t> “default” </a:t>
            </a:r>
            <a:r>
              <a:rPr lang="en-US" dirty="0"/>
              <a:t> tag as well. Though - -mixed tag commits ahead moves to the working-directory.</a:t>
            </a:r>
            <a:endParaRPr lang="en-US" b="1" dirty="0"/>
          </a:p>
          <a:p>
            <a:r>
              <a:rPr lang="en-US" b="1" dirty="0"/>
              <a:t>--soft : </a:t>
            </a:r>
            <a:r>
              <a:rPr lang="en-US" dirty="0"/>
              <a:t>Though - -soft tag commits ahead moves to the stagging-directory.</a:t>
            </a:r>
            <a:endParaRPr lang="en-US" b="1" dirty="0"/>
          </a:p>
          <a:p>
            <a:r>
              <a:rPr lang="en-US" b="1" dirty="0"/>
              <a:t>--hard : </a:t>
            </a:r>
            <a:r>
              <a:rPr lang="en-US" dirty="0"/>
              <a:t>Though - -mixed tag commits ahead moves to the trash.</a:t>
            </a:r>
            <a:endParaRPr lang="en-US" b="1" dirty="0"/>
          </a:p>
        </p:txBody>
      </p:sp>
    </p:spTree>
    <p:extLst>
      <p:ext uri="{BB962C8B-B14F-4D97-AF65-F5344CB8AC3E}">
        <p14:creationId xmlns:p14="http://schemas.microsoft.com/office/powerpoint/2010/main" val="93621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B908-2EB0-65A6-A63F-E796F4359FA6}"/>
              </a:ext>
            </a:extLst>
          </p:cNvPr>
          <p:cNvSpPr>
            <a:spLocks noGrp="1"/>
          </p:cNvSpPr>
          <p:nvPr>
            <p:ph type="title"/>
          </p:nvPr>
        </p:nvSpPr>
        <p:spPr/>
        <p:txBody>
          <a:bodyPr/>
          <a:lstStyle/>
          <a:p>
            <a:pPr algn="ctr"/>
            <a:r>
              <a:rPr lang="en-US" dirty="0"/>
              <a:t>Merging vs. Rebasing</a:t>
            </a:r>
          </a:p>
        </p:txBody>
      </p:sp>
      <p:sp>
        <p:nvSpPr>
          <p:cNvPr id="3" name="Content Placeholder 2">
            <a:extLst>
              <a:ext uri="{FF2B5EF4-FFF2-40B4-BE49-F238E27FC236}">
                <a16:creationId xmlns:a16="http://schemas.microsoft.com/office/drawing/2014/main" id="{C256308F-A485-339E-6A0D-A501B5D29896}"/>
              </a:ext>
            </a:extLst>
          </p:cNvPr>
          <p:cNvSpPr>
            <a:spLocks noGrp="1"/>
          </p:cNvSpPr>
          <p:nvPr>
            <p:ph idx="1"/>
          </p:nvPr>
        </p:nvSpPr>
        <p:spPr/>
        <p:txBody>
          <a:bodyPr/>
          <a:lstStyle/>
          <a:p>
            <a:r>
              <a:rPr lang="en-US" dirty="0"/>
              <a:t>Solves the same problem</a:t>
            </a:r>
          </a:p>
          <a:p>
            <a:r>
              <a:rPr lang="en-US" dirty="0"/>
              <a:t>Integrate changes from one into another branch.</a:t>
            </a:r>
          </a:p>
        </p:txBody>
      </p:sp>
    </p:spTree>
    <p:extLst>
      <p:ext uri="{BB962C8B-B14F-4D97-AF65-F5344CB8AC3E}">
        <p14:creationId xmlns:p14="http://schemas.microsoft.com/office/powerpoint/2010/main" val="330012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EB92-B189-C82B-4635-06038D36D7D2}"/>
              </a:ext>
            </a:extLst>
          </p:cNvPr>
          <p:cNvSpPr>
            <a:spLocks noGrp="1"/>
          </p:cNvSpPr>
          <p:nvPr>
            <p:ph type="title"/>
          </p:nvPr>
        </p:nvSpPr>
        <p:spPr/>
        <p:txBody>
          <a:bodyPr/>
          <a:lstStyle/>
          <a:p>
            <a:r>
              <a:rPr lang="en-US" dirty="0"/>
              <a:t>Understanding through an example…</a:t>
            </a:r>
          </a:p>
        </p:txBody>
      </p:sp>
      <p:sp>
        <p:nvSpPr>
          <p:cNvPr id="3" name="Content Placeholder 2">
            <a:extLst>
              <a:ext uri="{FF2B5EF4-FFF2-40B4-BE49-F238E27FC236}">
                <a16:creationId xmlns:a16="http://schemas.microsoft.com/office/drawing/2014/main" id="{0E7579DE-4AF5-6D95-3890-C3B517A49F7E}"/>
              </a:ext>
            </a:extLst>
          </p:cNvPr>
          <p:cNvSpPr>
            <a:spLocks noGrp="1"/>
          </p:cNvSpPr>
          <p:nvPr>
            <p:ph idx="1"/>
          </p:nvPr>
        </p:nvSpPr>
        <p:spPr/>
        <p:txBody>
          <a:bodyPr/>
          <a:lstStyle/>
          <a:p>
            <a:r>
              <a:rPr lang="en-US" dirty="0"/>
              <a:t>Consider you are working on feature branch. But another teammate updated something on main branch.</a:t>
            </a:r>
          </a:p>
          <a:p>
            <a:endParaRPr lang="en-US" dirty="0"/>
          </a:p>
        </p:txBody>
      </p:sp>
      <p:pic>
        <p:nvPicPr>
          <p:cNvPr id="5" name="Picture 4">
            <a:extLst>
              <a:ext uri="{FF2B5EF4-FFF2-40B4-BE49-F238E27FC236}">
                <a16:creationId xmlns:a16="http://schemas.microsoft.com/office/drawing/2014/main" id="{21A551FC-4A5C-3420-C2B4-6A8A9AF82D8A}"/>
              </a:ext>
            </a:extLst>
          </p:cNvPr>
          <p:cNvPicPr>
            <a:picLocks noChangeAspect="1"/>
          </p:cNvPicPr>
          <p:nvPr/>
        </p:nvPicPr>
        <p:blipFill>
          <a:blip r:embed="rId2"/>
          <a:stretch>
            <a:fillRect/>
          </a:stretch>
        </p:blipFill>
        <p:spPr>
          <a:xfrm>
            <a:off x="3292519" y="3026779"/>
            <a:ext cx="5267325" cy="2714625"/>
          </a:xfrm>
          <a:prstGeom prst="rect">
            <a:avLst/>
          </a:prstGeom>
        </p:spPr>
      </p:pic>
    </p:spTree>
    <p:extLst>
      <p:ext uri="{BB962C8B-B14F-4D97-AF65-F5344CB8AC3E}">
        <p14:creationId xmlns:p14="http://schemas.microsoft.com/office/powerpoint/2010/main" val="258375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B3A5-F7BF-B301-5F77-9BCAC5977CE7}"/>
              </a:ext>
            </a:extLst>
          </p:cNvPr>
          <p:cNvSpPr>
            <a:spLocks noGrp="1"/>
          </p:cNvSpPr>
          <p:nvPr>
            <p:ph type="title"/>
          </p:nvPr>
        </p:nvSpPr>
        <p:spPr/>
        <p:txBody>
          <a:bodyPr/>
          <a:lstStyle/>
          <a:p>
            <a:r>
              <a:rPr lang="en-US" dirty="0"/>
              <a:t>Options you have?</a:t>
            </a:r>
          </a:p>
        </p:txBody>
      </p:sp>
      <p:sp>
        <p:nvSpPr>
          <p:cNvPr id="3" name="Content Placeholder 2">
            <a:extLst>
              <a:ext uri="{FF2B5EF4-FFF2-40B4-BE49-F238E27FC236}">
                <a16:creationId xmlns:a16="http://schemas.microsoft.com/office/drawing/2014/main" id="{7CDC30AB-446A-F363-C1DE-004720A7ABA8}"/>
              </a:ext>
            </a:extLst>
          </p:cNvPr>
          <p:cNvSpPr>
            <a:spLocks noGrp="1"/>
          </p:cNvSpPr>
          <p:nvPr>
            <p:ph idx="1"/>
          </p:nvPr>
        </p:nvSpPr>
        <p:spPr/>
        <p:txBody>
          <a:bodyPr/>
          <a:lstStyle/>
          <a:p>
            <a:endParaRPr lang="en-US" dirty="0"/>
          </a:p>
          <a:p>
            <a:endParaRPr lang="en-US" dirty="0"/>
          </a:p>
          <a:p>
            <a:r>
              <a:rPr lang="en-US" dirty="0"/>
              <a:t>Merging</a:t>
            </a:r>
          </a:p>
          <a:p>
            <a:r>
              <a:rPr lang="en-US" dirty="0"/>
              <a:t>Rebasing.</a:t>
            </a:r>
          </a:p>
        </p:txBody>
      </p:sp>
    </p:spTree>
    <p:extLst>
      <p:ext uri="{BB962C8B-B14F-4D97-AF65-F5344CB8AC3E}">
        <p14:creationId xmlns:p14="http://schemas.microsoft.com/office/powerpoint/2010/main" val="315692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B0D2-C70F-F7ED-AEBE-FEDF24451295}"/>
              </a:ext>
            </a:extLst>
          </p:cNvPr>
          <p:cNvSpPr>
            <a:spLocks noGrp="1"/>
          </p:cNvSpPr>
          <p:nvPr>
            <p:ph type="title"/>
          </p:nvPr>
        </p:nvSpPr>
        <p:spPr/>
        <p:txBody>
          <a:bodyPr/>
          <a:lstStyle/>
          <a:p>
            <a:r>
              <a:rPr lang="en-US" dirty="0"/>
              <a:t>In case of merging…</a:t>
            </a:r>
          </a:p>
        </p:txBody>
      </p:sp>
      <p:sp>
        <p:nvSpPr>
          <p:cNvPr id="3" name="Content Placeholder 2">
            <a:extLst>
              <a:ext uri="{FF2B5EF4-FFF2-40B4-BE49-F238E27FC236}">
                <a16:creationId xmlns:a16="http://schemas.microsoft.com/office/drawing/2014/main" id="{5F68983F-554F-0ED4-37F2-A4FBE57693B3}"/>
              </a:ext>
            </a:extLst>
          </p:cNvPr>
          <p:cNvSpPr>
            <a:spLocks noGrp="1"/>
          </p:cNvSpPr>
          <p:nvPr>
            <p:ph idx="1"/>
          </p:nvPr>
        </p:nvSpPr>
        <p:spPr>
          <a:xfrm>
            <a:off x="2589212" y="1515291"/>
            <a:ext cx="8915400" cy="4395931"/>
          </a:xfrm>
        </p:spPr>
        <p:txBody>
          <a:bodyPr/>
          <a:lstStyle/>
          <a:p>
            <a:r>
              <a:rPr lang="en-US" dirty="0"/>
              <a:t>git checkout feature</a:t>
            </a:r>
          </a:p>
          <a:p>
            <a:r>
              <a:rPr lang="en-US" dirty="0"/>
              <a:t>git merge main</a:t>
            </a:r>
          </a:p>
          <a:p>
            <a:r>
              <a:rPr lang="en-US" dirty="0"/>
              <a:t>This creates a new “merge commit” in the feature.</a:t>
            </a:r>
          </a:p>
          <a:p>
            <a:r>
              <a:rPr lang="en-US" dirty="0"/>
              <a:t>If the main is very active it </a:t>
            </a:r>
          </a:p>
          <a:p>
            <a:pPr marL="0" indent="0">
              <a:buNone/>
            </a:pPr>
            <a:r>
              <a:rPr lang="en-US" dirty="0"/>
              <a:t>will pollute your history.</a:t>
            </a:r>
          </a:p>
        </p:txBody>
      </p:sp>
      <p:pic>
        <p:nvPicPr>
          <p:cNvPr id="7" name="Picture 6">
            <a:extLst>
              <a:ext uri="{FF2B5EF4-FFF2-40B4-BE49-F238E27FC236}">
                <a16:creationId xmlns:a16="http://schemas.microsoft.com/office/drawing/2014/main" id="{9C8F1906-95A2-8C88-1CFF-0D213FC90CC4}"/>
              </a:ext>
            </a:extLst>
          </p:cNvPr>
          <p:cNvPicPr>
            <a:picLocks noChangeAspect="1"/>
          </p:cNvPicPr>
          <p:nvPr/>
        </p:nvPicPr>
        <p:blipFill>
          <a:blip r:embed="rId2"/>
          <a:stretch>
            <a:fillRect/>
          </a:stretch>
        </p:blipFill>
        <p:spPr>
          <a:xfrm>
            <a:off x="6065837" y="2796181"/>
            <a:ext cx="5438775" cy="3286125"/>
          </a:xfrm>
          <a:prstGeom prst="rect">
            <a:avLst/>
          </a:prstGeom>
        </p:spPr>
      </p:pic>
    </p:spTree>
    <p:extLst>
      <p:ext uri="{BB962C8B-B14F-4D97-AF65-F5344CB8AC3E}">
        <p14:creationId xmlns:p14="http://schemas.microsoft.com/office/powerpoint/2010/main" val="3958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32EC-DA86-4790-3A15-5563D4C5B7F6}"/>
              </a:ext>
            </a:extLst>
          </p:cNvPr>
          <p:cNvSpPr>
            <a:spLocks noGrp="1"/>
          </p:cNvSpPr>
          <p:nvPr>
            <p:ph type="title"/>
          </p:nvPr>
        </p:nvSpPr>
        <p:spPr/>
        <p:txBody>
          <a:bodyPr/>
          <a:lstStyle/>
          <a:p>
            <a:r>
              <a:rPr lang="en-US" dirty="0"/>
              <a:t>If you go for the Rebase Option…</a:t>
            </a:r>
          </a:p>
        </p:txBody>
      </p:sp>
      <p:sp>
        <p:nvSpPr>
          <p:cNvPr id="3" name="Content Placeholder 2">
            <a:extLst>
              <a:ext uri="{FF2B5EF4-FFF2-40B4-BE49-F238E27FC236}">
                <a16:creationId xmlns:a16="http://schemas.microsoft.com/office/drawing/2014/main" id="{ACA1B418-BF13-5904-D32C-764EF230D61C}"/>
              </a:ext>
            </a:extLst>
          </p:cNvPr>
          <p:cNvSpPr>
            <a:spLocks noGrp="1"/>
          </p:cNvSpPr>
          <p:nvPr>
            <p:ph idx="1"/>
          </p:nvPr>
        </p:nvSpPr>
        <p:spPr>
          <a:xfrm>
            <a:off x="2589212" y="2133599"/>
            <a:ext cx="8915400" cy="4397829"/>
          </a:xfrm>
        </p:spPr>
        <p:txBody>
          <a:bodyPr>
            <a:normAutofit/>
          </a:bodyPr>
          <a:lstStyle/>
          <a:p>
            <a:r>
              <a:rPr lang="en-US" dirty="0"/>
              <a:t>git checkout feature</a:t>
            </a:r>
          </a:p>
          <a:p>
            <a:r>
              <a:rPr lang="en-US" dirty="0"/>
              <a:t>git rebase main</a:t>
            </a:r>
          </a:p>
          <a:p>
            <a:pPr marL="0" indent="0">
              <a:buNone/>
            </a:pPr>
            <a:endParaRPr lang="en-US" dirty="0"/>
          </a:p>
        </p:txBody>
      </p:sp>
      <p:pic>
        <p:nvPicPr>
          <p:cNvPr id="5" name="Picture 4">
            <a:extLst>
              <a:ext uri="{FF2B5EF4-FFF2-40B4-BE49-F238E27FC236}">
                <a16:creationId xmlns:a16="http://schemas.microsoft.com/office/drawing/2014/main" id="{F2E471BE-93E9-13E1-5892-1FBCA126511C}"/>
              </a:ext>
            </a:extLst>
          </p:cNvPr>
          <p:cNvPicPr>
            <a:picLocks noChangeAspect="1"/>
          </p:cNvPicPr>
          <p:nvPr/>
        </p:nvPicPr>
        <p:blipFill>
          <a:blip r:embed="rId3"/>
          <a:stretch>
            <a:fillRect/>
          </a:stretch>
        </p:blipFill>
        <p:spPr>
          <a:xfrm>
            <a:off x="6537960" y="2133600"/>
            <a:ext cx="5334000" cy="3171825"/>
          </a:xfrm>
          <a:prstGeom prst="rect">
            <a:avLst/>
          </a:prstGeom>
        </p:spPr>
      </p:pic>
    </p:spTree>
    <p:extLst>
      <p:ext uri="{BB962C8B-B14F-4D97-AF65-F5344CB8AC3E}">
        <p14:creationId xmlns:p14="http://schemas.microsoft.com/office/powerpoint/2010/main" val="331197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1759-B991-16C7-2A31-1BED424435E0}"/>
              </a:ext>
            </a:extLst>
          </p:cNvPr>
          <p:cNvSpPr>
            <a:spLocks noGrp="1"/>
          </p:cNvSpPr>
          <p:nvPr>
            <p:ph type="title"/>
          </p:nvPr>
        </p:nvSpPr>
        <p:spPr/>
        <p:txBody>
          <a:bodyPr/>
          <a:lstStyle/>
          <a:p>
            <a:pPr algn="ctr"/>
            <a:r>
              <a:rPr lang="en-US" dirty="0"/>
              <a:t>Benefit of rebasing…</a:t>
            </a:r>
          </a:p>
        </p:txBody>
      </p:sp>
      <p:sp>
        <p:nvSpPr>
          <p:cNvPr id="3" name="Content Placeholder 2">
            <a:extLst>
              <a:ext uri="{FF2B5EF4-FFF2-40B4-BE49-F238E27FC236}">
                <a16:creationId xmlns:a16="http://schemas.microsoft.com/office/drawing/2014/main" id="{D24DF558-B6D8-BCAE-D9B8-C28F1C7A952D}"/>
              </a:ext>
            </a:extLst>
          </p:cNvPr>
          <p:cNvSpPr>
            <a:spLocks noGrp="1"/>
          </p:cNvSpPr>
          <p:nvPr>
            <p:ph idx="1"/>
          </p:nvPr>
        </p:nvSpPr>
        <p:spPr/>
        <p:txBody>
          <a:bodyPr/>
          <a:lstStyle/>
          <a:p>
            <a:r>
              <a:rPr lang="en-US" dirty="0"/>
              <a:t>Cleaner project history</a:t>
            </a:r>
          </a:p>
          <a:p>
            <a:r>
              <a:rPr lang="en-US" dirty="0"/>
              <a:t>unnecessary merge commits</a:t>
            </a:r>
          </a:p>
          <a:p>
            <a:r>
              <a:rPr lang="en-US" dirty="0"/>
              <a:t>perfectly linear project history. </a:t>
            </a:r>
          </a:p>
        </p:txBody>
      </p:sp>
    </p:spTree>
    <p:extLst>
      <p:ext uri="{BB962C8B-B14F-4D97-AF65-F5344CB8AC3E}">
        <p14:creationId xmlns:p14="http://schemas.microsoft.com/office/powerpoint/2010/main" val="1039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4ACB-C3E0-425C-1251-606A5DE13270}"/>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EB02CFD3-54B4-BCAB-C7BE-E84CCB6163A3}"/>
              </a:ext>
            </a:extLst>
          </p:cNvPr>
          <p:cNvSpPr>
            <a:spLocks noGrp="1"/>
          </p:cNvSpPr>
          <p:nvPr>
            <p:ph idx="1"/>
          </p:nvPr>
        </p:nvSpPr>
        <p:spPr/>
        <p:txBody>
          <a:bodyPr/>
          <a:lstStyle/>
          <a:p>
            <a:r>
              <a:rPr lang="en-US" b="0" i="0" dirty="0">
                <a:solidFill>
                  <a:srgbClr val="4D4D4D"/>
                </a:solidFill>
                <a:effectLst/>
                <a:latin typeface="-apple-system"/>
              </a:rPr>
              <a:t>also known as source control.</a:t>
            </a:r>
          </a:p>
          <a:p>
            <a:r>
              <a:rPr lang="en-US" dirty="0">
                <a:solidFill>
                  <a:srgbClr val="4D4D4D"/>
                </a:solidFill>
                <a:latin typeface="-apple-system"/>
              </a:rPr>
              <a:t>T</a:t>
            </a:r>
            <a:r>
              <a:rPr lang="en-US" b="0" i="0" dirty="0">
                <a:solidFill>
                  <a:srgbClr val="4D4D4D"/>
                </a:solidFill>
                <a:effectLst/>
                <a:latin typeface="-apple-system"/>
              </a:rPr>
              <a:t>racking and managing changes.</a:t>
            </a:r>
            <a:endParaRPr lang="en-US" dirty="0"/>
          </a:p>
        </p:txBody>
      </p:sp>
    </p:spTree>
    <p:extLst>
      <p:ext uri="{BB962C8B-B14F-4D97-AF65-F5344CB8AC3E}">
        <p14:creationId xmlns:p14="http://schemas.microsoft.com/office/powerpoint/2010/main" val="329850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25AD-A140-4A2D-6FFF-3571E1BAE2D4}"/>
              </a:ext>
            </a:extLst>
          </p:cNvPr>
          <p:cNvSpPr>
            <a:spLocks noGrp="1"/>
          </p:cNvSpPr>
          <p:nvPr>
            <p:ph type="title"/>
          </p:nvPr>
        </p:nvSpPr>
        <p:spPr/>
        <p:txBody>
          <a:bodyPr/>
          <a:lstStyle/>
          <a:p>
            <a:r>
              <a:rPr lang="en-US" dirty="0"/>
              <a:t>Interactive Rebasing…</a:t>
            </a:r>
          </a:p>
        </p:txBody>
      </p:sp>
      <p:sp>
        <p:nvSpPr>
          <p:cNvPr id="3" name="Content Placeholder 2">
            <a:extLst>
              <a:ext uri="{FF2B5EF4-FFF2-40B4-BE49-F238E27FC236}">
                <a16:creationId xmlns:a16="http://schemas.microsoft.com/office/drawing/2014/main" id="{60245049-8727-3171-0972-76456C3AC10A}"/>
              </a:ext>
            </a:extLst>
          </p:cNvPr>
          <p:cNvSpPr>
            <a:spLocks noGrp="1"/>
          </p:cNvSpPr>
          <p:nvPr>
            <p:ph idx="1"/>
          </p:nvPr>
        </p:nvSpPr>
        <p:spPr/>
        <p:txBody>
          <a:bodyPr/>
          <a:lstStyle/>
          <a:p>
            <a:r>
              <a:rPr lang="en-US" dirty="0"/>
              <a:t>Alter commits</a:t>
            </a:r>
          </a:p>
          <a:p>
            <a:r>
              <a:rPr lang="en-US" dirty="0"/>
              <a:t>powerful than an automated rebase</a:t>
            </a:r>
          </a:p>
          <a:p>
            <a:r>
              <a:rPr lang="en-US" dirty="0"/>
              <a:t>git checkout feature</a:t>
            </a:r>
          </a:p>
          <a:p>
            <a:r>
              <a:rPr lang="en-US" dirty="0"/>
              <a:t>git rebase -</a:t>
            </a:r>
            <a:r>
              <a:rPr lang="en-US" dirty="0" err="1"/>
              <a:t>i</a:t>
            </a:r>
            <a:r>
              <a:rPr lang="en-US" dirty="0"/>
              <a:t> main</a:t>
            </a:r>
          </a:p>
          <a:p>
            <a:r>
              <a:rPr lang="en-US" b="0" i="0" dirty="0">
                <a:solidFill>
                  <a:srgbClr val="4D4D4D"/>
                </a:solidFill>
                <a:effectLst/>
                <a:latin typeface="-apple-system"/>
              </a:rPr>
              <a:t>This will open a text editor listing all of the commits that are about to be moved.</a:t>
            </a:r>
          </a:p>
          <a:p>
            <a:endParaRPr lang="en-US" dirty="0"/>
          </a:p>
        </p:txBody>
      </p:sp>
      <p:pic>
        <p:nvPicPr>
          <p:cNvPr id="5" name="Picture 4">
            <a:extLst>
              <a:ext uri="{FF2B5EF4-FFF2-40B4-BE49-F238E27FC236}">
                <a16:creationId xmlns:a16="http://schemas.microsoft.com/office/drawing/2014/main" id="{BB085F7C-4333-5AEC-471B-432BA0B46420}"/>
              </a:ext>
            </a:extLst>
          </p:cNvPr>
          <p:cNvPicPr>
            <a:picLocks noChangeAspect="1"/>
          </p:cNvPicPr>
          <p:nvPr/>
        </p:nvPicPr>
        <p:blipFill>
          <a:blip r:embed="rId3"/>
          <a:stretch>
            <a:fillRect/>
          </a:stretch>
        </p:blipFill>
        <p:spPr>
          <a:xfrm>
            <a:off x="2986495" y="4397964"/>
            <a:ext cx="4991100" cy="962025"/>
          </a:xfrm>
          <a:prstGeom prst="rect">
            <a:avLst/>
          </a:prstGeom>
        </p:spPr>
      </p:pic>
    </p:spTree>
    <p:extLst>
      <p:ext uri="{BB962C8B-B14F-4D97-AF65-F5344CB8AC3E}">
        <p14:creationId xmlns:p14="http://schemas.microsoft.com/office/powerpoint/2010/main" val="143710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BC08-FBE7-6E60-F14D-F3B8DAFA6A2A}"/>
              </a:ext>
            </a:extLst>
          </p:cNvPr>
          <p:cNvSpPr>
            <a:spLocks noGrp="1"/>
          </p:cNvSpPr>
          <p:nvPr>
            <p:ph type="title"/>
          </p:nvPr>
        </p:nvSpPr>
        <p:spPr/>
        <p:txBody>
          <a:bodyPr/>
          <a:lstStyle/>
          <a:p>
            <a:r>
              <a:rPr lang="en-US" dirty="0"/>
              <a:t>Interactive Rebasing…</a:t>
            </a:r>
          </a:p>
        </p:txBody>
      </p:sp>
      <p:sp>
        <p:nvSpPr>
          <p:cNvPr id="3" name="Content Placeholder 2">
            <a:extLst>
              <a:ext uri="{FF2B5EF4-FFF2-40B4-BE49-F238E27FC236}">
                <a16:creationId xmlns:a16="http://schemas.microsoft.com/office/drawing/2014/main" id="{D445855E-9775-633B-26E0-CFFD3C2AEBE9}"/>
              </a:ext>
            </a:extLst>
          </p:cNvPr>
          <p:cNvSpPr>
            <a:spLocks noGrp="1"/>
          </p:cNvSpPr>
          <p:nvPr>
            <p:ph idx="1"/>
          </p:nvPr>
        </p:nvSpPr>
        <p:spPr/>
        <p:txBody>
          <a:bodyPr/>
          <a:lstStyle/>
          <a:p>
            <a:r>
              <a:rPr lang="en-US" dirty="0"/>
              <a:t>If the 2nd commit fixes a small problem in the 1st commit, you can condense them into a single commit with the fixup command.</a:t>
            </a:r>
          </a:p>
          <a:p>
            <a:endParaRPr lang="en-US" dirty="0"/>
          </a:p>
          <a:p>
            <a:endParaRPr lang="en-US" dirty="0"/>
          </a:p>
          <a:p>
            <a:endParaRPr lang="en-US" dirty="0"/>
          </a:p>
          <a:p>
            <a:r>
              <a:rPr lang="en-US" dirty="0"/>
              <a:t>Result </a:t>
            </a:r>
            <a:r>
              <a:rPr lang="en-US" dirty="0">
                <a:sym typeface="Wingdings" panose="05000000000000000000" pitchFamily="2" charset="2"/>
              </a:rPr>
              <a:t></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4973E16-10FC-42A5-60CE-207DC5EA6B1D}"/>
              </a:ext>
            </a:extLst>
          </p:cNvPr>
          <p:cNvPicPr>
            <a:picLocks noChangeAspect="1"/>
          </p:cNvPicPr>
          <p:nvPr/>
        </p:nvPicPr>
        <p:blipFill>
          <a:blip r:embed="rId2"/>
          <a:stretch>
            <a:fillRect/>
          </a:stretch>
        </p:blipFill>
        <p:spPr>
          <a:xfrm>
            <a:off x="3053035" y="2971800"/>
            <a:ext cx="4962525" cy="914400"/>
          </a:xfrm>
          <a:prstGeom prst="rect">
            <a:avLst/>
          </a:prstGeom>
        </p:spPr>
      </p:pic>
      <p:pic>
        <p:nvPicPr>
          <p:cNvPr id="7" name="Picture 6">
            <a:extLst>
              <a:ext uri="{FF2B5EF4-FFF2-40B4-BE49-F238E27FC236}">
                <a16:creationId xmlns:a16="http://schemas.microsoft.com/office/drawing/2014/main" id="{8744F1AD-5FBA-24EE-7ACC-C5A8A837EE38}"/>
              </a:ext>
            </a:extLst>
          </p:cNvPr>
          <p:cNvPicPr>
            <a:picLocks noChangeAspect="1"/>
          </p:cNvPicPr>
          <p:nvPr/>
        </p:nvPicPr>
        <p:blipFill>
          <a:blip r:embed="rId3"/>
          <a:stretch>
            <a:fillRect/>
          </a:stretch>
        </p:blipFill>
        <p:spPr>
          <a:xfrm>
            <a:off x="6791824" y="2733682"/>
            <a:ext cx="5048250" cy="3086100"/>
          </a:xfrm>
          <a:prstGeom prst="rect">
            <a:avLst/>
          </a:prstGeom>
        </p:spPr>
      </p:pic>
    </p:spTree>
    <p:extLst>
      <p:ext uri="{BB962C8B-B14F-4D97-AF65-F5344CB8AC3E}">
        <p14:creationId xmlns:p14="http://schemas.microsoft.com/office/powerpoint/2010/main" val="37513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73CB-1BE6-0221-31D2-79BAA7C039E7}"/>
              </a:ext>
            </a:extLst>
          </p:cNvPr>
          <p:cNvSpPr>
            <a:spLocks noGrp="1"/>
          </p:cNvSpPr>
          <p:nvPr>
            <p:ph type="title"/>
          </p:nvPr>
        </p:nvSpPr>
        <p:spPr/>
        <p:txBody>
          <a:bodyPr/>
          <a:lstStyle/>
          <a:p>
            <a:r>
              <a:rPr lang="en-US" dirty="0"/>
              <a:t>The Golden Rule of Rebasing…</a:t>
            </a:r>
          </a:p>
        </p:txBody>
      </p:sp>
      <p:sp>
        <p:nvSpPr>
          <p:cNvPr id="3" name="Content Placeholder 2">
            <a:extLst>
              <a:ext uri="{FF2B5EF4-FFF2-40B4-BE49-F238E27FC236}">
                <a16:creationId xmlns:a16="http://schemas.microsoft.com/office/drawing/2014/main" id="{E4E9F2D1-55E6-8A97-1965-3C0EEEB0076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4CCC8F6-F398-1219-CC5E-80055E2F7429}"/>
              </a:ext>
            </a:extLst>
          </p:cNvPr>
          <p:cNvPicPr>
            <a:picLocks noChangeAspect="1"/>
          </p:cNvPicPr>
          <p:nvPr/>
        </p:nvPicPr>
        <p:blipFill>
          <a:blip r:embed="rId3"/>
          <a:stretch>
            <a:fillRect/>
          </a:stretch>
        </p:blipFill>
        <p:spPr>
          <a:xfrm>
            <a:off x="2704011" y="3029501"/>
            <a:ext cx="8800601" cy="3038475"/>
          </a:xfrm>
          <a:prstGeom prst="rect">
            <a:avLst/>
          </a:prstGeom>
        </p:spPr>
      </p:pic>
    </p:spTree>
    <p:extLst>
      <p:ext uri="{BB962C8B-B14F-4D97-AF65-F5344CB8AC3E}">
        <p14:creationId xmlns:p14="http://schemas.microsoft.com/office/powerpoint/2010/main" val="111277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6B-3F64-3594-52F1-371DB981F433}"/>
              </a:ext>
            </a:extLst>
          </p:cNvPr>
          <p:cNvSpPr>
            <a:spLocks noGrp="1"/>
          </p:cNvSpPr>
          <p:nvPr>
            <p:ph type="title"/>
          </p:nvPr>
        </p:nvSpPr>
        <p:spPr>
          <a:xfrm>
            <a:off x="2592925" y="3429000"/>
            <a:ext cx="8911687" cy="2592976"/>
          </a:xfrm>
        </p:spPr>
        <p:txBody>
          <a:bodyPr/>
          <a:lstStyle/>
          <a:p>
            <a:pPr algn="ctr"/>
            <a:r>
              <a:rPr lang="en-US" dirty="0"/>
              <a:t>Any Questions?????</a:t>
            </a:r>
          </a:p>
        </p:txBody>
      </p:sp>
    </p:spTree>
    <p:extLst>
      <p:ext uri="{BB962C8B-B14F-4D97-AF65-F5344CB8AC3E}">
        <p14:creationId xmlns:p14="http://schemas.microsoft.com/office/powerpoint/2010/main" val="91191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7993-0836-54F9-0D1E-2796A230847F}"/>
              </a:ext>
            </a:extLst>
          </p:cNvPr>
          <p:cNvSpPr>
            <a:spLocks noGrp="1"/>
          </p:cNvSpPr>
          <p:nvPr>
            <p:ph type="title"/>
          </p:nvPr>
        </p:nvSpPr>
        <p:spPr/>
        <p:txBody>
          <a:bodyPr/>
          <a:lstStyle/>
          <a:p>
            <a:r>
              <a:rPr lang="en-US" dirty="0"/>
              <a:t>Popular version control systems..</a:t>
            </a:r>
          </a:p>
        </p:txBody>
      </p:sp>
      <p:sp>
        <p:nvSpPr>
          <p:cNvPr id="3" name="Content Placeholder 2">
            <a:extLst>
              <a:ext uri="{FF2B5EF4-FFF2-40B4-BE49-F238E27FC236}">
                <a16:creationId xmlns:a16="http://schemas.microsoft.com/office/drawing/2014/main" id="{17FAE1D9-17B9-E045-C12C-A02B5B0FC052}"/>
              </a:ext>
            </a:extLst>
          </p:cNvPr>
          <p:cNvSpPr>
            <a:spLocks noGrp="1"/>
          </p:cNvSpPr>
          <p:nvPr>
            <p:ph idx="1"/>
          </p:nvPr>
        </p:nvSpPr>
        <p:spPr/>
        <p:txBody>
          <a:bodyPr/>
          <a:lstStyle/>
          <a:p>
            <a:r>
              <a:rPr lang="en-US" dirty="0"/>
              <a:t>Git </a:t>
            </a:r>
          </a:p>
          <a:p>
            <a:r>
              <a:rPr lang="en-US" dirty="0"/>
              <a:t>CVS (concurrent version system)</a:t>
            </a:r>
          </a:p>
          <a:p>
            <a:r>
              <a:rPr lang="en-US" dirty="0"/>
              <a:t>SVN</a:t>
            </a:r>
          </a:p>
        </p:txBody>
      </p:sp>
    </p:spTree>
    <p:extLst>
      <p:ext uri="{BB962C8B-B14F-4D97-AF65-F5344CB8AC3E}">
        <p14:creationId xmlns:p14="http://schemas.microsoft.com/office/powerpoint/2010/main" val="422608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3856-9F23-5106-8F81-567AFF677401}"/>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DBF8D830-2AC8-90DE-545D-2BC572BF1486}"/>
              </a:ext>
            </a:extLst>
          </p:cNvPr>
          <p:cNvSpPr>
            <a:spLocks noGrp="1"/>
          </p:cNvSpPr>
          <p:nvPr>
            <p:ph idx="1"/>
          </p:nvPr>
        </p:nvSpPr>
        <p:spPr/>
        <p:txBody>
          <a:bodyPr/>
          <a:lstStyle/>
          <a:p>
            <a:endParaRPr lang="en-US" dirty="0"/>
          </a:p>
          <a:p>
            <a:pPr marL="0" indent="0">
              <a:buNone/>
            </a:pPr>
            <a:endParaRPr lang="en-US" dirty="0"/>
          </a:p>
          <a:p>
            <a:r>
              <a:rPr lang="en-US" b="1" dirty="0"/>
              <a:t>init : </a:t>
            </a:r>
            <a:r>
              <a:rPr lang="en-US" b="0" i="0" dirty="0">
                <a:solidFill>
                  <a:srgbClr val="202124"/>
                </a:solidFill>
                <a:effectLst/>
                <a:latin typeface="arial" panose="020B0604020202020204" pitchFamily="34" charset="0"/>
              </a:rPr>
              <a:t>The git init command </a:t>
            </a:r>
            <a:r>
              <a:rPr lang="en-US" b="1" i="0" dirty="0">
                <a:solidFill>
                  <a:srgbClr val="202124"/>
                </a:solidFill>
                <a:effectLst/>
                <a:latin typeface="arial" panose="020B0604020202020204" pitchFamily="34" charset="0"/>
              </a:rPr>
              <a:t>creates a new Git repository</a:t>
            </a:r>
          </a:p>
          <a:p>
            <a:r>
              <a:rPr lang="en-US" b="1" dirty="0">
                <a:solidFill>
                  <a:srgbClr val="202124"/>
                </a:solidFill>
                <a:latin typeface="arial" panose="020B0604020202020204" pitchFamily="34" charset="0"/>
              </a:rPr>
              <a:t>clone : </a:t>
            </a:r>
            <a:r>
              <a:rPr lang="en-US" dirty="0">
                <a:solidFill>
                  <a:srgbClr val="202124"/>
                </a:solidFill>
                <a:latin typeface="arial" panose="020B0604020202020204" pitchFamily="34" charset="0"/>
              </a:rPr>
              <a:t>The git clone can be used to </a:t>
            </a:r>
            <a:r>
              <a:rPr lang="en-US" b="1" dirty="0">
                <a:solidFill>
                  <a:srgbClr val="202124"/>
                </a:solidFill>
                <a:latin typeface="arial" panose="020B0604020202020204" pitchFamily="34" charset="0"/>
              </a:rPr>
              <a:t>copy a existing project </a:t>
            </a:r>
            <a:r>
              <a:rPr lang="en-US" dirty="0">
                <a:solidFill>
                  <a:srgbClr val="202124"/>
                </a:solidFill>
                <a:latin typeface="arial" panose="020B0604020202020204" pitchFamily="34" charset="0"/>
              </a:rPr>
              <a:t>on you local computer.</a:t>
            </a:r>
            <a:endParaRPr lang="en-US" dirty="0"/>
          </a:p>
        </p:txBody>
      </p:sp>
    </p:spTree>
    <p:extLst>
      <p:ext uri="{BB962C8B-B14F-4D97-AF65-F5344CB8AC3E}">
        <p14:creationId xmlns:p14="http://schemas.microsoft.com/office/powerpoint/2010/main" val="415515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75D6-6BE0-7E83-D24A-C1AC32CEFABF}"/>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63799F9B-42CE-3D39-9180-63C3C43F1C2E}"/>
              </a:ext>
            </a:extLst>
          </p:cNvPr>
          <p:cNvSpPr>
            <a:spLocks noGrp="1"/>
          </p:cNvSpPr>
          <p:nvPr>
            <p:ph idx="1"/>
          </p:nvPr>
        </p:nvSpPr>
        <p:spPr/>
        <p:txBody>
          <a:bodyPr/>
          <a:lstStyle/>
          <a:p>
            <a:endParaRPr lang="en-US" b="1" dirty="0"/>
          </a:p>
          <a:p>
            <a:endParaRPr lang="en-US" b="1" dirty="0"/>
          </a:p>
          <a:p>
            <a:r>
              <a:rPr lang="en-US" b="1" dirty="0"/>
              <a:t>log : </a:t>
            </a:r>
            <a:r>
              <a:rPr lang="en-US" dirty="0"/>
              <a:t>git log command is used to see the commits with their author name, date and the SHA(unique for every single commit).</a:t>
            </a:r>
          </a:p>
          <a:p>
            <a:r>
              <a:rPr lang="en-US" b="1" dirty="0"/>
              <a:t>show : </a:t>
            </a:r>
            <a:r>
              <a:rPr lang="en-US" dirty="0"/>
              <a:t>git show is the same as the git log. Although you can also see what changes or modification happens with the file with git show.</a:t>
            </a:r>
            <a:endParaRPr lang="en-US" b="1" dirty="0"/>
          </a:p>
        </p:txBody>
      </p:sp>
    </p:spTree>
    <p:extLst>
      <p:ext uri="{BB962C8B-B14F-4D97-AF65-F5344CB8AC3E}">
        <p14:creationId xmlns:p14="http://schemas.microsoft.com/office/powerpoint/2010/main" val="107646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99A9-D2E6-6B9B-F1FF-41433034BA27}"/>
              </a:ext>
            </a:extLst>
          </p:cNvPr>
          <p:cNvSpPr>
            <a:spLocks noGrp="1"/>
          </p:cNvSpPr>
          <p:nvPr>
            <p:ph type="title"/>
          </p:nvPr>
        </p:nvSpPr>
        <p:spPr/>
        <p:txBody>
          <a:bodyPr/>
          <a:lstStyle/>
          <a:p>
            <a:r>
              <a:rPr lang="en-US" dirty="0"/>
              <a:t>Popular flags with git log…</a:t>
            </a:r>
          </a:p>
        </p:txBody>
      </p:sp>
      <p:sp>
        <p:nvSpPr>
          <p:cNvPr id="3" name="Content Placeholder 2">
            <a:extLst>
              <a:ext uri="{FF2B5EF4-FFF2-40B4-BE49-F238E27FC236}">
                <a16:creationId xmlns:a16="http://schemas.microsoft.com/office/drawing/2014/main" id="{21FD1B68-6B31-3DCE-0ED5-88BA154B2CE9}"/>
              </a:ext>
            </a:extLst>
          </p:cNvPr>
          <p:cNvSpPr>
            <a:spLocks noGrp="1"/>
          </p:cNvSpPr>
          <p:nvPr>
            <p:ph idx="1"/>
          </p:nvPr>
        </p:nvSpPr>
        <p:spPr/>
        <p:txBody>
          <a:bodyPr/>
          <a:lstStyle/>
          <a:p>
            <a:endParaRPr lang="en-US" b="1" dirty="0"/>
          </a:p>
          <a:p>
            <a:r>
              <a:rPr lang="en-US" b="1" dirty="0"/>
              <a:t>--oneline : </a:t>
            </a:r>
            <a:r>
              <a:rPr lang="en-US" dirty="0"/>
              <a:t>using git log - -oneline you can see all info of individual commit in a single line.</a:t>
            </a:r>
          </a:p>
          <a:p>
            <a:r>
              <a:rPr lang="en-US" b="1" dirty="0"/>
              <a:t> --stat : </a:t>
            </a:r>
            <a:r>
              <a:rPr lang="en-US" dirty="0"/>
              <a:t>using git log - -stat you can see the number of lines added or removed.</a:t>
            </a:r>
          </a:p>
          <a:p>
            <a:r>
              <a:rPr lang="en-US" b="1" dirty="0"/>
              <a:t> </a:t>
            </a:r>
            <a:r>
              <a:rPr lang="en-US" b="1"/>
              <a:t>--patch </a:t>
            </a:r>
            <a:r>
              <a:rPr lang="en-US" b="1" dirty="0"/>
              <a:t>or –p : </a:t>
            </a:r>
            <a:r>
              <a:rPr lang="en-US" dirty="0"/>
              <a:t>git log - - patch command is used to see what actual changes made to the file.</a:t>
            </a:r>
            <a:endParaRPr lang="en-US" b="1" dirty="0"/>
          </a:p>
        </p:txBody>
      </p:sp>
    </p:spTree>
    <p:extLst>
      <p:ext uri="{BB962C8B-B14F-4D97-AF65-F5344CB8AC3E}">
        <p14:creationId xmlns:p14="http://schemas.microsoft.com/office/powerpoint/2010/main" val="19894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460A-2D19-86CA-0886-9FB4EC640232}"/>
              </a:ext>
            </a:extLst>
          </p:cNvPr>
          <p:cNvSpPr>
            <a:spLocks noGrp="1"/>
          </p:cNvSpPr>
          <p:nvPr>
            <p:ph type="title"/>
          </p:nvPr>
        </p:nvSpPr>
        <p:spPr/>
        <p:txBody>
          <a:bodyPr/>
          <a:lstStyle/>
          <a:p>
            <a:r>
              <a:rPr lang="en-US" dirty="0"/>
              <a:t>Use of “SHA”</a:t>
            </a:r>
          </a:p>
        </p:txBody>
      </p:sp>
      <p:sp>
        <p:nvSpPr>
          <p:cNvPr id="3" name="Content Placeholder 2">
            <a:extLst>
              <a:ext uri="{FF2B5EF4-FFF2-40B4-BE49-F238E27FC236}">
                <a16:creationId xmlns:a16="http://schemas.microsoft.com/office/drawing/2014/main" id="{C9F193D2-376C-1AC6-33DD-C5A63DD228AC}"/>
              </a:ext>
            </a:extLst>
          </p:cNvPr>
          <p:cNvSpPr>
            <a:spLocks noGrp="1"/>
          </p:cNvSpPr>
          <p:nvPr>
            <p:ph idx="1"/>
          </p:nvPr>
        </p:nvSpPr>
        <p:spPr/>
        <p:txBody>
          <a:bodyPr/>
          <a:lstStyle/>
          <a:p>
            <a:endParaRPr lang="en-US" dirty="0"/>
          </a:p>
          <a:p>
            <a:endParaRPr lang="en-US" dirty="0"/>
          </a:p>
          <a:p>
            <a:r>
              <a:rPr lang="en-US" dirty="0"/>
              <a:t> use git log “SHA”  </a:t>
            </a:r>
          </a:p>
          <a:p>
            <a:r>
              <a:rPr lang="en-US" dirty="0"/>
              <a:t>git show “SHA”</a:t>
            </a:r>
          </a:p>
        </p:txBody>
      </p:sp>
    </p:spTree>
    <p:extLst>
      <p:ext uri="{BB962C8B-B14F-4D97-AF65-F5344CB8AC3E}">
        <p14:creationId xmlns:p14="http://schemas.microsoft.com/office/powerpoint/2010/main" val="30441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26C8-9928-D100-1B1E-811AD4A2875F}"/>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78F74DB2-935F-4165-FDB8-836CAD7D2D9A}"/>
              </a:ext>
            </a:extLst>
          </p:cNvPr>
          <p:cNvSpPr>
            <a:spLocks noGrp="1"/>
          </p:cNvSpPr>
          <p:nvPr>
            <p:ph idx="1"/>
          </p:nvPr>
        </p:nvSpPr>
        <p:spPr/>
        <p:txBody>
          <a:bodyPr/>
          <a:lstStyle/>
          <a:p>
            <a:endParaRPr lang="en-US" b="1" dirty="0"/>
          </a:p>
          <a:p>
            <a:r>
              <a:rPr lang="en-US" b="1" dirty="0"/>
              <a:t>Add :</a:t>
            </a:r>
            <a:endParaRPr lang="en-US" dirty="0"/>
          </a:p>
          <a:p>
            <a:r>
              <a:rPr lang="en-US" b="1" dirty="0"/>
              <a:t>Commit : </a:t>
            </a:r>
          </a:p>
          <a:p>
            <a:r>
              <a:rPr lang="en-US" b="1" dirty="0"/>
              <a:t>diff :</a:t>
            </a:r>
          </a:p>
          <a:p>
            <a:r>
              <a:rPr lang="en-US" b="1" dirty="0"/>
              <a:t>tag : </a:t>
            </a:r>
            <a:r>
              <a:rPr lang="en-US" dirty="0"/>
              <a:t>git tag v1.0</a:t>
            </a:r>
          </a:p>
        </p:txBody>
      </p:sp>
    </p:spTree>
    <p:extLst>
      <p:ext uri="{BB962C8B-B14F-4D97-AF65-F5344CB8AC3E}">
        <p14:creationId xmlns:p14="http://schemas.microsoft.com/office/powerpoint/2010/main" val="313564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697C-2E36-CC53-84C4-1D0D8BD42CA7}"/>
              </a:ext>
            </a:extLst>
          </p:cNvPr>
          <p:cNvSpPr>
            <a:spLocks noGrp="1"/>
          </p:cNvSpPr>
          <p:nvPr>
            <p:ph type="title"/>
          </p:nvPr>
        </p:nvSpPr>
        <p:spPr/>
        <p:txBody>
          <a:bodyPr/>
          <a:lstStyle/>
          <a:p>
            <a:r>
              <a:rPr lang="en-US" dirty="0"/>
              <a:t>Popular Git Commands…</a:t>
            </a:r>
          </a:p>
        </p:txBody>
      </p:sp>
      <p:sp>
        <p:nvSpPr>
          <p:cNvPr id="3" name="Content Placeholder 2">
            <a:extLst>
              <a:ext uri="{FF2B5EF4-FFF2-40B4-BE49-F238E27FC236}">
                <a16:creationId xmlns:a16="http://schemas.microsoft.com/office/drawing/2014/main" id="{0AB6E746-DD13-7624-8996-6242AAE1F346}"/>
              </a:ext>
            </a:extLst>
          </p:cNvPr>
          <p:cNvSpPr>
            <a:spLocks noGrp="1"/>
          </p:cNvSpPr>
          <p:nvPr>
            <p:ph idx="1"/>
          </p:nvPr>
        </p:nvSpPr>
        <p:spPr/>
        <p:txBody>
          <a:bodyPr/>
          <a:lstStyle/>
          <a:p>
            <a:endParaRPr lang="en-US" dirty="0"/>
          </a:p>
          <a:p>
            <a:r>
              <a:rPr lang="en-US" dirty="0"/>
              <a:t>Use </a:t>
            </a:r>
            <a:r>
              <a:rPr lang="en-US" b="1" dirty="0"/>
              <a:t>git branch &lt;branchname&gt; “SHA”</a:t>
            </a:r>
            <a:r>
              <a:rPr lang="en-US" dirty="0"/>
              <a:t> to go back to previous commit.</a:t>
            </a:r>
          </a:p>
          <a:p>
            <a:r>
              <a:rPr lang="en-US" dirty="0"/>
              <a:t>Use </a:t>
            </a:r>
            <a:r>
              <a:rPr lang="en-US" b="1" dirty="0"/>
              <a:t>git branch –d &lt;branchname&gt; </a:t>
            </a:r>
            <a:r>
              <a:rPr lang="en-US" dirty="0"/>
              <a:t>to delete a branch.</a:t>
            </a:r>
          </a:p>
          <a:p>
            <a:r>
              <a:rPr lang="en-US" dirty="0"/>
              <a:t>Use </a:t>
            </a:r>
            <a:r>
              <a:rPr lang="en-US" b="1" dirty="0"/>
              <a:t>git merge &lt;</a:t>
            </a:r>
            <a:r>
              <a:rPr lang="en-US" b="1" dirty="0" err="1"/>
              <a:t>nameOfBranchToMergeIn</a:t>
            </a:r>
            <a:r>
              <a:rPr lang="en-US" b="1" dirty="0"/>
              <a:t>&gt;</a:t>
            </a:r>
            <a:r>
              <a:rPr lang="en-US" dirty="0"/>
              <a:t> to merge branches.</a:t>
            </a:r>
          </a:p>
          <a:p>
            <a:r>
              <a:rPr lang="en-US" dirty="0"/>
              <a:t>In-order to undo the merge use </a:t>
            </a:r>
            <a:r>
              <a:rPr lang="en-US" b="1" dirty="0"/>
              <a:t>git reset --hard</a:t>
            </a:r>
          </a:p>
        </p:txBody>
      </p:sp>
    </p:spTree>
    <p:extLst>
      <p:ext uri="{BB962C8B-B14F-4D97-AF65-F5344CB8AC3E}">
        <p14:creationId xmlns:p14="http://schemas.microsoft.com/office/powerpoint/2010/main" val="1129768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434</TotalTime>
  <Words>1135</Words>
  <Application>Microsoft Office PowerPoint</Application>
  <PresentationFormat>Widescreen</PresentationFormat>
  <Paragraphs>129</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Arial</vt:lpstr>
      <vt:lpstr>Calibri</vt:lpstr>
      <vt:lpstr>Century Gothic</vt:lpstr>
      <vt:lpstr>Open Sans</vt:lpstr>
      <vt:lpstr>Wingdings 3</vt:lpstr>
      <vt:lpstr>Wisp</vt:lpstr>
      <vt:lpstr>Version Control with Git.</vt:lpstr>
      <vt:lpstr>What is version control?</vt:lpstr>
      <vt:lpstr>Popular version control systems..</vt:lpstr>
      <vt:lpstr>Popular Git Commands…</vt:lpstr>
      <vt:lpstr>Popular Git Commands…</vt:lpstr>
      <vt:lpstr>Popular flags with git log…</vt:lpstr>
      <vt:lpstr>Use of “SHA”</vt:lpstr>
      <vt:lpstr>Popular Git Commands…</vt:lpstr>
      <vt:lpstr>Popular Git Commands…</vt:lpstr>
      <vt:lpstr>Merge Conflict Indicators Explanation</vt:lpstr>
      <vt:lpstr>Popular Git Commands…</vt:lpstr>
      <vt:lpstr>Relative Commit References…</vt:lpstr>
      <vt:lpstr>Git Reset's Flags..</vt:lpstr>
      <vt:lpstr>Merging vs. Rebasing</vt:lpstr>
      <vt:lpstr>Understanding through an example…</vt:lpstr>
      <vt:lpstr>Options you have?</vt:lpstr>
      <vt:lpstr>In case of merging…</vt:lpstr>
      <vt:lpstr>If you go for the Rebase Option…</vt:lpstr>
      <vt:lpstr>Benefit of rebasing…</vt:lpstr>
      <vt:lpstr>Interactive Rebasing…</vt:lpstr>
      <vt:lpstr>Interactive Rebasing…</vt:lpstr>
      <vt:lpstr>The Golden Rule of Rebasing…</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Shamook Saad</dc:creator>
  <cp:lastModifiedBy>Shamook Saad</cp:lastModifiedBy>
  <cp:revision>9</cp:revision>
  <dcterms:created xsi:type="dcterms:W3CDTF">2022-09-01T10:54:25Z</dcterms:created>
  <dcterms:modified xsi:type="dcterms:W3CDTF">2022-09-05T09:59:44Z</dcterms:modified>
</cp:coreProperties>
</file>