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10-Aug-19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10-Aug-19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7120-548F-49E5-924E-2956F27A82A0}"/>
              </a:ext>
            </a:extLst>
          </p:cNvPr>
          <p:cNvSpPr>
            <a:spLocks noGrp="1"/>
          </p:cNvSpPr>
          <p:nvPr>
            <p:ph type="ctrTitle"/>
          </p:nvPr>
        </p:nvSpPr>
        <p:spPr/>
        <p:txBody>
          <a:bodyPr/>
          <a:lstStyle/>
          <a:p>
            <a:r>
              <a:rPr lang="en-US" b="1" dirty="0"/>
              <a:t>ANALYZING POLLUTION IN LAHORE</a:t>
            </a:r>
          </a:p>
        </p:txBody>
      </p:sp>
      <p:sp>
        <p:nvSpPr>
          <p:cNvPr id="3" name="Subtitle 2">
            <a:extLst>
              <a:ext uri="{FF2B5EF4-FFF2-40B4-BE49-F238E27FC236}">
                <a16:creationId xmlns:a16="http://schemas.microsoft.com/office/drawing/2014/main" id="{5148EFE8-60CF-4FE6-BF43-D34A6363C5E9}"/>
              </a:ext>
            </a:extLst>
          </p:cNvPr>
          <p:cNvSpPr>
            <a:spLocks noGrp="1"/>
          </p:cNvSpPr>
          <p:nvPr>
            <p:ph type="subTitle" idx="1"/>
          </p:nvPr>
        </p:nvSpPr>
        <p:spPr/>
        <p:txBody>
          <a:bodyPr>
            <a:normAutofit fontScale="70000" lnSpcReduction="20000"/>
          </a:bodyPr>
          <a:lstStyle/>
          <a:p>
            <a:r>
              <a:rPr lang="en-US" b="1" dirty="0"/>
              <a:t>IBM DATA SCIENCE PROFESIONAL CERTIFICATION</a:t>
            </a:r>
          </a:p>
          <a:p>
            <a:endParaRPr lang="en-US" b="1" dirty="0"/>
          </a:p>
          <a:p>
            <a:r>
              <a:rPr lang="en-US" b="1" dirty="0"/>
              <a:t>CAPSTONE PROJECT by </a:t>
            </a:r>
            <a:r>
              <a:rPr lang="en-US" b="1" dirty="0" err="1"/>
              <a:t>saad</a:t>
            </a:r>
            <a:r>
              <a:rPr lang="en-US" b="1" dirty="0"/>
              <a:t> </a:t>
            </a:r>
            <a:r>
              <a:rPr lang="en-US" b="1" dirty="0" err="1"/>
              <a:t>shakil</a:t>
            </a:r>
            <a:endParaRPr lang="en-US" b="1" dirty="0"/>
          </a:p>
          <a:p>
            <a:endParaRPr lang="en-US" dirty="0"/>
          </a:p>
        </p:txBody>
      </p:sp>
    </p:spTree>
    <p:extLst>
      <p:ext uri="{BB962C8B-B14F-4D97-AF65-F5344CB8AC3E}">
        <p14:creationId xmlns:p14="http://schemas.microsoft.com/office/powerpoint/2010/main" val="344814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BEFF-383E-4816-A3DA-339CE468A7C5}"/>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3EC7F738-5A09-42EB-9631-69D02E1A7112}"/>
              </a:ext>
            </a:extLst>
          </p:cNvPr>
          <p:cNvSpPr>
            <a:spLocks noGrp="1"/>
          </p:cNvSpPr>
          <p:nvPr>
            <p:ph idx="1"/>
          </p:nvPr>
        </p:nvSpPr>
        <p:spPr>
          <a:xfrm>
            <a:off x="1104293" y="1331259"/>
            <a:ext cx="8946541" cy="4195481"/>
          </a:xfrm>
        </p:spPr>
        <p:txBody>
          <a:bodyPr/>
          <a:lstStyle/>
          <a:p>
            <a:r>
              <a:rPr lang="en-US" dirty="0"/>
              <a:t>Northern part of city is highly dense.</a:t>
            </a:r>
          </a:p>
        </p:txBody>
      </p:sp>
      <p:pic>
        <p:nvPicPr>
          <p:cNvPr id="4" name="Picture 3">
            <a:extLst>
              <a:ext uri="{FF2B5EF4-FFF2-40B4-BE49-F238E27FC236}">
                <a16:creationId xmlns:a16="http://schemas.microsoft.com/office/drawing/2014/main" id="{467683F9-122E-4901-B0BD-D252F4DD8E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9225" y="1853248"/>
            <a:ext cx="8060635" cy="4839100"/>
          </a:xfrm>
          <a:prstGeom prst="rect">
            <a:avLst/>
          </a:prstGeom>
          <a:noFill/>
        </p:spPr>
      </p:pic>
    </p:spTree>
    <p:extLst>
      <p:ext uri="{BB962C8B-B14F-4D97-AF65-F5344CB8AC3E}">
        <p14:creationId xmlns:p14="http://schemas.microsoft.com/office/powerpoint/2010/main" val="366373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34EC-CA90-4FE2-9325-3AA8AA977121}"/>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B178C574-E2DD-4A6A-93DF-52687814502B}"/>
              </a:ext>
            </a:extLst>
          </p:cNvPr>
          <p:cNvSpPr>
            <a:spLocks noGrp="1"/>
          </p:cNvSpPr>
          <p:nvPr>
            <p:ph idx="1"/>
          </p:nvPr>
        </p:nvSpPr>
        <p:spPr/>
        <p:txBody>
          <a:bodyPr/>
          <a:lstStyle/>
          <a:p>
            <a:r>
              <a:rPr lang="en-US" dirty="0"/>
              <a:t>Comparing the population density map and Greenery map, we can clearly see that at high population density areas there is no greenery at all. </a:t>
            </a:r>
          </a:p>
          <a:p>
            <a:r>
              <a:rPr lang="en-US" dirty="0"/>
              <a:t>Locations of fuel stations in the city was extracted from Foursquare</a:t>
            </a:r>
          </a:p>
          <a:p>
            <a:r>
              <a:rPr lang="en-US" dirty="0"/>
              <a:t>Purpose of incorporating gas stations in my study was because presence of a gas station is an indication of traffic flows hence pollution</a:t>
            </a:r>
          </a:p>
        </p:txBody>
      </p:sp>
    </p:spTree>
    <p:extLst>
      <p:ext uri="{BB962C8B-B14F-4D97-AF65-F5344CB8AC3E}">
        <p14:creationId xmlns:p14="http://schemas.microsoft.com/office/powerpoint/2010/main" val="43548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6CC-E998-493C-97E2-B5C47385651D}"/>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003B92E8-0810-473C-9D80-0833929E53FE}"/>
              </a:ext>
            </a:extLst>
          </p:cNvPr>
          <p:cNvSpPr>
            <a:spLocks noGrp="1"/>
          </p:cNvSpPr>
          <p:nvPr>
            <p:ph idx="1"/>
          </p:nvPr>
        </p:nvSpPr>
        <p:spPr>
          <a:xfrm>
            <a:off x="984042" y="1331259"/>
            <a:ext cx="10982671" cy="4195481"/>
          </a:xfrm>
        </p:spPr>
        <p:txBody>
          <a:bodyPr/>
          <a:lstStyle/>
          <a:p>
            <a:r>
              <a:rPr lang="en-US" dirty="0"/>
              <a:t>Gas stations are evenly distributed throughout the city. However, concentration of gas station in middle of city seems higher. Northern part of city, which is highly populated with very less greenery, has presence of handful of gas stations as well.</a:t>
            </a:r>
          </a:p>
          <a:p>
            <a:endParaRPr lang="en-US" dirty="0"/>
          </a:p>
        </p:txBody>
      </p:sp>
      <p:pic>
        <p:nvPicPr>
          <p:cNvPr id="4" name="Picture 3">
            <a:extLst>
              <a:ext uri="{FF2B5EF4-FFF2-40B4-BE49-F238E27FC236}">
                <a16:creationId xmlns:a16="http://schemas.microsoft.com/office/drawing/2014/main" id="{5F99DE86-4CF9-4CC6-A5A2-BDE24B0553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9214" y="2446599"/>
            <a:ext cx="7701377" cy="4195481"/>
          </a:xfrm>
          <a:prstGeom prst="rect">
            <a:avLst/>
          </a:prstGeom>
          <a:noFill/>
        </p:spPr>
      </p:pic>
    </p:spTree>
    <p:extLst>
      <p:ext uri="{BB962C8B-B14F-4D97-AF65-F5344CB8AC3E}">
        <p14:creationId xmlns:p14="http://schemas.microsoft.com/office/powerpoint/2010/main" val="243624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94B8-405D-42E4-9F2B-5B3FFB2CADA2}"/>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37231567-2B51-439A-BBC3-BB462B92F105}"/>
              </a:ext>
            </a:extLst>
          </p:cNvPr>
          <p:cNvSpPr>
            <a:spLocks noGrp="1"/>
          </p:cNvSpPr>
          <p:nvPr>
            <p:ph idx="1"/>
          </p:nvPr>
        </p:nvSpPr>
        <p:spPr>
          <a:xfrm>
            <a:off x="1103312" y="1457740"/>
            <a:ext cx="10240549" cy="4790660"/>
          </a:xfrm>
        </p:spPr>
        <p:txBody>
          <a:bodyPr>
            <a:normAutofit/>
          </a:bodyPr>
          <a:lstStyle/>
          <a:p>
            <a:r>
              <a:rPr lang="en-US" dirty="0"/>
              <a:t>Core reason of high pollution in city is lack of forestation and greenery such as parks. </a:t>
            </a:r>
          </a:p>
          <a:p>
            <a:r>
              <a:rPr lang="en-US" dirty="0"/>
              <a:t>Alarming situation is present in northern part of city where population in very dense and there are hardly any parks and forestation there.</a:t>
            </a:r>
          </a:p>
          <a:p>
            <a:r>
              <a:rPr lang="en-US" dirty="0"/>
              <a:t>At central part of city, population is also dense, and there are high number of gas stations. Green area again is little to none. </a:t>
            </a:r>
          </a:p>
          <a:p>
            <a:r>
              <a:rPr lang="en-US" dirty="0"/>
              <a:t>Traffics flow is high in these areas assuming on presence of gas stations in that area, thus leading to higher pollution. </a:t>
            </a:r>
          </a:p>
          <a:p>
            <a:r>
              <a:rPr lang="en-US" dirty="0"/>
              <a:t>Responsible authorities should immediately address the pollution problem by building more parks and forest areas in northern and central areas of city. </a:t>
            </a:r>
          </a:p>
          <a:p>
            <a:r>
              <a:rPr lang="en-US" dirty="0"/>
              <a:t>Curbing pollution responsibility can be shared by individual citizen as well as they can plant trees outside their homes and neighborhood. </a:t>
            </a:r>
          </a:p>
        </p:txBody>
      </p:sp>
    </p:spTree>
    <p:extLst>
      <p:ext uri="{BB962C8B-B14F-4D97-AF65-F5344CB8AC3E}">
        <p14:creationId xmlns:p14="http://schemas.microsoft.com/office/powerpoint/2010/main" val="352570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EBBC-AEE2-45C1-A47E-70F595B24CA5}"/>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245F9949-91BC-4647-B2EC-D58022BAEFCC}"/>
              </a:ext>
            </a:extLst>
          </p:cNvPr>
          <p:cNvSpPr>
            <a:spLocks noGrp="1"/>
          </p:cNvSpPr>
          <p:nvPr>
            <p:ph idx="1"/>
          </p:nvPr>
        </p:nvSpPr>
        <p:spPr>
          <a:xfrm>
            <a:off x="1103312" y="1205948"/>
            <a:ext cx="10081523" cy="5042451"/>
          </a:xfrm>
        </p:spPr>
        <p:txBody>
          <a:bodyPr/>
          <a:lstStyle/>
          <a:p>
            <a:r>
              <a:rPr lang="en-US" dirty="0"/>
              <a:t>Issue regarding high level of air pollution in Lahore city</a:t>
            </a:r>
          </a:p>
          <a:p>
            <a:r>
              <a:rPr lang="en-US" dirty="0"/>
              <a:t>Lahore is second largest city of Pakistan and 24</a:t>
            </a:r>
            <a:r>
              <a:rPr lang="en-US" baseline="30000" dirty="0"/>
              <a:t>th</a:t>
            </a:r>
            <a:r>
              <a:rPr lang="en-US" dirty="0"/>
              <a:t> largest city in world according to population</a:t>
            </a:r>
          </a:p>
          <a:p>
            <a:r>
              <a:rPr lang="en-US" dirty="0"/>
              <a:t>Population stands around 11 million people in the metropolitan</a:t>
            </a:r>
          </a:p>
          <a:p>
            <a:r>
              <a:rPr lang="en-US" dirty="0"/>
              <a:t>According to </a:t>
            </a:r>
            <a:r>
              <a:rPr lang="en-US" dirty="0" err="1"/>
              <a:t>IQAir</a:t>
            </a:r>
            <a:r>
              <a:rPr lang="en-US" dirty="0"/>
              <a:t> AirVisual’s 2018 World Air Quality Report, Lahore ranks at 10</a:t>
            </a:r>
            <a:r>
              <a:rPr lang="en-US" baseline="30000" dirty="0"/>
              <a:t>th</a:t>
            </a:r>
            <a:r>
              <a:rPr lang="en-US" dirty="0"/>
              <a:t> most polluted city in the world with an average air quality index of 114.9</a:t>
            </a:r>
          </a:p>
          <a:p>
            <a:r>
              <a:rPr lang="en-US" dirty="0"/>
              <a:t>During the winter season, level of smog is so intense that visibility almost drops to zero</a:t>
            </a:r>
          </a:p>
          <a:p>
            <a:r>
              <a:rPr lang="en-US" dirty="0"/>
              <a:t>Causes of pollution will be analyzed through population density, forestation areas and fuel stations location.</a:t>
            </a:r>
          </a:p>
          <a:p>
            <a:r>
              <a:rPr lang="en-US" dirty="0"/>
              <a:t>The concerned stakeholders for this analysis would be general public, government</a:t>
            </a:r>
          </a:p>
        </p:txBody>
      </p:sp>
    </p:spTree>
    <p:extLst>
      <p:ext uri="{BB962C8B-B14F-4D97-AF65-F5344CB8AC3E}">
        <p14:creationId xmlns:p14="http://schemas.microsoft.com/office/powerpoint/2010/main" val="5493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BD02-B915-43C4-8480-53256EEA8060}"/>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7DB1D461-063F-41AD-894B-5C3E9E66FEC0}"/>
              </a:ext>
            </a:extLst>
          </p:cNvPr>
          <p:cNvSpPr>
            <a:spLocks noGrp="1"/>
          </p:cNvSpPr>
          <p:nvPr>
            <p:ph idx="1"/>
          </p:nvPr>
        </p:nvSpPr>
        <p:spPr/>
        <p:txBody>
          <a:bodyPr/>
          <a:lstStyle/>
          <a:p>
            <a:r>
              <a:rPr lang="en-US" dirty="0"/>
              <a:t>Wikipedia was used to get the list of towns in Lahore city</a:t>
            </a:r>
          </a:p>
          <a:p>
            <a:r>
              <a:rPr lang="en-US" dirty="0"/>
              <a:t>Official population figures were extracted from Pakistan Bureau of Statistics department</a:t>
            </a:r>
          </a:p>
          <a:p>
            <a:r>
              <a:rPr lang="en-US" dirty="0"/>
              <a:t>Coordinates were extracted using Python’s libraries such as Geocoder.</a:t>
            </a:r>
          </a:p>
          <a:p>
            <a:r>
              <a:rPr lang="en-US" dirty="0"/>
              <a:t>Foursquare was used to extracted venues list data. </a:t>
            </a:r>
          </a:p>
          <a:p>
            <a:r>
              <a:rPr lang="en-US" dirty="0"/>
              <a:t>Difficulties were faced getting hold of data as it was either not available or not public.</a:t>
            </a:r>
          </a:p>
        </p:txBody>
      </p:sp>
    </p:spTree>
    <p:extLst>
      <p:ext uri="{BB962C8B-B14F-4D97-AF65-F5344CB8AC3E}">
        <p14:creationId xmlns:p14="http://schemas.microsoft.com/office/powerpoint/2010/main" val="110214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2CA-5839-47ED-A72C-A81790F7043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55C87E91-F99B-44FA-936F-26AB37CBFDEE}"/>
              </a:ext>
            </a:extLst>
          </p:cNvPr>
          <p:cNvSpPr>
            <a:spLocks noGrp="1"/>
          </p:cNvSpPr>
          <p:nvPr>
            <p:ph idx="1"/>
          </p:nvPr>
        </p:nvSpPr>
        <p:spPr/>
        <p:txBody>
          <a:bodyPr/>
          <a:lstStyle/>
          <a:p>
            <a:r>
              <a:rPr lang="en-US" dirty="0"/>
              <a:t>The idea behind this project was to highlight areas of Lahore according to population density and forestation</a:t>
            </a:r>
          </a:p>
          <a:p>
            <a:r>
              <a:rPr lang="en-US" dirty="0"/>
              <a:t>Different types of maps of Lahore city were generated to </a:t>
            </a:r>
            <a:r>
              <a:rPr lang="en-US" dirty="0" err="1"/>
              <a:t>to</a:t>
            </a:r>
            <a:r>
              <a:rPr lang="en-US" dirty="0"/>
              <a:t> analyze the problem</a:t>
            </a:r>
          </a:p>
          <a:p>
            <a:endParaRPr lang="en-US" dirty="0"/>
          </a:p>
        </p:txBody>
      </p:sp>
    </p:spTree>
    <p:extLst>
      <p:ext uri="{BB962C8B-B14F-4D97-AF65-F5344CB8AC3E}">
        <p14:creationId xmlns:p14="http://schemas.microsoft.com/office/powerpoint/2010/main" val="328630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58BB-714B-440F-A427-9382304B5B96}"/>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D3CDA663-3201-4826-A80C-53615DAB6918}"/>
              </a:ext>
            </a:extLst>
          </p:cNvPr>
          <p:cNvSpPr>
            <a:spLocks noGrp="1"/>
          </p:cNvSpPr>
          <p:nvPr>
            <p:ph idx="1"/>
          </p:nvPr>
        </p:nvSpPr>
        <p:spPr>
          <a:xfrm>
            <a:off x="1103312" y="1391478"/>
            <a:ext cx="9988758" cy="4856921"/>
          </a:xfrm>
        </p:spPr>
        <p:txBody>
          <a:bodyPr/>
          <a:lstStyle/>
          <a:p>
            <a:r>
              <a:rPr lang="en-US" dirty="0"/>
              <a:t>Lahore is world 24</a:t>
            </a:r>
            <a:r>
              <a:rPr lang="en-US" baseline="30000" dirty="0"/>
              <a:t>th</a:t>
            </a:r>
            <a:r>
              <a:rPr lang="en-US" dirty="0"/>
              <a:t> largest city according to the population, spanning at area of 1,772 sq. km</a:t>
            </a:r>
          </a:p>
          <a:p>
            <a:r>
              <a:rPr lang="en-US" dirty="0"/>
              <a:t>The city is divided into 5 districts, which is further divided into 10 towns. </a:t>
            </a:r>
          </a:p>
          <a:p>
            <a:r>
              <a:rPr lang="en-US" dirty="0"/>
              <a:t>Due to limitations of unavailability of data population of Lahore at town level could not be extracted. Therefore, towns were categorized under districts for purpose of population distribution. </a:t>
            </a:r>
          </a:p>
          <a:p>
            <a:endParaRPr lang="en-US" dirty="0"/>
          </a:p>
          <a:p>
            <a:endParaRPr lang="en-US" dirty="0"/>
          </a:p>
        </p:txBody>
      </p:sp>
      <p:pic>
        <p:nvPicPr>
          <p:cNvPr id="4" name="Picture 3">
            <a:extLst>
              <a:ext uri="{FF2B5EF4-FFF2-40B4-BE49-F238E27FC236}">
                <a16:creationId xmlns:a16="http://schemas.microsoft.com/office/drawing/2014/main" id="{EFEBB231-C6D5-410D-B5B1-3C1EB9A7BC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2209" y="3741313"/>
            <a:ext cx="1850347" cy="2941982"/>
          </a:xfrm>
          <a:prstGeom prst="rect">
            <a:avLst/>
          </a:prstGeom>
          <a:noFill/>
        </p:spPr>
      </p:pic>
      <p:pic>
        <p:nvPicPr>
          <p:cNvPr id="5" name="Picture 4">
            <a:extLst>
              <a:ext uri="{FF2B5EF4-FFF2-40B4-BE49-F238E27FC236}">
                <a16:creationId xmlns:a16="http://schemas.microsoft.com/office/drawing/2014/main" id="{46413B26-39F4-4D15-9ED9-6F16964F80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31453" y="3741312"/>
            <a:ext cx="1850348" cy="2941983"/>
          </a:xfrm>
          <a:prstGeom prst="rect">
            <a:avLst/>
          </a:prstGeom>
          <a:noFill/>
        </p:spPr>
      </p:pic>
      <p:pic>
        <p:nvPicPr>
          <p:cNvPr id="6" name="Picture 5">
            <a:extLst>
              <a:ext uri="{FF2B5EF4-FFF2-40B4-BE49-F238E27FC236}">
                <a16:creationId xmlns:a16="http://schemas.microsoft.com/office/drawing/2014/main" id="{DC88E356-D8E0-44E3-899B-2F5DB15AA489}"/>
              </a:ext>
            </a:extLst>
          </p:cNvPr>
          <p:cNvPicPr>
            <a:picLocks noChangeAspect="1"/>
          </p:cNvPicPr>
          <p:nvPr/>
        </p:nvPicPr>
        <p:blipFill>
          <a:blip r:embed="rId4"/>
          <a:stretch>
            <a:fillRect/>
          </a:stretch>
        </p:blipFill>
        <p:spPr>
          <a:xfrm>
            <a:off x="6096000" y="4114472"/>
            <a:ext cx="5760781" cy="2195662"/>
          </a:xfrm>
          <a:prstGeom prst="rect">
            <a:avLst/>
          </a:prstGeom>
        </p:spPr>
      </p:pic>
    </p:spTree>
    <p:extLst>
      <p:ext uri="{BB962C8B-B14F-4D97-AF65-F5344CB8AC3E}">
        <p14:creationId xmlns:p14="http://schemas.microsoft.com/office/powerpoint/2010/main" val="372571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99E2-41FE-4AAC-BB09-B882AC8C121D}"/>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D541A201-38F0-41E9-8FF7-AACC1E5D9FAA}"/>
              </a:ext>
            </a:extLst>
          </p:cNvPr>
          <p:cNvSpPr>
            <a:spLocks noGrp="1"/>
          </p:cNvSpPr>
          <p:nvPr>
            <p:ph idx="1"/>
          </p:nvPr>
        </p:nvSpPr>
        <p:spPr>
          <a:xfrm>
            <a:off x="1104293" y="1331259"/>
            <a:ext cx="8946541" cy="4195481"/>
          </a:xfrm>
        </p:spPr>
        <p:txBody>
          <a:bodyPr/>
          <a:lstStyle/>
          <a:p>
            <a:r>
              <a:rPr lang="en-US" dirty="0"/>
              <a:t>Map of Lahore</a:t>
            </a:r>
          </a:p>
        </p:txBody>
      </p:sp>
      <p:pic>
        <p:nvPicPr>
          <p:cNvPr id="4" name="Picture 3">
            <a:extLst>
              <a:ext uri="{FF2B5EF4-FFF2-40B4-BE49-F238E27FC236}">
                <a16:creationId xmlns:a16="http://schemas.microsoft.com/office/drawing/2014/main" id="{BBE30488-032A-4BB6-B9DE-8EA7C65E7C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4077" y="1853248"/>
            <a:ext cx="7673506" cy="4751319"/>
          </a:xfrm>
          <a:prstGeom prst="rect">
            <a:avLst/>
          </a:prstGeom>
          <a:noFill/>
        </p:spPr>
      </p:pic>
    </p:spTree>
    <p:extLst>
      <p:ext uri="{BB962C8B-B14F-4D97-AF65-F5344CB8AC3E}">
        <p14:creationId xmlns:p14="http://schemas.microsoft.com/office/powerpoint/2010/main" val="306674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F80-1A15-4EB3-8FA9-48BA063DB7ED}"/>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D0435AD6-2E77-424B-856D-1155D2FC3BA9}"/>
              </a:ext>
            </a:extLst>
          </p:cNvPr>
          <p:cNvSpPr>
            <a:spLocks noGrp="1"/>
          </p:cNvSpPr>
          <p:nvPr>
            <p:ph idx="1"/>
          </p:nvPr>
        </p:nvSpPr>
        <p:spPr>
          <a:xfrm>
            <a:off x="875201" y="1331259"/>
            <a:ext cx="8946541" cy="4195481"/>
          </a:xfrm>
        </p:spPr>
        <p:txBody>
          <a:bodyPr/>
          <a:lstStyle/>
          <a:p>
            <a:r>
              <a:rPr lang="en-US" dirty="0"/>
              <a:t>‘Green’ areas of city</a:t>
            </a:r>
          </a:p>
          <a:p>
            <a:r>
              <a:rPr lang="en-US" dirty="0"/>
              <a:t>Most of the greenery is found at east and south side of city </a:t>
            </a:r>
          </a:p>
        </p:txBody>
      </p:sp>
      <p:grpSp>
        <p:nvGrpSpPr>
          <p:cNvPr id="10" name="Group 9">
            <a:extLst>
              <a:ext uri="{FF2B5EF4-FFF2-40B4-BE49-F238E27FC236}">
                <a16:creationId xmlns:a16="http://schemas.microsoft.com/office/drawing/2014/main" id="{35824199-10A7-4202-BB46-654EED092436}"/>
              </a:ext>
            </a:extLst>
          </p:cNvPr>
          <p:cNvGrpSpPr/>
          <p:nvPr/>
        </p:nvGrpSpPr>
        <p:grpSpPr>
          <a:xfrm>
            <a:off x="2370258" y="2305878"/>
            <a:ext cx="6309916" cy="4426226"/>
            <a:chOff x="2370258" y="1853248"/>
            <a:chExt cx="5382260" cy="4267835"/>
          </a:xfrm>
        </p:grpSpPr>
        <p:pic>
          <p:nvPicPr>
            <p:cNvPr id="4" name="Picture 3">
              <a:extLst>
                <a:ext uri="{FF2B5EF4-FFF2-40B4-BE49-F238E27FC236}">
                  <a16:creationId xmlns:a16="http://schemas.microsoft.com/office/drawing/2014/main" id="{CB89BDD6-D85A-4270-9EE2-E19D423031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0258" y="1853248"/>
              <a:ext cx="5382260" cy="4267835"/>
            </a:xfrm>
            <a:prstGeom prst="rect">
              <a:avLst/>
            </a:prstGeom>
            <a:noFill/>
          </p:spPr>
        </p:pic>
        <p:grpSp>
          <p:nvGrpSpPr>
            <p:cNvPr id="5" name="Group 4">
              <a:extLst>
                <a:ext uri="{FF2B5EF4-FFF2-40B4-BE49-F238E27FC236}">
                  <a16:creationId xmlns:a16="http://schemas.microsoft.com/office/drawing/2014/main" id="{5F8F2586-BB05-4C66-B495-FEBC853E6146}"/>
                </a:ext>
              </a:extLst>
            </p:cNvPr>
            <p:cNvGrpSpPr/>
            <p:nvPr/>
          </p:nvGrpSpPr>
          <p:grpSpPr>
            <a:xfrm>
              <a:off x="3166477" y="3381729"/>
              <a:ext cx="3133725" cy="2667000"/>
              <a:chOff x="0" y="0"/>
              <a:chExt cx="3133725" cy="2667000"/>
            </a:xfrm>
          </p:grpSpPr>
          <p:sp>
            <p:nvSpPr>
              <p:cNvPr id="6" name="Oval 5">
                <a:extLst>
                  <a:ext uri="{FF2B5EF4-FFF2-40B4-BE49-F238E27FC236}">
                    <a16:creationId xmlns:a16="http://schemas.microsoft.com/office/drawing/2014/main" id="{22F55BFF-4930-4FEA-AE6A-238B343EB7FB}"/>
                  </a:ext>
                </a:extLst>
              </p:cNvPr>
              <p:cNvSpPr/>
              <p:nvPr/>
            </p:nvSpPr>
            <p:spPr>
              <a:xfrm>
                <a:off x="2600325" y="0"/>
                <a:ext cx="533400" cy="8382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a:extLst>
                  <a:ext uri="{FF2B5EF4-FFF2-40B4-BE49-F238E27FC236}">
                    <a16:creationId xmlns:a16="http://schemas.microsoft.com/office/drawing/2014/main" id="{3281F21F-F326-481A-AE02-A7850FAE9E1D}"/>
                  </a:ext>
                </a:extLst>
              </p:cNvPr>
              <p:cNvSpPr/>
              <p:nvPr/>
            </p:nvSpPr>
            <p:spPr>
              <a:xfrm>
                <a:off x="0" y="1162050"/>
                <a:ext cx="828675" cy="90487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a:extLst>
                  <a:ext uri="{FF2B5EF4-FFF2-40B4-BE49-F238E27FC236}">
                    <a16:creationId xmlns:a16="http://schemas.microsoft.com/office/drawing/2014/main" id="{D6E4FC36-9D5A-41C2-9F83-7A7B67B1632D}"/>
                  </a:ext>
                </a:extLst>
              </p:cNvPr>
              <p:cNvSpPr/>
              <p:nvPr/>
            </p:nvSpPr>
            <p:spPr>
              <a:xfrm>
                <a:off x="1200150" y="581025"/>
                <a:ext cx="419100" cy="381000"/>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a:extLst>
                  <a:ext uri="{FF2B5EF4-FFF2-40B4-BE49-F238E27FC236}">
                    <a16:creationId xmlns:a16="http://schemas.microsoft.com/office/drawing/2014/main" id="{328F2356-7280-4188-8D95-BFDA93F99AE6}"/>
                  </a:ext>
                </a:extLst>
              </p:cNvPr>
              <p:cNvSpPr/>
              <p:nvPr/>
            </p:nvSpPr>
            <p:spPr>
              <a:xfrm>
                <a:off x="1104900" y="1752600"/>
                <a:ext cx="1104900" cy="914400"/>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115942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F80-1A15-4EB3-8FA9-48BA063DB7ED}"/>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D0435AD6-2E77-424B-856D-1155D2FC3BA9}"/>
              </a:ext>
            </a:extLst>
          </p:cNvPr>
          <p:cNvSpPr>
            <a:spLocks noGrp="1"/>
          </p:cNvSpPr>
          <p:nvPr>
            <p:ph idx="1"/>
          </p:nvPr>
        </p:nvSpPr>
        <p:spPr>
          <a:xfrm>
            <a:off x="875201" y="1331259"/>
            <a:ext cx="8946541" cy="4195481"/>
          </a:xfrm>
        </p:spPr>
        <p:txBody>
          <a:bodyPr/>
          <a:lstStyle/>
          <a:p>
            <a:r>
              <a:rPr lang="en-US" dirty="0"/>
              <a:t>Level of forestation/greenery inside the city is little to none. There are very few parks in the city as show in pictures. Most of the greenery is found at east and south side of city</a:t>
            </a:r>
          </a:p>
        </p:txBody>
      </p:sp>
      <p:grpSp>
        <p:nvGrpSpPr>
          <p:cNvPr id="11" name="Group 10">
            <a:extLst>
              <a:ext uri="{FF2B5EF4-FFF2-40B4-BE49-F238E27FC236}">
                <a16:creationId xmlns:a16="http://schemas.microsoft.com/office/drawing/2014/main" id="{D4494DDA-CCD7-46D2-8EB4-F85E15491312}"/>
              </a:ext>
            </a:extLst>
          </p:cNvPr>
          <p:cNvGrpSpPr/>
          <p:nvPr/>
        </p:nvGrpSpPr>
        <p:grpSpPr>
          <a:xfrm>
            <a:off x="1311967" y="2464904"/>
            <a:ext cx="9117496" cy="4393096"/>
            <a:chOff x="0" y="0"/>
            <a:chExt cx="7038975" cy="3362325"/>
          </a:xfrm>
        </p:grpSpPr>
        <p:pic>
          <p:nvPicPr>
            <p:cNvPr id="12" name="Picture 11">
              <a:extLst>
                <a:ext uri="{FF2B5EF4-FFF2-40B4-BE49-F238E27FC236}">
                  <a16:creationId xmlns:a16="http://schemas.microsoft.com/office/drawing/2014/main" id="{88C27255-AEA3-47F6-A96B-60DA8BEC32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038975" cy="3274060"/>
            </a:xfrm>
            <a:prstGeom prst="rect">
              <a:avLst/>
            </a:prstGeom>
            <a:noFill/>
          </p:spPr>
        </p:pic>
        <p:sp>
          <p:nvSpPr>
            <p:cNvPr id="13" name="Oval 12">
              <a:extLst>
                <a:ext uri="{FF2B5EF4-FFF2-40B4-BE49-F238E27FC236}">
                  <a16:creationId xmlns:a16="http://schemas.microsoft.com/office/drawing/2014/main" id="{6B2EE2C4-596D-4A05-8941-2246EEFCA8B5}"/>
                </a:ext>
              </a:extLst>
            </p:cNvPr>
            <p:cNvSpPr/>
            <p:nvPr/>
          </p:nvSpPr>
          <p:spPr>
            <a:xfrm>
              <a:off x="1428750" y="457200"/>
              <a:ext cx="914400" cy="895350"/>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Oval 13">
              <a:extLst>
                <a:ext uri="{FF2B5EF4-FFF2-40B4-BE49-F238E27FC236}">
                  <a16:creationId xmlns:a16="http://schemas.microsoft.com/office/drawing/2014/main" id="{CFC2E1B3-3338-40AB-BFA4-DEFFF663C5A6}"/>
                </a:ext>
              </a:extLst>
            </p:cNvPr>
            <p:cNvSpPr/>
            <p:nvPr/>
          </p:nvSpPr>
          <p:spPr>
            <a:xfrm>
              <a:off x="1409700" y="2400300"/>
              <a:ext cx="552450" cy="52387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Oval 14">
              <a:extLst>
                <a:ext uri="{FF2B5EF4-FFF2-40B4-BE49-F238E27FC236}">
                  <a16:creationId xmlns:a16="http://schemas.microsoft.com/office/drawing/2014/main" id="{02F1C329-AD56-4144-9C2C-8A4A4C1287C9}"/>
                </a:ext>
              </a:extLst>
            </p:cNvPr>
            <p:cNvSpPr/>
            <p:nvPr/>
          </p:nvSpPr>
          <p:spPr>
            <a:xfrm>
              <a:off x="2219325" y="1981200"/>
              <a:ext cx="809625" cy="113347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Oval 15">
              <a:extLst>
                <a:ext uri="{FF2B5EF4-FFF2-40B4-BE49-F238E27FC236}">
                  <a16:creationId xmlns:a16="http://schemas.microsoft.com/office/drawing/2014/main" id="{CCE825C4-1D63-4B0C-A5BD-37C465E9C293}"/>
                </a:ext>
              </a:extLst>
            </p:cNvPr>
            <p:cNvSpPr/>
            <p:nvPr/>
          </p:nvSpPr>
          <p:spPr>
            <a:xfrm>
              <a:off x="3152775" y="1914525"/>
              <a:ext cx="609600" cy="54292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Oval 16">
              <a:extLst>
                <a:ext uri="{FF2B5EF4-FFF2-40B4-BE49-F238E27FC236}">
                  <a16:creationId xmlns:a16="http://schemas.microsoft.com/office/drawing/2014/main" id="{E0A26C2E-166A-49F1-B271-9B6D10AFAC5B}"/>
                </a:ext>
              </a:extLst>
            </p:cNvPr>
            <p:cNvSpPr/>
            <p:nvPr/>
          </p:nvSpPr>
          <p:spPr>
            <a:xfrm>
              <a:off x="4457700" y="2695575"/>
              <a:ext cx="495300" cy="57848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Oval 17">
              <a:extLst>
                <a:ext uri="{FF2B5EF4-FFF2-40B4-BE49-F238E27FC236}">
                  <a16:creationId xmlns:a16="http://schemas.microsoft.com/office/drawing/2014/main" id="{CA0CA328-E1E5-43E4-A723-8C9314F59E09}"/>
                </a:ext>
              </a:extLst>
            </p:cNvPr>
            <p:cNvSpPr/>
            <p:nvPr/>
          </p:nvSpPr>
          <p:spPr>
            <a:xfrm>
              <a:off x="3028950" y="2924175"/>
              <a:ext cx="485775" cy="438150"/>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Oval 18">
              <a:extLst>
                <a:ext uri="{FF2B5EF4-FFF2-40B4-BE49-F238E27FC236}">
                  <a16:creationId xmlns:a16="http://schemas.microsoft.com/office/drawing/2014/main" id="{38E32FE9-3F77-41D0-882F-B8EFCCF3A986}"/>
                </a:ext>
              </a:extLst>
            </p:cNvPr>
            <p:cNvSpPr/>
            <p:nvPr/>
          </p:nvSpPr>
          <p:spPr>
            <a:xfrm>
              <a:off x="5514975" y="1638300"/>
              <a:ext cx="781050" cy="1152525"/>
            </a:xfrm>
            <a:prstGeom prst="ellipse">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13321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F80-1A15-4EB3-8FA9-48BA063DB7ED}"/>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D0435AD6-2E77-424B-856D-1155D2FC3BA9}"/>
              </a:ext>
            </a:extLst>
          </p:cNvPr>
          <p:cNvSpPr>
            <a:spLocks noGrp="1"/>
          </p:cNvSpPr>
          <p:nvPr>
            <p:ph idx="1"/>
          </p:nvPr>
        </p:nvSpPr>
        <p:spPr>
          <a:xfrm>
            <a:off x="875201" y="1331259"/>
            <a:ext cx="8946541" cy="4195481"/>
          </a:xfrm>
        </p:spPr>
        <p:txBody>
          <a:bodyPr/>
          <a:lstStyle/>
          <a:p>
            <a:r>
              <a:rPr lang="en-US" dirty="0"/>
              <a:t>‘Green’ areas of city </a:t>
            </a:r>
          </a:p>
        </p:txBody>
      </p:sp>
      <p:pic>
        <p:nvPicPr>
          <p:cNvPr id="4" name="Picture 3">
            <a:extLst>
              <a:ext uri="{FF2B5EF4-FFF2-40B4-BE49-F238E27FC236}">
                <a16:creationId xmlns:a16="http://schemas.microsoft.com/office/drawing/2014/main" id="{CCDCF217-58D4-4C20-BE69-49E4C79F345A}"/>
              </a:ext>
            </a:extLst>
          </p:cNvPr>
          <p:cNvPicPr>
            <a:picLocks noChangeAspect="1"/>
          </p:cNvPicPr>
          <p:nvPr/>
        </p:nvPicPr>
        <p:blipFill>
          <a:blip r:embed="rId2"/>
          <a:stretch>
            <a:fillRect/>
          </a:stretch>
        </p:blipFill>
        <p:spPr>
          <a:xfrm>
            <a:off x="493947" y="1853247"/>
            <a:ext cx="11275806" cy="4759587"/>
          </a:xfrm>
          <a:prstGeom prst="rect">
            <a:avLst/>
          </a:prstGeom>
        </p:spPr>
      </p:pic>
    </p:spTree>
    <p:extLst>
      <p:ext uri="{BB962C8B-B14F-4D97-AF65-F5344CB8AC3E}">
        <p14:creationId xmlns:p14="http://schemas.microsoft.com/office/powerpoint/2010/main" val="3682531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34</TotalTime>
  <Words>625</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ANALYZING POLLUTION IN LAHORE</vt:lpstr>
      <vt:lpstr>Introduction </vt:lpstr>
      <vt:lpstr>Data</vt:lpstr>
      <vt:lpstr>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POLLUTION IN LAHORE</dc:title>
  <dc:creator>Saad Shakil</dc:creator>
  <cp:lastModifiedBy>Saad Shakil</cp:lastModifiedBy>
  <cp:revision>4</cp:revision>
  <dcterms:created xsi:type="dcterms:W3CDTF">2019-08-10T00:20:51Z</dcterms:created>
  <dcterms:modified xsi:type="dcterms:W3CDTF">2019-08-10T00:55:08Z</dcterms:modified>
</cp:coreProperties>
</file>