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Barlow"/>
      <p:regular r:id="rId17"/>
    </p:embeddedFont>
    <p:embeddedFont>
      <p:font typeface="Barlow"/>
      <p:regular r:id="rId18"/>
    </p:embeddedFont>
    <p:embeddedFont>
      <p:font typeface="Barlow"/>
      <p:regular r:id="rId19"/>
    </p:embeddedFont>
    <p:embeddedFont>
      <p:font typeface="Barlow"/>
      <p:regular r:id="rId20"/>
    </p:embeddedFont>
    <p:embeddedFont>
      <p:font typeface="Montserrat"/>
      <p:regular r:id="rId21"/>
    </p:embeddedFont>
    <p:embeddedFont>
      <p:font typeface="Montserrat"/>
      <p:regular r:id="rId22"/>
    </p:embeddedFont>
    <p:embeddedFont>
      <p:font typeface="Montserrat"/>
      <p:regular r:id="rId23"/>
    </p:embeddedFont>
    <p:embeddedFont>
      <p:font typeface="Montserrat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3066217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Trigonometry for : A Journey into Angles and Ratios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816554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4429958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8309" y="5467588"/>
            <a:ext cx="131137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Trigonometry is a powerful tool for understanding the relationships between angles and sides of triangles. It plays a crucial role in various fields and helps us solve real-world problems. As you continue your journey in mathematics, remember the fundamental principles of trigonometry and how they can be applied to solve complex problems.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583775"/>
            <a:ext cx="7329964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Introduction to Trigonometry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837980"/>
            <a:ext cx="285702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What is Trigonometry?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41078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Trigonometry is a branch of mathematics that studies the relationships between the sides and angles of triangles, particularly right triangles.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7139" y="38379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Ancient Origins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87139" y="4410789"/>
            <a:ext cx="62925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Trigonometry has roots in ancient civilizations like the Babylonians and Egyptians, who used it for surveying, astronomy, and architectural calculations.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588770"/>
            <a:ext cx="1026021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Right Triangles and Trigonometric Ratios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4774" y="2734747"/>
            <a:ext cx="2163723" cy="126599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8594" y="3308390"/>
            <a:ext cx="95845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100" dirty="0"/>
          </a:p>
        </p:txBody>
      </p:sp>
      <p:sp>
        <p:nvSpPr>
          <p:cNvPr id="5" name="Text 2"/>
          <p:cNvSpPr/>
          <p:nvPr/>
        </p:nvSpPr>
        <p:spPr>
          <a:xfrm>
            <a:off x="5335072" y="295132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Right Triangle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35072" y="3437453"/>
            <a:ext cx="3359587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 triangle with one right angle.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172551" y="4012525"/>
            <a:ext cx="8645485" cy="15240"/>
          </a:xfrm>
          <a:prstGeom prst="roundRect">
            <a:avLst>
              <a:gd name="adj" fmla="val 1279500"/>
            </a:avLst>
          </a:prstGeom>
          <a:solidFill>
            <a:srgbClr val="60646A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972" y="4054793"/>
            <a:ext cx="4327446" cy="126599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0733" y="4471035"/>
            <a:ext cx="151686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6416993" y="427136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Sides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16993" y="4757499"/>
            <a:ext cx="346138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Hypotenuse, opposite, adjacent.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6254472" y="5332571"/>
            <a:ext cx="7563564" cy="15240"/>
          </a:xfrm>
          <a:prstGeom prst="roundRect">
            <a:avLst>
              <a:gd name="adj" fmla="val 1279500"/>
            </a:avLst>
          </a:prstGeom>
          <a:solidFill>
            <a:srgbClr val="60646A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51" y="5374838"/>
            <a:ext cx="6491288" cy="126599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63591" y="5791081"/>
            <a:ext cx="146209" cy="433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100" dirty="0"/>
          </a:p>
        </p:txBody>
      </p:sp>
      <p:sp>
        <p:nvSpPr>
          <p:cNvPr id="15" name="Text 10"/>
          <p:cNvSpPr/>
          <p:nvPr/>
        </p:nvSpPr>
        <p:spPr>
          <a:xfrm>
            <a:off x="7498913" y="5591413"/>
            <a:ext cx="229028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Ratios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498913" y="6077545"/>
            <a:ext cx="229028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Sine, cosine, tangent.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865352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Trigonometric Functions: Sine, Cosine, and Tangent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615690"/>
            <a:ext cx="3705463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74884" y="38322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Sine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74884" y="4318397"/>
            <a:ext cx="327231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Opposite side / Hypotenuse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0347" y="3615690"/>
            <a:ext cx="3705463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4896922" y="38322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Cosine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96922" y="4318397"/>
            <a:ext cx="327231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Adjacent side / Hypotenuse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5098256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974884" y="531483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Tangent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74884" y="5800963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Opposite side / Adjacent side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209562"/>
            <a:ext cx="6463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Angles and the Unit Circle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067991" y="3247192"/>
            <a:ext cx="30480" cy="2772727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5" name="Shape 2"/>
          <p:cNvSpPr/>
          <p:nvPr/>
        </p:nvSpPr>
        <p:spPr>
          <a:xfrm>
            <a:off x="1296472" y="3719393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6" name="Shape 3"/>
          <p:cNvSpPr/>
          <p:nvPr/>
        </p:nvSpPr>
        <p:spPr>
          <a:xfrm>
            <a:off x="839510" y="349091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1022628" y="3563541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274808" y="3463766"/>
            <a:ext cx="61108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Angles in standard position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1296472" y="4715828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10" name="Shape 7"/>
          <p:cNvSpPr/>
          <p:nvPr/>
        </p:nvSpPr>
        <p:spPr>
          <a:xfrm>
            <a:off x="839510" y="4487347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987385" y="4559975"/>
            <a:ext cx="191572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2274808" y="4460200"/>
            <a:ext cx="61108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Measuring angles in degrees and radians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1296472" y="5712262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60646A"/>
          </a:solidFill>
          <a:ln/>
        </p:spPr>
      </p:sp>
      <p:sp>
        <p:nvSpPr>
          <p:cNvPr id="14" name="Shape 11"/>
          <p:cNvSpPr/>
          <p:nvPr/>
        </p:nvSpPr>
        <p:spPr>
          <a:xfrm>
            <a:off x="839510" y="5483781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5" name="Text 12"/>
          <p:cNvSpPr/>
          <p:nvPr/>
        </p:nvSpPr>
        <p:spPr>
          <a:xfrm>
            <a:off x="990838" y="5556409"/>
            <a:ext cx="184666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3"/>
          <p:cNvSpPr/>
          <p:nvPr/>
        </p:nvSpPr>
        <p:spPr>
          <a:xfrm>
            <a:off x="2274808" y="5456634"/>
            <a:ext cx="61108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Trigonometric ratios on the unit circle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4238387"/>
            <a:ext cx="6119217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Trigonometric Identities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5519738"/>
            <a:ext cx="379095" cy="379095"/>
          </a:xfrm>
          <a:prstGeom prst="roundRect">
            <a:avLst>
              <a:gd name="adj" fmla="val 51437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353979" y="551973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Pythagorean Identity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53979" y="6005870"/>
            <a:ext cx="363116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sin²θ + cos²θ = 1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201722" y="5519738"/>
            <a:ext cx="379095" cy="379095"/>
          </a:xfrm>
          <a:prstGeom prst="roundRect">
            <a:avLst>
              <a:gd name="adj" fmla="val 51437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5797391" y="551973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Quotient Identities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797391" y="6005870"/>
            <a:ext cx="363116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tanθ = sinθ / cosθ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9645134" y="5519738"/>
            <a:ext cx="379095" cy="379095"/>
          </a:xfrm>
          <a:prstGeom prst="roundRect">
            <a:avLst>
              <a:gd name="adj" fmla="val 51437"/>
            </a:avLst>
          </a:prstGeom>
          <a:solidFill>
            <a:srgbClr val="282C32"/>
          </a:solidFill>
          <a:ln/>
          <a:effectLst>
            <a:outerShdw sx="100000" sy="100000" kx="0" ky="0" algn="bl" rotWithShape="0" blurRad="53340" dist="26670" dir="13500000">
              <a:srgbClr val="ffffff">
                <a:alpha val="1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0240804" y="551973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Reciprocal Identities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40804" y="6005870"/>
            <a:ext cx="363116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cscθ = 1/sinθ, secθ = 1/cosθ, cotθ = 1/tanθ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517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2474" y="3235523"/>
            <a:ext cx="8054340" cy="697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Solving Trigonometric Equations</a:t>
            </a:r>
            <a:endParaRPr lang="en-US" sz="43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74" y="4251484"/>
            <a:ext cx="1060609" cy="169711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21218" y="4463534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Basic Equations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121218" y="4939665"/>
            <a:ext cx="11766709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Solve for the angle using inverse trigonometric functions.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4" y="5948601"/>
            <a:ext cx="1060609" cy="169711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21218" y="6160651"/>
            <a:ext cx="2791301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Advanced Equations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121218" y="6636782"/>
            <a:ext cx="11766709" cy="339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identities, factoring, or other techniques to isolate the variable.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1284" y="592098"/>
            <a:ext cx="7317462" cy="706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Applications of Trigonometry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84" y="1620203"/>
            <a:ext cx="536615" cy="536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1284" y="2371487"/>
            <a:ext cx="2824639" cy="353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Navigation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51284" y="2853214"/>
            <a:ext cx="7641431" cy="343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Used in ships, planes, and satellites.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84" y="3840599"/>
            <a:ext cx="536615" cy="536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1284" y="4591883"/>
            <a:ext cx="2824639" cy="353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Engineering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51284" y="5073610"/>
            <a:ext cx="7641431" cy="343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Designing structures and machines.</a:t>
            </a:r>
            <a:endParaRPr lang="en-US" sz="16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84" y="6060996"/>
            <a:ext cx="536615" cy="536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1284" y="6812280"/>
            <a:ext cx="2824639" cy="3530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Science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51284" y="7294007"/>
            <a:ext cx="7641431" cy="3433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Modeling waves, sound, and light.</a:t>
            </a:r>
            <a:endParaRPr lang="en-US" sz="1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7941" y="539710"/>
            <a:ext cx="7199709" cy="627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900"/>
              </a:lnSpc>
              <a:buNone/>
            </a:pPr>
            <a:r>
              <a:rPr lang="en-US" sz="39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Inverse Trigonometric Functions</a:t>
            </a:r>
            <a:endParaRPr lang="en-US" sz="3950" dirty="0"/>
          </a:p>
        </p:txBody>
      </p:sp>
      <p:sp>
        <p:nvSpPr>
          <p:cNvPr id="4" name="Text 1"/>
          <p:cNvSpPr/>
          <p:nvPr/>
        </p:nvSpPr>
        <p:spPr>
          <a:xfrm>
            <a:off x="667941" y="1549003"/>
            <a:ext cx="7808119" cy="629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950"/>
              </a:lnSpc>
              <a:buNone/>
            </a:pPr>
            <a:r>
              <a:rPr lang="en-US" sz="49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4950" dirty="0"/>
          </a:p>
        </p:txBody>
      </p:sp>
      <p:sp>
        <p:nvSpPr>
          <p:cNvPr id="5" name="Text 2"/>
          <p:cNvSpPr/>
          <p:nvPr/>
        </p:nvSpPr>
        <p:spPr>
          <a:xfrm>
            <a:off x="3316367" y="2417207"/>
            <a:ext cx="2511147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Inverse Sine (arcsin)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67941" y="2845475"/>
            <a:ext cx="7808119" cy="305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Finds the angle whose sine is a given value.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667941" y="3818573"/>
            <a:ext cx="7808119" cy="629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950"/>
              </a:lnSpc>
              <a:buNone/>
            </a:pPr>
            <a:r>
              <a:rPr lang="en-US" sz="49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4950" dirty="0"/>
          </a:p>
        </p:txBody>
      </p:sp>
      <p:sp>
        <p:nvSpPr>
          <p:cNvPr id="8" name="Text 5"/>
          <p:cNvSpPr/>
          <p:nvPr/>
        </p:nvSpPr>
        <p:spPr>
          <a:xfrm>
            <a:off x="3270885" y="4686776"/>
            <a:ext cx="2602230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Inverse Cosine (arccos)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667941" y="5115044"/>
            <a:ext cx="7808119" cy="305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Finds the angle whose cosine is a given value.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667941" y="6088142"/>
            <a:ext cx="7808119" cy="629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950"/>
              </a:lnSpc>
              <a:buNone/>
            </a:pPr>
            <a:r>
              <a:rPr lang="en-US" sz="49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4950" dirty="0"/>
          </a:p>
        </p:txBody>
      </p:sp>
      <p:sp>
        <p:nvSpPr>
          <p:cNvPr id="11" name="Text 8"/>
          <p:cNvSpPr/>
          <p:nvPr/>
        </p:nvSpPr>
        <p:spPr>
          <a:xfrm>
            <a:off x="3206472" y="6956346"/>
            <a:ext cx="2731056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Inverse Tangent (arctan)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667941" y="7384613"/>
            <a:ext cx="7808119" cy="305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Finds the angle whose tangent is a given value.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2024-11-29T13:06:42Z</dcterms:created>
  <dcterms:modified xsi:type="dcterms:W3CDTF">2024-11-29T13:06:42Z</dcterms:modified>
</cp:coreProperties>
</file>