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7" r:id="rId3"/>
    <p:sldId id="363" r:id="rId4"/>
    <p:sldId id="372" r:id="rId5"/>
    <p:sldId id="373" r:id="rId6"/>
    <p:sldId id="374" r:id="rId7"/>
    <p:sldId id="375" r:id="rId8"/>
    <p:sldId id="377" r:id="rId9"/>
    <p:sldId id="3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YpYR20NNtB1FgGJYozNzA==" hashData="SZODL2KJhlDIaVORyiDDKrwMi4yds6MhLEuPO8Yw6y5+H8o8bxfr5z7FqFpXvra4+haUZK9Zqd4hfLLLFxJER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oto Arrieta" userId="5e943b85a0b1e353" providerId="LiveId" clId="{47CE5DAB-F313-4752-B823-4FA18EACF705}"/>
    <pc:docChg chg="modSld">
      <pc:chgData name="Mauricio Maroto Arrieta" userId="5e943b85a0b1e353" providerId="LiveId" clId="{47CE5DAB-F313-4752-B823-4FA18EACF705}" dt="2017-08-24T03:29:04.154" v="1"/>
      <pc:docMkLst>
        <pc:docMk/>
      </pc:docMkLst>
      <pc:sldChg chg="modSp">
        <pc:chgData name="Mauricio Maroto Arrieta" userId="5e943b85a0b1e353" providerId="LiveId" clId="{47CE5DAB-F313-4752-B823-4FA18EACF705}" dt="2017-08-24T03:29:04.154" v="1"/>
        <pc:sldMkLst>
          <pc:docMk/>
          <pc:sldMk cId="1367509449" sldId="379"/>
        </pc:sldMkLst>
        <pc:spChg chg="mod">
          <ac:chgData name="Mauricio Maroto Arrieta" userId="5e943b85a0b1e353" providerId="LiveId" clId="{47CE5DAB-F313-4752-B823-4FA18EACF705}" dt="2017-08-24T03:29:04.154" v="1"/>
          <ac:spMkLst>
            <pc:docMk/>
            <pc:sldMk cId="1367509449" sldId="379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Neural Networks (NN)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ML tool for predictions by using computing power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Classification, Regression, Multi-Label Class., Sequences, etc.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Involves several science disciplines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 Algebra, Optimization, Numerical Methods, Probabilities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4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NN takes Inputs </a:t>
            </a:r>
            <a:r>
              <a:rPr lang="en-US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(numbers representing any phenomena)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=&gt; Trains the model </a:t>
            </a:r>
            <a:r>
              <a:rPr lang="en-US" sz="1600" dirty="0">
                <a:ea typeface="Verdana" panose="020B0604030504040204" pitchFamily="34" charset="0"/>
              </a:rPr>
              <a:t>(specify, code and run)</a:t>
            </a:r>
            <a:endParaRPr lang="en-US" dirty="0">
              <a:ea typeface="Verdana" panose="020B0604030504040204" pitchFamily="34" charset="0"/>
            </a:endParaRPr>
          </a:p>
          <a:p>
            <a:pPr lvl="2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=&gt; Final Model for Prediction </a:t>
            </a:r>
            <a:r>
              <a:rPr lang="en-US" sz="1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i.e. this is dog with 90% probability)</a:t>
            </a:r>
          </a:p>
          <a:p>
            <a:pPr lvl="2"/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NN can be re-calibrated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Every time period, more data, different model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9927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73297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54791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384225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7905419" y="4833799"/>
            <a:ext cx="156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Outputs</a:t>
            </a:r>
          </a:p>
          <a:p>
            <a:pPr algn="ctr"/>
            <a:r>
              <a:rPr lang="en-US"/>
              <a:t>(Predictions)</a:t>
            </a:r>
            <a:endParaRPr lang="en-US" dirty="0"/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344583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627325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67166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</p:spTree>
    <p:extLst>
      <p:ext uri="{BB962C8B-B14F-4D97-AF65-F5344CB8AC3E}">
        <p14:creationId xmlns:p14="http://schemas.microsoft.com/office/powerpoint/2010/main" val="35543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4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6038992" y="2639700"/>
            <a:ext cx="935091" cy="914400"/>
            <a:chOff x="6038992" y="2549042"/>
            <a:chExt cx="935091" cy="914400"/>
          </a:xfrm>
        </p:grpSpPr>
        <p:sp>
          <p:nvSpPr>
            <p:cNvPr id="9" name="Oval 11">
              <a:extLst/>
            </p:cNvPr>
            <p:cNvSpPr/>
            <p:nvPr/>
          </p:nvSpPr>
          <p:spPr>
            <a:xfrm>
              <a:off x="6038992" y="2549042"/>
              <a:ext cx="935091" cy="914400"/>
            </a:xfrm>
            <a:prstGeom prst="ellipse">
              <a:avLst/>
            </a:prstGeom>
            <a:solidFill>
              <a:schemeClr val="accent3">
                <a:alpha val="24706"/>
              </a:schemeClr>
            </a:solidFill>
            <a:ln>
              <a:solidFill>
                <a:schemeClr val="accent3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0047" y="2821576"/>
              <a:ext cx="412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038992" y="3720534"/>
            <a:ext cx="935091" cy="914400"/>
            <a:chOff x="6038992" y="3730536"/>
            <a:chExt cx="935091" cy="914400"/>
          </a:xfrm>
        </p:grpSpPr>
        <p:sp>
          <p:nvSpPr>
            <p:cNvPr id="10" name="Oval 18">
              <a:extLst/>
            </p:cNvPr>
            <p:cNvSpPr/>
            <p:nvPr/>
          </p:nvSpPr>
          <p:spPr>
            <a:xfrm>
              <a:off x="6038992" y="3730536"/>
              <a:ext cx="935091" cy="914400"/>
            </a:xfrm>
            <a:prstGeom prst="ellipse">
              <a:avLst/>
            </a:prstGeom>
            <a:solidFill>
              <a:schemeClr val="accent3">
                <a:alpha val="24706"/>
              </a:schemeClr>
            </a:solidFill>
            <a:ln>
              <a:solidFill>
                <a:schemeClr val="accent3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en-US" sz="110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00047" y="4003070"/>
              <a:ext cx="412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6038992" y="4801368"/>
            <a:ext cx="935091" cy="914400"/>
            <a:chOff x="6038992" y="4710710"/>
            <a:chExt cx="935091" cy="914400"/>
          </a:xfrm>
        </p:grpSpPr>
        <p:sp>
          <p:nvSpPr>
            <p:cNvPr id="19" name="Oval 18">
              <a:extLst/>
            </p:cNvPr>
            <p:cNvSpPr/>
            <p:nvPr/>
          </p:nvSpPr>
          <p:spPr>
            <a:xfrm>
              <a:off x="6038992" y="4710710"/>
              <a:ext cx="935091" cy="914400"/>
            </a:xfrm>
            <a:prstGeom prst="ellipse">
              <a:avLst/>
            </a:prstGeom>
            <a:solidFill>
              <a:schemeClr val="accent3">
                <a:alpha val="24706"/>
              </a:schemeClr>
            </a:solidFill>
            <a:ln>
              <a:solidFill>
                <a:schemeClr val="accent3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/>
              <a:endParaRPr lang="en-US" sz="110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6300047" y="4983244"/>
              <a:ext cx="412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95195DD-BD31-4CCE-A223-4EB48DE60EE2}"/>
              </a:ext>
            </a:extLst>
          </p:cNvPr>
          <p:cNvSpPr txBox="1"/>
          <p:nvPr/>
        </p:nvSpPr>
        <p:spPr>
          <a:xfrm>
            <a:off x="7905419" y="4833799"/>
            <a:ext cx="156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Outputs</a:t>
            </a:r>
          </a:p>
          <a:p>
            <a:pPr algn="ctr"/>
            <a:r>
              <a:rPr lang="en-US"/>
              <a:t>(Predictions)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AF5B6-4667-43E5-A011-AA610F190EBB}"/>
              </a:ext>
            </a:extLst>
          </p:cNvPr>
          <p:cNvSpPr txBox="1"/>
          <p:nvPr/>
        </p:nvSpPr>
        <p:spPr>
          <a:xfrm>
            <a:off x="8467166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</p:spTree>
    <p:extLst>
      <p:ext uri="{BB962C8B-B14F-4D97-AF65-F5344CB8AC3E}">
        <p14:creationId xmlns:p14="http://schemas.microsoft.com/office/powerpoint/2010/main" val="233746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5254724" y="2635280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3724" y="2880650"/>
            <a:ext cx="55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n11</a:t>
            </a: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5254724" y="371611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3724" y="3961484"/>
            <a:ext cx="55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n12</a:t>
            </a:r>
          </a:p>
        </p:txBody>
      </p:sp>
      <p:sp>
        <p:nvSpPr>
          <p:cNvPr id="19" name="Oval 18">
            <a:extLst/>
          </p:cNvPr>
          <p:cNvSpPr/>
          <p:nvPr/>
        </p:nvSpPr>
        <p:spPr>
          <a:xfrm>
            <a:off x="5254724" y="4796948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5483724" y="5042318"/>
            <a:ext cx="6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n13</a:t>
            </a:r>
          </a:p>
        </p:txBody>
      </p:sp>
      <p:sp>
        <p:nvSpPr>
          <p:cNvPr id="32" name="Oval 11">
            <a:extLst/>
          </p:cNvPr>
          <p:cNvSpPr/>
          <p:nvPr/>
        </p:nvSpPr>
        <p:spPr>
          <a:xfrm>
            <a:off x="6783093" y="3289081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7012093" y="3534451"/>
            <a:ext cx="5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n21</a:t>
            </a:r>
          </a:p>
        </p:txBody>
      </p:sp>
      <p:sp>
        <p:nvSpPr>
          <p:cNvPr id="38" name="Oval 18">
            <a:extLst/>
          </p:cNvPr>
          <p:cNvSpPr/>
          <p:nvPr/>
        </p:nvSpPr>
        <p:spPr>
          <a:xfrm>
            <a:off x="6751286" y="4445299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Box 29"/>
          <p:cNvSpPr txBox="1"/>
          <p:nvPr/>
        </p:nvSpPr>
        <p:spPr>
          <a:xfrm>
            <a:off x="6980286" y="4690669"/>
            <a:ext cx="57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n22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A872F-05B3-4FAD-BFD2-3C8E59F4FE40}"/>
              </a:ext>
            </a:extLst>
          </p:cNvPr>
          <p:cNvSpPr txBox="1"/>
          <p:nvPr/>
        </p:nvSpPr>
        <p:spPr>
          <a:xfrm>
            <a:off x="7905419" y="4833799"/>
            <a:ext cx="156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Outputs</a:t>
            </a:r>
          </a:p>
          <a:p>
            <a:pPr algn="ctr"/>
            <a:r>
              <a:rPr lang="en-US"/>
              <a:t>(Predictions)</a:t>
            </a:r>
            <a:endParaRPr lang="en-US" dirty="0"/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B58424F7-0F2F-47C6-B225-99A9022CF734}"/>
              </a:ext>
            </a:extLst>
          </p:cNvPr>
          <p:cNvSpPr txBox="1"/>
          <p:nvPr/>
        </p:nvSpPr>
        <p:spPr>
          <a:xfrm>
            <a:off x="8467166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</p:spTree>
    <p:extLst>
      <p:ext uri="{BB962C8B-B14F-4D97-AF65-F5344CB8AC3E}">
        <p14:creationId xmlns:p14="http://schemas.microsoft.com/office/powerpoint/2010/main" val="396684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5254724" y="2635280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3724" y="2880650"/>
            <a:ext cx="55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n11</a:t>
            </a: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5254724" y="371611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83724" y="3961484"/>
            <a:ext cx="55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n12</a:t>
            </a:r>
          </a:p>
        </p:txBody>
      </p:sp>
      <p:sp>
        <p:nvSpPr>
          <p:cNvPr id="19" name="Oval 18">
            <a:extLst/>
          </p:cNvPr>
          <p:cNvSpPr/>
          <p:nvPr/>
        </p:nvSpPr>
        <p:spPr>
          <a:xfrm>
            <a:off x="5254724" y="4796948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5483724" y="5042318"/>
            <a:ext cx="6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n13</a:t>
            </a:r>
          </a:p>
        </p:txBody>
      </p:sp>
      <p:sp>
        <p:nvSpPr>
          <p:cNvPr id="32" name="Oval 11">
            <a:extLst/>
          </p:cNvPr>
          <p:cNvSpPr/>
          <p:nvPr/>
        </p:nvSpPr>
        <p:spPr>
          <a:xfrm>
            <a:off x="6783093" y="3289081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7012093" y="3534451"/>
            <a:ext cx="5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n21</a:t>
            </a:r>
          </a:p>
        </p:txBody>
      </p:sp>
      <p:sp>
        <p:nvSpPr>
          <p:cNvPr id="38" name="Oval 18">
            <a:extLst/>
          </p:cNvPr>
          <p:cNvSpPr/>
          <p:nvPr/>
        </p:nvSpPr>
        <p:spPr>
          <a:xfrm>
            <a:off x="6751286" y="4445299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Box 29"/>
          <p:cNvSpPr txBox="1"/>
          <p:nvPr/>
        </p:nvSpPr>
        <p:spPr>
          <a:xfrm>
            <a:off x="6980286" y="4690669"/>
            <a:ext cx="57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n21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8376661" y="3398284"/>
            <a:ext cx="935091" cy="914400"/>
            <a:chOff x="8198919" y="3764044"/>
            <a:chExt cx="935091" cy="914400"/>
          </a:xfrm>
        </p:grpSpPr>
        <p:sp>
          <p:nvSpPr>
            <p:cNvPr id="34" name="Oval 13">
              <a:extLst/>
            </p:cNvPr>
            <p:cNvSpPr/>
            <p:nvPr/>
          </p:nvSpPr>
          <p:spPr>
            <a:xfrm>
              <a:off x="8198919" y="3764044"/>
              <a:ext cx="935091" cy="914400"/>
            </a:xfrm>
            <a:prstGeom prst="ellipse">
              <a:avLst/>
            </a:prstGeom>
            <a:solidFill>
              <a:srgbClr val="FF0000">
                <a:alpha val="2470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35" name="TextBox 31"/>
            <p:cNvSpPr txBox="1"/>
            <p:nvPr/>
          </p:nvSpPr>
          <p:spPr>
            <a:xfrm>
              <a:off x="8412574" y="4018434"/>
              <a:ext cx="608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Y1^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8376661" y="4431188"/>
            <a:ext cx="935091" cy="914400"/>
            <a:chOff x="8351319" y="3916444"/>
            <a:chExt cx="935091" cy="914400"/>
          </a:xfrm>
        </p:grpSpPr>
        <p:sp>
          <p:nvSpPr>
            <p:cNvPr id="37" name="Oval 13">
              <a:extLst/>
            </p:cNvPr>
            <p:cNvSpPr/>
            <p:nvPr/>
          </p:nvSpPr>
          <p:spPr>
            <a:xfrm>
              <a:off x="8351319" y="3916444"/>
              <a:ext cx="935091" cy="914400"/>
            </a:xfrm>
            <a:prstGeom prst="ellipse">
              <a:avLst/>
            </a:prstGeom>
            <a:solidFill>
              <a:srgbClr val="FF0000">
                <a:alpha val="2470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40" name="TextBox 31"/>
            <p:cNvSpPr txBox="1"/>
            <p:nvPr/>
          </p:nvSpPr>
          <p:spPr>
            <a:xfrm>
              <a:off x="8564974" y="4170834"/>
              <a:ext cx="721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Y2^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9558933" y="3813316"/>
            <a:ext cx="1923540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i="1" dirty="0"/>
              <a:t>NN </a:t>
            </a:r>
            <a:r>
              <a:rPr lang="es-CR" i="1" dirty="0" err="1"/>
              <a:t>Architecture</a:t>
            </a:r>
            <a:r>
              <a:rPr lang="es-CR" i="1" dirty="0"/>
              <a:t> </a:t>
            </a:r>
            <a:r>
              <a:rPr lang="es-CR" i="1" dirty="0" err="1"/>
              <a:t>is</a:t>
            </a:r>
            <a:r>
              <a:rPr lang="es-CR" i="1" dirty="0"/>
              <a:t> free </a:t>
            </a:r>
          </a:p>
          <a:p>
            <a:r>
              <a:rPr lang="es-CR" i="1" dirty="0"/>
              <a:t>to </a:t>
            </a:r>
            <a:r>
              <a:rPr lang="es-CR" i="1" dirty="0" err="1"/>
              <a:t>researcher</a:t>
            </a:r>
            <a:r>
              <a:rPr lang="es-CR" i="1" dirty="0"/>
              <a:t>;</a:t>
            </a:r>
          </a:p>
          <a:p>
            <a:r>
              <a:rPr lang="es-CR" i="1" dirty="0" err="1"/>
              <a:t>Lots</a:t>
            </a:r>
            <a:r>
              <a:rPr lang="es-CR" i="1" dirty="0"/>
              <a:t> of trial and error</a:t>
            </a:r>
          </a:p>
          <a:p>
            <a:r>
              <a:rPr lang="es-CR" i="1" dirty="0" err="1"/>
              <a:t>for</a:t>
            </a:r>
            <a:r>
              <a:rPr lang="es-CR" i="1" dirty="0"/>
              <a:t> </a:t>
            </a:r>
            <a:r>
              <a:rPr lang="es-CR" i="1" dirty="0" err="1"/>
              <a:t>best</a:t>
            </a:r>
            <a:r>
              <a:rPr lang="es-CR" i="1" dirty="0"/>
              <a:t> </a:t>
            </a:r>
            <a:r>
              <a:rPr lang="es-CR" i="1" dirty="0" err="1"/>
              <a:t>results</a:t>
            </a:r>
            <a:endParaRPr lang="es-CR" i="1" dirty="0"/>
          </a:p>
          <a:p>
            <a:r>
              <a:rPr lang="es-CR" i="1" dirty="0" err="1"/>
              <a:t>Remember</a:t>
            </a:r>
            <a:r>
              <a:rPr lang="es-CR" i="1" dirty="0"/>
              <a:t> </a:t>
            </a:r>
            <a:r>
              <a:rPr lang="es-CR" i="1" dirty="0" err="1"/>
              <a:t>this</a:t>
            </a:r>
            <a:r>
              <a:rPr lang="es-CR" i="1" dirty="0"/>
              <a:t>!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A6CBCB64-90D9-426F-A16F-C2249F927EE8}"/>
              </a:ext>
            </a:extLst>
          </p:cNvPr>
          <p:cNvSpPr txBox="1"/>
          <p:nvPr/>
        </p:nvSpPr>
        <p:spPr>
          <a:xfrm>
            <a:off x="8061143" y="5424969"/>
            <a:ext cx="156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Outputs</a:t>
            </a:r>
          </a:p>
          <a:p>
            <a:pPr algn="ctr"/>
            <a:r>
              <a:rPr lang="en-US"/>
              <a:t>(Predictions)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What is an NN? What does it do?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>
                <a:ea typeface="Verdana" panose="020B0604030504040204" pitchFamily="34" charset="0"/>
              </a:rPr>
              <a:t>How do NNs take inputs and </a:t>
            </a:r>
            <a:r>
              <a:rPr lang="en-US" i="1">
                <a:ea typeface="Verdana" panose="020B0604030504040204" pitchFamily="34" charset="0"/>
              </a:rPr>
              <a:t>throw</a:t>
            </a:r>
            <a:r>
              <a:rPr lang="en-US">
                <a:ea typeface="Verdana" panose="020B0604030504040204" pitchFamily="34" charset="0"/>
              </a:rPr>
              <a:t> Outputs (Predictions)?</a:t>
            </a:r>
          </a:p>
          <a:p>
            <a:pPr lvl="1"/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Next lecture!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13675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25374</TotalTime>
  <Words>352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Verdana</vt:lpstr>
      <vt:lpstr>Organic</vt:lpstr>
      <vt:lpstr>Convolutional Neural Networks</vt:lpstr>
      <vt:lpstr>Quick Refresher</vt:lpstr>
      <vt:lpstr>What is an NN? What does it do?</vt:lpstr>
      <vt:lpstr>What is an NN? What does it do?</vt:lpstr>
      <vt:lpstr>What is an NN? What does it do?</vt:lpstr>
      <vt:lpstr>What is an NN? What does it do?</vt:lpstr>
      <vt:lpstr>What is an NN? What does it do?</vt:lpstr>
      <vt:lpstr>What is an NN? What does it do?</vt:lpstr>
      <vt:lpstr>What is an NN? What does it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171</cp:revision>
  <dcterms:created xsi:type="dcterms:W3CDTF">2017-01-12T04:35:45Z</dcterms:created>
  <dcterms:modified xsi:type="dcterms:W3CDTF">2017-08-24T03:30:06Z</dcterms:modified>
  <cp:contentStatus/>
</cp:coreProperties>
</file>