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8"/>
  </p:notesMasterIdLst>
  <p:handoutMasterIdLst>
    <p:handoutMasterId r:id="rId9"/>
  </p:handoutMasterIdLst>
  <p:sldIdLst>
    <p:sldId id="256" r:id="rId2"/>
    <p:sldId id="367" r:id="rId3"/>
    <p:sldId id="363" r:id="rId4"/>
    <p:sldId id="373" r:id="rId5"/>
    <p:sldId id="375" r:id="rId6"/>
    <p:sldId id="3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VdO4Gtv39W39i8LkAksIw==" hashData="lZG3CAneZoueSjBjSceF++OR5NLrir8tgw9nExoJ+moXl96dyThPt3bftvLJEDCfympNdun1UXty5wPHOvnOx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Neural Networks (NN)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Feed</a:t>
            </a:r>
            <a:r>
              <a:rPr lang="es-CR" dirty="0"/>
              <a:t>-Forward Pass (FFP)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way the NN works over Inputs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In order to get the Outputs (predictions)</a:t>
            </a:r>
          </a:p>
          <a:p>
            <a:pPr lvl="1"/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The model specification is required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What </a:t>
            </a:r>
            <a:r>
              <a:rPr lang="en-US" dirty="0">
                <a:ea typeface="Verdana" panose="020B0604030504040204" pitchFamily="34" charset="0"/>
              </a:rPr>
              <a:t>Inputs and desired Outputs?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many Hidden Layers?</a:t>
            </a:r>
          </a:p>
          <a:p>
            <a:pPr lvl="3"/>
            <a:r>
              <a:rPr lang="en-US" dirty="0">
                <a:ea typeface="Verdana" panose="020B0604030504040204" pitchFamily="34" charset="0"/>
              </a:rPr>
              <a:t>How many nodes in each HL?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4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Feed</a:t>
            </a:r>
            <a:r>
              <a:rPr lang="es-CR" dirty="0"/>
              <a:t>-Forward Pass (FFP)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12574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634158" y="320158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634158" y="436250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617766" y="3435580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617766" y="4619992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5964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597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308193" y="2569464"/>
            <a:ext cx="417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/>
              <a:t>In Fully Connected nodes, </a:t>
            </a:r>
            <a:r>
              <a:rPr lang="es-CR" sz="1600" i="1" dirty="0" err="1"/>
              <a:t>all</a:t>
            </a:r>
            <a:r>
              <a:rPr lang="es-CR" sz="1600" i="1" dirty="0"/>
              <a:t> inputs </a:t>
            </a:r>
            <a:r>
              <a:rPr lang="es-CR" sz="1600" i="1" dirty="0" err="1"/>
              <a:t>flow</a:t>
            </a:r>
            <a:r>
              <a:rPr lang="es-CR" sz="1600" i="1" dirty="0"/>
              <a:t> </a:t>
            </a:r>
            <a:r>
              <a:rPr lang="es-CR" sz="1600" i="1" dirty="0" err="1"/>
              <a:t>into</a:t>
            </a:r>
            <a:r>
              <a:rPr lang="es-CR" sz="1600" i="1" dirty="0"/>
              <a:t> </a:t>
            </a:r>
            <a:r>
              <a:rPr lang="es-CR" sz="1600" i="1" dirty="0" err="1"/>
              <a:t>each</a:t>
            </a:r>
            <a:r>
              <a:rPr lang="es-CR" sz="1600" i="1" dirty="0"/>
              <a:t> </a:t>
            </a:r>
            <a:r>
              <a:rPr lang="es-CR" sz="1600" i="1" dirty="0" err="1"/>
              <a:t>node</a:t>
            </a:r>
            <a:r>
              <a:rPr lang="es-CR" sz="1600" i="1" dirty="0"/>
              <a:t>, </a:t>
            </a:r>
            <a:r>
              <a:rPr lang="es-CR" sz="1600" i="1" dirty="0" err="1"/>
              <a:t>remember</a:t>
            </a:r>
            <a:r>
              <a:rPr lang="es-CR" sz="1600" i="1" dirty="0"/>
              <a:t> </a:t>
            </a:r>
            <a:r>
              <a:rPr lang="es-CR" sz="1600" i="1" dirty="0" err="1"/>
              <a:t>this</a:t>
            </a:r>
            <a:r>
              <a:rPr lang="es-CR" sz="1600" i="1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blipFill>
                <a:blip r:embed="rId2"/>
                <a:stretch>
                  <a:fillRect l="-23377" t="-25714" r="-6494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blipFill>
                <a:blip r:embed="rId3"/>
                <a:stretch>
                  <a:fillRect l="-23377" t="-28571" r="-7792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blipFill>
                <a:blip r:embed="rId4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blipFill>
                <a:blip r:embed="rId5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/>
          <p:cNvSpPr txBox="1"/>
          <p:nvPr/>
        </p:nvSpPr>
        <p:spPr>
          <a:xfrm>
            <a:off x="7524883" y="3028096"/>
            <a:ext cx="251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 dirty="0"/>
              <a:t>3 </a:t>
            </a:r>
            <a:r>
              <a:rPr lang="es-CR" sz="1600" i="1" dirty="0" err="1"/>
              <a:t>weights</a:t>
            </a:r>
            <a:r>
              <a:rPr lang="es-CR" sz="1600" i="1" dirty="0"/>
              <a:t> in </a:t>
            </a:r>
            <a:r>
              <a:rPr lang="es-CR" sz="1600" i="1" dirty="0" err="1"/>
              <a:t>each</a:t>
            </a:r>
            <a:r>
              <a:rPr lang="es-CR" sz="1600" i="1" dirty="0"/>
              <a:t> </a:t>
            </a:r>
            <a:r>
              <a:rPr lang="es-CR" sz="1600" i="1" dirty="0" err="1"/>
              <a:t>node</a:t>
            </a:r>
            <a:r>
              <a:rPr lang="es-CR" sz="1600" i="1" dirty="0"/>
              <a:t>; </a:t>
            </a:r>
            <a:r>
              <a:rPr lang="es-CR" sz="1600" i="1"/>
              <a:t>6 total</a:t>
            </a:r>
          </a:p>
          <a:p>
            <a:r>
              <a:rPr lang="es-CR" sz="1600" i="1"/>
              <a:t>+ 2 biases</a:t>
            </a:r>
            <a:endParaRPr lang="es-CR" sz="1600" i="1" dirty="0"/>
          </a:p>
        </p:txBody>
      </p:sp>
    </p:spTree>
    <p:extLst>
      <p:ext uri="{BB962C8B-B14F-4D97-AF65-F5344CB8AC3E}">
        <p14:creationId xmlns:p14="http://schemas.microsoft.com/office/powerpoint/2010/main" val="35543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4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42" grpId="0"/>
      <p:bldP spid="3" grpId="0"/>
      <p:bldP spid="43" grpId="0"/>
      <p:bldP spid="44" grpId="0"/>
      <p:bldP spid="45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13">
            <a:extLst/>
          </p:cNvPr>
          <p:cNvSpPr/>
          <p:nvPr/>
        </p:nvSpPr>
        <p:spPr>
          <a:xfrm>
            <a:off x="9698231" y="3767236"/>
            <a:ext cx="935091" cy="9144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706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Feed</a:t>
            </a:r>
            <a:r>
              <a:rPr lang="es-CR" dirty="0"/>
              <a:t>-Forward Pass (FFP)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93095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3095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3095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95184" y="3989792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506537" y="318358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506537" y="434450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578811" y="3497424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538172" y="4668314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-2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299113" y="3283066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3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222238" y="4493186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R" dirty="0"/>
              <a:t>-4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307929" y="3684684"/>
            <a:ext cx="91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blipFill>
                <a:blip r:embed="rId2"/>
                <a:stretch>
                  <a:fillRect l="-25806" r="-2903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/>
                  <a:t>=[1, 1, 0]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blipFill>
                <a:blip r:embed="rId3"/>
                <a:stretch>
                  <a:fillRect l="-5618" t="-26667" r="-12360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/>
                  <a:t>=[0, -2, 0]</a:t>
                </a: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blipFill>
                <a:blip r:embed="rId4"/>
                <a:stretch>
                  <a:fillRect l="-5236" t="-26087" r="-11518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/>
          <p:cNvSpPr txBox="1"/>
          <p:nvPr/>
        </p:nvSpPr>
        <p:spPr>
          <a:xfrm>
            <a:off x="7783011" y="3118894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f()=</a:t>
            </a:r>
            <a:r>
              <a:rPr lang="es-CR" dirty="0" err="1"/>
              <a:t>max</a:t>
            </a:r>
            <a:r>
              <a:rPr lang="es-CR" dirty="0"/>
              <a:t>(x, 0)=</a:t>
            </a:r>
            <a:r>
              <a:rPr lang="es-CR" dirty="0" err="1"/>
              <a:t>relu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dirty="0"/>
                  <a:t>=[1, 1]</a:t>
                </a:r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blipFill>
                <a:blip r:embed="rId5"/>
                <a:stretch>
                  <a:fillRect l="-6993" t="-26087" r="-16084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7"/>
          <p:cNvCxnSpPr>
            <a:cxnSpLocks/>
          </p:cNvCxnSpPr>
          <p:nvPr/>
        </p:nvCxnSpPr>
        <p:spPr>
          <a:xfrm>
            <a:off x="6755457" y="324505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5"/>
          <p:cNvCxnSpPr>
            <a:cxnSpLocks/>
          </p:cNvCxnSpPr>
          <p:nvPr/>
        </p:nvCxnSpPr>
        <p:spPr>
          <a:xfrm>
            <a:off x="6755457" y="440597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0"/>
          <p:cNvSpPr txBox="1"/>
          <p:nvPr/>
        </p:nvSpPr>
        <p:spPr>
          <a:xfrm>
            <a:off x="6812510" y="3506037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52" name="TextBox 41"/>
          <p:cNvSpPr txBox="1"/>
          <p:nvPr/>
        </p:nvSpPr>
        <p:spPr>
          <a:xfrm>
            <a:off x="6812511" y="4676927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3324" y="2543651"/>
                <a:ext cx="1027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𝑥𝑎𝑚𝑝𝑙𝑒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24" y="2543651"/>
                <a:ext cx="1027782" cy="276999"/>
              </a:xfrm>
              <a:prstGeom prst="rect">
                <a:avLst/>
              </a:prstGeom>
              <a:blipFill>
                <a:blip r:embed="rId6"/>
                <a:stretch>
                  <a:fillRect l="-5357" t="-2174" r="-238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31"/>
          <p:cNvSpPr txBox="1"/>
          <p:nvPr/>
        </p:nvSpPr>
        <p:spPr>
          <a:xfrm>
            <a:off x="9753826" y="3852426"/>
            <a:ext cx="7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 Value</a:t>
            </a:r>
          </a:p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55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9634312" y="4852468"/>
            <a:ext cx="168571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i="1" dirty="0"/>
              <a:t>NN </a:t>
            </a:r>
            <a:r>
              <a:rPr lang="es-CR" i="1" dirty="0" err="1"/>
              <a:t>needs</a:t>
            </a:r>
            <a:r>
              <a:rPr lang="es-CR" i="1" dirty="0"/>
              <a:t> to </a:t>
            </a:r>
            <a:r>
              <a:rPr lang="es-CR" i="1" dirty="0" err="1"/>
              <a:t>train</a:t>
            </a:r>
            <a:r>
              <a:rPr lang="es-CR" i="1" dirty="0"/>
              <a:t> </a:t>
            </a:r>
          </a:p>
          <a:p>
            <a:r>
              <a:rPr lang="es-CR" i="1" dirty="0"/>
              <a:t>more and </a:t>
            </a:r>
            <a:r>
              <a:rPr lang="es-CR" i="1" dirty="0" err="1"/>
              <a:t>get</a:t>
            </a:r>
            <a:r>
              <a:rPr lang="es-CR" i="1" dirty="0"/>
              <a:t> </a:t>
            </a:r>
            <a:r>
              <a:rPr lang="es-CR" i="1" dirty="0" err="1"/>
              <a:t>closer</a:t>
            </a:r>
            <a:r>
              <a:rPr lang="es-CR" i="1" dirty="0"/>
              <a:t> to </a:t>
            </a:r>
          </a:p>
          <a:p>
            <a:r>
              <a:rPr lang="es-CR" i="1" dirty="0"/>
              <a:t>target </a:t>
            </a:r>
            <a:r>
              <a:rPr lang="es-CR" i="1" dirty="0" err="1"/>
              <a:t>values</a:t>
            </a:r>
            <a:r>
              <a:rPr lang="es-CR" i="1" dirty="0"/>
              <a:t>, </a:t>
            </a:r>
            <a:r>
              <a:rPr lang="es-CR" i="1" dirty="0" err="1"/>
              <a:t>for</a:t>
            </a:r>
            <a:r>
              <a:rPr lang="es-CR" i="1" dirty="0"/>
              <a:t> </a:t>
            </a:r>
            <a:r>
              <a:rPr lang="es-CR" i="1" dirty="0" err="1"/>
              <a:t>all</a:t>
            </a:r>
            <a:r>
              <a:rPr lang="es-CR" i="1" dirty="0"/>
              <a:t> </a:t>
            </a:r>
          </a:p>
          <a:p>
            <a:r>
              <a:rPr lang="es-CR" i="1" dirty="0" err="1"/>
              <a:t>dataset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7370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" grpId="0" animBg="1"/>
      <p:bldP spid="11" grpId="0" animBg="1"/>
      <p:bldP spid="13" grpId="0" animBg="1"/>
      <p:bldP spid="14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" grpId="0"/>
      <p:bldP spid="43" grpId="0"/>
      <p:bldP spid="44" grpId="0"/>
      <p:bldP spid="45" grpId="0"/>
      <p:bldP spid="5" grpId="0"/>
      <p:bldP spid="40" grpId="0"/>
      <p:bldP spid="46" grpId="0"/>
      <p:bldP spid="48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Feed</a:t>
            </a:r>
            <a:r>
              <a:rPr lang="es-CR" dirty="0"/>
              <a:t>-Forward Pass (FFP)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Before each FFP,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All weights and biases need to be initialized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Take some value, typically random between [0, 1]</a:t>
            </a:r>
          </a:p>
          <a:p>
            <a:r>
              <a:rPr lang="en-US" dirty="0">
                <a:ea typeface="Verdana" panose="020B0604030504040204" pitchFamily="34" charset="0"/>
              </a:rPr>
              <a:t>During each FFP,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Hidden Layers will take inputs and 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generate Outputs (Predictions)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Compare to Target Values and correct to get closer Predictions</a:t>
            </a:r>
          </a:p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How?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Adjusting Weights and Biases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Via Backpropagation and Gradient Descent (next lecture)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968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25410</TotalTime>
  <Words>327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Garamond</vt:lpstr>
      <vt:lpstr>Times New Roman</vt:lpstr>
      <vt:lpstr>Verdana</vt:lpstr>
      <vt:lpstr>Organic</vt:lpstr>
      <vt:lpstr>Convolutional Neural Networks</vt:lpstr>
      <vt:lpstr>Quick Refresher</vt:lpstr>
      <vt:lpstr>Feed-Forward Pass (FFP)</vt:lpstr>
      <vt:lpstr>Feed-Forward Pass (FFP)</vt:lpstr>
      <vt:lpstr>Feed-Forward Pass (FFP)</vt:lpstr>
      <vt:lpstr>Feed-Forward Pass (FFP)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177</cp:revision>
  <dcterms:created xsi:type="dcterms:W3CDTF">2017-01-12T04:35:45Z</dcterms:created>
  <dcterms:modified xsi:type="dcterms:W3CDTF">2017-08-16T03:55:31Z</dcterms:modified>
  <cp:contentStatus/>
</cp:coreProperties>
</file>