
<file path=[Content_Types].xml><?xml version="1.0" encoding="utf-8"?>
<Types xmlns="http://schemas.openxmlformats.org/package/2006/content-types">
  <Default Extension="jpg&amp;ehk=U1klHg0zYRPe30a0w6BD3g&amp;r=0&amp;pid=OfficeInsert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7" r:id="rId3"/>
    <p:sldId id="363" r:id="rId4"/>
    <p:sldId id="381" r:id="rId5"/>
    <p:sldId id="382" r:id="rId6"/>
    <p:sldId id="377" r:id="rId7"/>
    <p:sldId id="375" r:id="rId8"/>
    <p:sldId id="379" r:id="rId9"/>
    <p:sldId id="380" r:id="rId10"/>
    <p:sldId id="384" r:id="rId11"/>
    <p:sldId id="3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VCWG27TDG9E9hcSvhry/A==" hashData="zC4W1o+byGfopfcPsniUREJmfE/aTHODXUDiYe1IRBJK8dkTtTaDQjrkFfqSTgdLEuAW9VXbHw5GF0sdfs661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5E04"/>
    <a:srgbClr val="839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B28D-FF2F-4315-B18A-E9B854252957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3E02F-A302-4F5F-9CAB-FF8416B1E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5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691AF-96A5-445E-970B-A425C14171DA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047BF-3180-424E-B101-FEE0C273D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soulsister.deviantart.com/art/Red-Mahogany-Wood-Texture-146083467" TargetMode="External"/><Relationship Id="rId2" Type="http://schemas.openxmlformats.org/officeDocument/2006/relationships/image" Target="../media/image3.jpg&amp;ehk=U1klHg0zYRPe30a0w6BD3g&amp;r=0&amp;pid=OfficeInsert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88" y="-7113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DEDB74-8AD0-4603-B414-E2D1C5B39566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07DB-D768-4D87-9C84-68E6D8881B8C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CAC-00F0-4081-B7FF-C96FEB509C41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BE20-E148-4200-A34B-CFFBB4975AB7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1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2B90-F633-49F3-8E42-397694512BBB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3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06F-CBCE-4DBB-843B-202F1847ECF7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8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C8EA-50C8-428D-AF6B-5822638C1233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5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B1BC-2845-43E3-84EE-064A9D9F2161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0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6F48-3857-49A9-B0BC-34F62455CD16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3B42-568C-4D58-8673-B78AA82C07FE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5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513B-C6F8-4FCD-9398-A99BFCDD9F4F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1BB-A6B9-426E-8806-0161163FDC89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7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6252-F5F3-45BE-996D-3C7134BC5DF1}" type="datetime1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3D0B-0D04-4F40-B6E2-77AADC71E1C2}" type="datetime1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7B79-4D6D-4DC3-8D7D-786345EEFE4F}" type="datetime1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7AB2-5717-4521-8645-DC9BC7F16C87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F5E-3B87-4A65-916A-A8F8D7F1A46B}" type="datetime1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sweetsoulsister.deviantart.com/art/Red-Mahogany-Wood-Texture-146083467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&amp;ehk=U1klHg0zYRPe30a0w6BD3g&amp;r=0&amp;pid=OfficeInsert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8" y="893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0787E-114E-4F35-AD17-797449396A62}" type="datetime1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Exclusive Content – M.A. Mauricio Maroto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6622B-6CCA-497C-9D81-AFF77E6D2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  <p:sldLayoutId id="2147484120" r:id="rId14"/>
    <p:sldLayoutId id="2147484121" r:id="rId15"/>
    <p:sldLayoutId id="2147484122" r:id="rId16"/>
    <p:sldLayoutId id="214748412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/>
              <a:t>Convolutional</a:t>
            </a:r>
            <a:br>
              <a:rPr lang="en-US" sz="5400" b="1"/>
            </a:br>
            <a:r>
              <a:rPr lang="en-US" sz="5400" b="1"/>
              <a:t>Neural Networks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 Resource for Understanding and Creating 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Convolutional Neural Networks (CNN) Apps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82765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1913-2367-49E6-A16E-15E92480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Backpropagation (BP)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52AC9-2671-4450-9B76-F92218AA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729D46E4-3FAF-41A7-B19F-64CAAD57115E}"/>
              </a:ext>
            </a:extLst>
          </p:cNvPr>
          <p:cNvSpPr txBox="1"/>
          <p:nvPr/>
        </p:nvSpPr>
        <p:spPr>
          <a:xfrm>
            <a:off x="8192024" y="4833799"/>
            <a:ext cx="1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0747AA-2BE2-4AC7-BC12-3EC87B745697}"/>
              </a:ext>
            </a:extLst>
          </p:cNvPr>
          <p:cNvGrpSpPr/>
          <p:nvPr/>
        </p:nvGrpSpPr>
        <p:grpSpPr>
          <a:xfrm>
            <a:off x="8198919" y="3764044"/>
            <a:ext cx="935091" cy="914400"/>
            <a:chOff x="8198919" y="3764044"/>
            <a:chExt cx="935091" cy="914400"/>
          </a:xfrm>
        </p:grpSpPr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BFDEB7D8-176D-46CB-A91C-2099615EEC9F}"/>
                </a:ext>
              </a:extLst>
            </p:cNvPr>
            <p:cNvSpPr/>
            <p:nvPr/>
          </p:nvSpPr>
          <p:spPr>
            <a:xfrm>
              <a:off x="8198919" y="3764044"/>
              <a:ext cx="935091" cy="914400"/>
            </a:xfrm>
            <a:prstGeom prst="ellipse">
              <a:avLst/>
            </a:prstGeom>
            <a:solidFill>
              <a:srgbClr val="FF0000">
                <a:alpha val="2470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10" name="TextBox 31">
              <a:extLst>
                <a:ext uri="{FF2B5EF4-FFF2-40B4-BE49-F238E27FC236}">
                  <a16:creationId xmlns:a16="http://schemas.microsoft.com/office/drawing/2014/main" id="{A6A96CCB-713C-41EE-97D9-F26A1FF48DB6}"/>
                </a:ext>
              </a:extLst>
            </p:cNvPr>
            <p:cNvSpPr txBox="1"/>
            <p:nvPr/>
          </p:nvSpPr>
          <p:spPr>
            <a:xfrm>
              <a:off x="8495184" y="3989792"/>
              <a:ext cx="4868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3</a:t>
              </a:r>
              <a:endParaRPr lang="en-US" sz="2000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DDEE18-FA84-44D2-A23F-C7F5F9AC0581}"/>
              </a:ext>
            </a:extLst>
          </p:cNvPr>
          <p:cNvGrpSpPr/>
          <p:nvPr/>
        </p:nvGrpSpPr>
        <p:grpSpPr>
          <a:xfrm>
            <a:off x="9698231" y="3767236"/>
            <a:ext cx="935091" cy="916187"/>
            <a:chOff x="9698231" y="3767236"/>
            <a:chExt cx="935091" cy="916187"/>
          </a:xfrm>
        </p:grpSpPr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73A14F78-0464-4D33-831F-2586B741440A}"/>
                </a:ext>
              </a:extLst>
            </p:cNvPr>
            <p:cNvSpPr/>
            <p:nvPr/>
          </p:nvSpPr>
          <p:spPr>
            <a:xfrm>
              <a:off x="9698231" y="3767236"/>
              <a:ext cx="935091" cy="914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2470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11" name="TextBox 31">
              <a:extLst>
                <a:ext uri="{FF2B5EF4-FFF2-40B4-BE49-F238E27FC236}">
                  <a16:creationId xmlns:a16="http://schemas.microsoft.com/office/drawing/2014/main" id="{9600AF0F-9A47-403B-8C5D-06DD8F20BF59}"/>
                </a:ext>
              </a:extLst>
            </p:cNvPr>
            <p:cNvSpPr txBox="1"/>
            <p:nvPr/>
          </p:nvSpPr>
          <p:spPr>
            <a:xfrm>
              <a:off x="9753826" y="3852426"/>
              <a:ext cx="7969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Target Value</a:t>
              </a:r>
            </a:p>
            <a:p>
              <a:pPr algn="ctr"/>
              <a:r>
                <a:rPr lang="en-US" sz="1600" b="1" dirty="0"/>
                <a:t>2</a:t>
              </a:r>
            </a:p>
          </p:txBody>
        </p:sp>
      </p:grpSp>
      <p:sp>
        <p:nvSpPr>
          <p:cNvPr id="12" name="TextBox 31">
            <a:extLst>
              <a:ext uri="{FF2B5EF4-FFF2-40B4-BE49-F238E27FC236}">
                <a16:creationId xmlns:a16="http://schemas.microsoft.com/office/drawing/2014/main" id="{83D2FDE9-4D6F-41A4-87C0-9AAD587503F4}"/>
              </a:ext>
            </a:extLst>
          </p:cNvPr>
          <p:cNvSpPr txBox="1"/>
          <p:nvPr/>
        </p:nvSpPr>
        <p:spPr>
          <a:xfrm>
            <a:off x="9278322" y="3611727"/>
            <a:ext cx="26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,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6A58F8CE-FD3D-419B-B0A8-A5D325738950}"/>
              </a:ext>
            </a:extLst>
          </p:cNvPr>
          <p:cNvSpPr/>
          <p:nvPr/>
        </p:nvSpPr>
        <p:spPr>
          <a:xfrm>
            <a:off x="8755232" y="5648775"/>
            <a:ext cx="131382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Loss </a:t>
            </a:r>
            <a:r>
              <a:rPr lang="en-US" sz="1600" b="1"/>
              <a:t>= 0.5</a:t>
            </a:r>
            <a:endParaRPr lang="en-US" sz="1600" b="1" dirty="0"/>
          </a:p>
        </p:txBody>
      </p:sp>
      <p:sp>
        <p:nvSpPr>
          <p:cNvPr id="15" name="CuadroTexto 61">
            <a:extLst>
              <a:ext uri="{FF2B5EF4-FFF2-40B4-BE49-F238E27FC236}">
                <a16:creationId xmlns:a16="http://schemas.microsoft.com/office/drawing/2014/main" id="{2908332A-0DC2-47C9-BFEC-11AF5212D721}"/>
              </a:ext>
            </a:extLst>
          </p:cNvPr>
          <p:cNvSpPr txBox="1"/>
          <p:nvPr/>
        </p:nvSpPr>
        <p:spPr>
          <a:xfrm>
            <a:off x="9812634" y="2481931"/>
            <a:ext cx="14058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dirty="0"/>
              <a:t>L = 0,5(Y^-Y)</a:t>
            </a:r>
            <a:r>
              <a:rPr lang="es-CR" baseline="30000" dirty="0"/>
              <a:t>2</a:t>
            </a:r>
          </a:p>
        </p:txBody>
      </p:sp>
      <p:sp>
        <p:nvSpPr>
          <p:cNvPr id="16" name="Abrir llave 58">
            <a:extLst>
              <a:ext uri="{FF2B5EF4-FFF2-40B4-BE49-F238E27FC236}">
                <a16:creationId xmlns:a16="http://schemas.microsoft.com/office/drawing/2014/main" id="{F18D7DAE-38EE-4E13-AF26-0E500FF0A23B}"/>
              </a:ext>
            </a:extLst>
          </p:cNvPr>
          <p:cNvSpPr/>
          <p:nvPr/>
        </p:nvSpPr>
        <p:spPr>
          <a:xfrm rot="16200000">
            <a:off x="9209376" y="3794707"/>
            <a:ext cx="359974" cy="3014470"/>
          </a:xfrm>
          <a:prstGeom prst="leftBrace">
            <a:avLst>
              <a:gd name="adj1" fmla="val 6675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8802F317-5D25-4DBB-BA5F-939E65A97E9E}"/>
              </a:ext>
            </a:extLst>
          </p:cNvPr>
          <p:cNvSpPr/>
          <p:nvPr/>
        </p:nvSpPr>
        <p:spPr>
          <a:xfrm>
            <a:off x="10263935" y="5435597"/>
            <a:ext cx="789854" cy="738377"/>
          </a:xfrm>
          <a:prstGeom prst="sun">
            <a:avLst/>
          </a:prstGeom>
          <a:solidFill>
            <a:schemeClr val="accent5"/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5" grpId="0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GD and BP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Before each GD-</a:t>
            </a:r>
            <a:r>
              <a:rPr lang="en-US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Backpr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.,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Predictions have </a:t>
            </a:r>
            <a:r>
              <a:rPr lang="en-US">
                <a:ea typeface="Verdana" panose="020B0604030504040204" pitchFamily="34" charset="0"/>
              </a:rPr>
              <a:t>to be computed</a:t>
            </a:r>
            <a:endParaRPr lang="en-US" dirty="0">
              <a:ea typeface="Verdana" panose="020B0604030504040204" pitchFamily="34" charset="0"/>
            </a:endParaRPr>
          </a:p>
          <a:p>
            <a:pPr lvl="1"/>
            <a:r>
              <a:rPr lang="en-US" dirty="0">
                <a:ea typeface="Verdana" panose="020B0604030504040204" pitchFamily="34" charset="0"/>
              </a:rPr>
              <a:t>Compare with Target Values (how far is the NN predicting right now?)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Set Learning rate (0,1) </a:t>
            </a:r>
            <a:r>
              <a:rPr lang="en-US">
                <a:ea typeface="Verdana" panose="020B0604030504040204" pitchFamily="34" charset="0"/>
              </a:rPr>
              <a:t>and # of Batches</a:t>
            </a:r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During each GD-</a:t>
            </a:r>
            <a:r>
              <a:rPr lang="en-US" dirty="0" err="1">
                <a:ea typeface="Verdana" panose="020B0604030504040204" pitchFamily="34" charset="0"/>
              </a:rPr>
              <a:t>Backpr</a:t>
            </a:r>
            <a:r>
              <a:rPr lang="en-US" dirty="0">
                <a:ea typeface="Verdana" panose="020B0604030504040204" pitchFamily="34" charset="0"/>
              </a:rPr>
              <a:t>.,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All Weights and Biases will be adjusted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In a way to get </a:t>
            </a:r>
            <a:r>
              <a:rPr lang="en-US">
                <a:ea typeface="Verdana" panose="020B0604030504040204" pitchFamily="34" charset="0"/>
              </a:rPr>
              <a:t>closer predictions (learning process)</a:t>
            </a:r>
            <a:endParaRPr lang="en-US" dirty="0">
              <a:ea typeface="Verdana" panose="020B0604030504040204" pitchFamily="34" charset="0"/>
            </a:endParaRPr>
          </a:p>
          <a:p>
            <a:r>
              <a:rPr lang="en-US" dirty="0">
                <a:ea typeface="Verdana" panose="020B0604030504040204" pitchFamily="34" charset="0"/>
              </a:rPr>
              <a:t>How many times will this happen?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Epochs (next lecture)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396803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A1C-6435-4481-8190-D8D21400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Refresher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8DA5-D284-4B79-9D29-875F0D5CB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Neural Networks (NN)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6F26A-6AA8-4EAB-AB07-1555ED2F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4050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err="1"/>
              <a:t>Gradient</a:t>
            </a:r>
            <a:r>
              <a:rPr lang="es-CR"/>
              <a:t> Descent (GD)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 </a:t>
            </a:r>
            <a:r>
              <a:rPr lang="en-US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mathematical method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derived from the Loss function</a:t>
            </a:r>
          </a:p>
          <a:p>
            <a:pPr lvl="1"/>
            <a:r>
              <a:rPr lang="en-US" dirty="0">
                <a:ea typeface="Verdana" panose="020B0604030504040204" pitchFamily="34" charset="0"/>
              </a:rPr>
              <a:t>Gives you </a:t>
            </a:r>
            <a:r>
              <a:rPr lang="en-US" i="1" dirty="0">
                <a:ea typeface="Verdana" panose="020B0604030504040204" pitchFamily="34" charset="0"/>
              </a:rPr>
              <a:t>where to go </a:t>
            </a:r>
            <a:r>
              <a:rPr lang="en-US" dirty="0">
                <a:ea typeface="Verdana" panose="020B0604030504040204" pitchFamily="34" charset="0"/>
              </a:rPr>
              <a:t>(1</a:t>
            </a:r>
            <a:r>
              <a:rPr lang="en-US" baseline="30000" dirty="0">
                <a:ea typeface="Verdana" panose="020B0604030504040204" pitchFamily="34" charset="0"/>
              </a:rPr>
              <a:t>st</a:t>
            </a:r>
            <a:r>
              <a:rPr lang="en-US" dirty="0">
                <a:ea typeface="Verdana" panose="020B0604030504040204" pitchFamily="34" charset="0"/>
              </a:rPr>
              <a:t> derivatives)</a:t>
            </a:r>
          </a:p>
          <a:p>
            <a:pPr lvl="2"/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That Minimize </a:t>
            </a:r>
            <a:r>
              <a:rPr lang="en-US" dirty="0">
                <a:ea typeface="Verdana" panose="020B0604030504040204" pitchFamily="34" charset="0"/>
              </a:rPr>
              <a:t>Loss </a:t>
            </a:r>
            <a:r>
              <a:rPr lang="en-US" sz="1800" dirty="0">
                <a:ea typeface="Verdana" panose="020B0604030504040204" pitchFamily="34" charset="0"/>
              </a:rPr>
              <a:t>(depend on Target Values (Y) and Predictions (Y^))</a:t>
            </a:r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3"/>
            <a:r>
              <a:rPr lang="en-US" dirty="0">
                <a:ea typeface="Verdana" panose="020B0604030504040204" pitchFamily="34" charset="0"/>
              </a:rPr>
              <a:t>To Make Better Predictions</a:t>
            </a:r>
          </a:p>
          <a:p>
            <a:pPr lvl="4"/>
            <a:r>
              <a:rPr lang="en-US" dirty="0">
                <a:ea typeface="Verdana" panose="020B0604030504040204" pitchFamily="34" charset="0"/>
              </a:rPr>
              <a:t>Stochastic Gradient Descent (SGD) 		=&gt; 1 row of training data</a:t>
            </a:r>
          </a:p>
          <a:p>
            <a:pPr lvl="4"/>
            <a:r>
              <a:rPr lang="en-US" dirty="0">
                <a:ea typeface="Verdana" panose="020B0604030504040204" pitchFamily="34" charset="0"/>
              </a:rPr>
              <a:t>Mini-Batch Gradient Descent (M-BGD) 	=&gt; group of rows of training data</a:t>
            </a:r>
          </a:p>
          <a:p>
            <a:pPr lvl="4"/>
            <a:r>
              <a:rPr lang="en-US" dirty="0">
                <a:ea typeface="Verdana" panose="020B0604030504040204" pitchFamily="34" charset="0"/>
              </a:rPr>
              <a:t>Batch Gradient Descent (BGD) 			=&gt; entire data (all rows)</a:t>
            </a:r>
          </a:p>
          <a:p>
            <a:endParaRPr lang="en-US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64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Backpropagation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>
                <a:ea typeface="Verdana" panose="020B0604030504040204" pitchFamily="34" charset="0"/>
              </a:rPr>
              <a:t>It’s the </a:t>
            </a:r>
            <a:r>
              <a:rPr lang="en-US" i="1">
                <a:ea typeface="Verdana" panose="020B0604030504040204" pitchFamily="34" charset="0"/>
              </a:rPr>
              <a:t>method </a:t>
            </a:r>
            <a:r>
              <a:rPr lang="en-US">
                <a:ea typeface="Verdana" panose="020B0604030504040204" pitchFamily="34" charset="0"/>
              </a:rPr>
              <a:t>we use to propagate the GD backwards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Chain Rule of Derivatives (assumption differentiable Loss)</a:t>
            </a:r>
          </a:p>
          <a:p>
            <a:endParaRPr lang="en-US">
              <a:ea typeface="Verdana" panose="020B0604030504040204" pitchFamily="34" charset="0"/>
            </a:endParaRPr>
          </a:p>
          <a:p>
            <a:r>
              <a:rPr lang="en-US">
                <a:ea typeface="Verdana" panose="020B0604030504040204" pitchFamily="34" charset="0"/>
              </a:rPr>
              <a:t>What other methods are there?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Trial and error numerical method</a:t>
            </a:r>
          </a:p>
          <a:p>
            <a:pPr lvl="2"/>
            <a:r>
              <a:rPr lang="en-US">
                <a:ea typeface="Verdana" panose="020B0604030504040204" pitchFamily="34" charset="0"/>
              </a:rPr>
              <a:t>Freeze all weights, change one, compare Loss, repeat = extremely inefficient</a:t>
            </a: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</p:spTree>
    <p:extLst>
      <p:ext uri="{BB962C8B-B14F-4D97-AF65-F5344CB8AC3E}">
        <p14:creationId xmlns:p14="http://schemas.microsoft.com/office/powerpoint/2010/main" val="27861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/>
              <a:t>Backpropagation</a:t>
            </a:r>
            <a:endParaRPr lang="es-C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ea typeface="Verdana" panose="020B0604030504040204" pitchFamily="34" charset="0"/>
              </a:rPr>
              <a:t>What other methods are there?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Analytically find the optimum/minimum Loss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That would suggest to solve a really big set of equations where all derivatives are equaled to zero… Almost impossible with big complex NN with thousands of x</a:t>
            </a:r>
          </a:p>
          <a:p>
            <a:pPr lvl="2"/>
            <a:endParaRPr lang="en-US">
              <a:ea typeface="Verdana" panose="020B0604030504040204" pitchFamily="34" charset="0"/>
            </a:endParaRPr>
          </a:p>
          <a:p>
            <a:r>
              <a:rPr lang="en-US">
                <a:ea typeface="Verdana" panose="020B0604030504040204" pitchFamily="34" charset="0"/>
              </a:rPr>
              <a:t>So, backpropagation is </a:t>
            </a:r>
            <a:r>
              <a:rPr lang="en-US" i="1">
                <a:ea typeface="Verdana" panose="020B0604030504040204" pitchFamily="34" charset="0"/>
              </a:rPr>
              <a:t>little-by-little</a:t>
            </a:r>
            <a:r>
              <a:rPr lang="en-US">
                <a:ea typeface="Verdana" panose="020B0604030504040204" pitchFamily="34" charset="0"/>
              </a:rPr>
              <a:t> achieving Minimum Loss</a:t>
            </a:r>
          </a:p>
          <a:p>
            <a:pPr lvl="1"/>
            <a:r>
              <a:rPr lang="en-US">
                <a:ea typeface="Verdana" panose="020B0604030504040204" pitchFamily="34" charset="0"/>
              </a:rPr>
              <a:t>It lets us find out the contribution of the Loss to all weights/biases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Exclusive Content – M.A. Mauricio Maroto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44003-8776-4F7C-ACC2-B40F5A969EA9}"/>
              </a:ext>
            </a:extLst>
          </p:cNvPr>
          <p:cNvSpPr txBox="1"/>
          <p:nvPr/>
        </p:nvSpPr>
        <p:spPr>
          <a:xfrm>
            <a:off x="8049296" y="2569811"/>
            <a:ext cx="19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x + y = 10</a:t>
            </a:r>
          </a:p>
          <a:p>
            <a:r>
              <a:rPr lang="en-US" i="1"/>
              <a:t>x – y = -2</a:t>
            </a:r>
          </a:p>
        </p:txBody>
      </p:sp>
    </p:spTree>
    <p:extLst>
      <p:ext uri="{BB962C8B-B14F-4D97-AF65-F5344CB8AC3E}">
        <p14:creationId xmlns:p14="http://schemas.microsoft.com/office/powerpoint/2010/main" val="404929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Gradient</a:t>
            </a:r>
            <a:r>
              <a:rPr lang="es-CR" dirty="0"/>
              <a:t> </a:t>
            </a:r>
            <a:r>
              <a:rPr lang="es-CR" dirty="0" err="1"/>
              <a:t>Descent</a:t>
            </a:r>
            <a:r>
              <a:rPr lang="es-CR" dirty="0"/>
              <a:t> (GD)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6038992" y="318358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6038992" y="434450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22">
            <a:extLst/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814156" y="3096900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/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814156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30">
            <a:extLst/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814156" y="3640784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33">
            <a:extLst/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4814156" y="4801704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6">
            <a:extLst/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814156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9">
            <a:extLst/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4814156" y="3096900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42">
            <a:extLst/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6974083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45">
            <a:extLst/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6974083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647606" y="5402513"/>
            <a:ext cx="16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  <a:p>
            <a:pPr algn="ctr"/>
            <a:r>
              <a:rPr lang="en-US" sz="1400" dirty="0"/>
              <a:t>(Hidden Layers)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8192024" y="4833799"/>
            <a:ext cx="1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38231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8231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8231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47" y="288143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7" y="403841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12574" y="4018434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Y^</a:t>
            </a:r>
          </a:p>
        </p:txBody>
      </p:sp>
      <p:cxnSp>
        <p:nvCxnSpPr>
          <p:cNvPr id="32" name="Straight Connector 7"/>
          <p:cNvCxnSpPr>
            <a:cxnSpLocks/>
          </p:cNvCxnSpPr>
          <p:nvPr/>
        </p:nvCxnSpPr>
        <p:spPr>
          <a:xfrm>
            <a:off x="6634158" y="3201584"/>
            <a:ext cx="0" cy="8686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5"/>
          <p:cNvCxnSpPr>
            <a:cxnSpLocks/>
          </p:cNvCxnSpPr>
          <p:nvPr/>
        </p:nvCxnSpPr>
        <p:spPr>
          <a:xfrm>
            <a:off x="6634158" y="4362504"/>
            <a:ext cx="0" cy="8686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0"/>
          <p:cNvSpPr txBox="1"/>
          <p:nvPr/>
        </p:nvSpPr>
        <p:spPr>
          <a:xfrm>
            <a:off x="6617766" y="3435580"/>
            <a:ext cx="41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f()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6617766" y="4619992"/>
            <a:ext cx="41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f()</a:t>
            </a:r>
          </a:p>
        </p:txBody>
      </p:sp>
      <p:cxnSp>
        <p:nvCxnSpPr>
          <p:cNvPr id="38" name="Straight Connector 38"/>
          <p:cNvCxnSpPr>
            <a:cxnSpLocks/>
          </p:cNvCxnSpPr>
          <p:nvPr/>
        </p:nvCxnSpPr>
        <p:spPr>
          <a:xfrm>
            <a:off x="6038992" y="3640784"/>
            <a:ext cx="5964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6"/>
          <p:cNvCxnSpPr>
            <a:cxnSpLocks/>
          </p:cNvCxnSpPr>
          <p:nvPr/>
        </p:nvCxnSpPr>
        <p:spPr>
          <a:xfrm>
            <a:off x="6037817" y="4806076"/>
            <a:ext cx="597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7308193" y="2569464"/>
            <a:ext cx="417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i="1" dirty="0" err="1"/>
              <a:t>Several</a:t>
            </a:r>
            <a:r>
              <a:rPr lang="es-CR" sz="1600" i="1" dirty="0"/>
              <a:t> </a:t>
            </a:r>
            <a:r>
              <a:rPr lang="es-CR" sz="1600" i="1" dirty="0" err="1"/>
              <a:t>types</a:t>
            </a:r>
            <a:r>
              <a:rPr lang="es-CR" sz="1600" i="1" dirty="0"/>
              <a:t> of </a:t>
            </a:r>
            <a:r>
              <a:rPr lang="es-CR" sz="1600" i="1" dirty="0" err="1"/>
              <a:t>Loss</a:t>
            </a:r>
            <a:r>
              <a:rPr lang="es-CR" sz="1600" i="1" dirty="0"/>
              <a:t> </a:t>
            </a:r>
            <a:r>
              <a:rPr lang="es-CR" sz="1600" i="1" dirty="0" err="1"/>
              <a:t>Functions</a:t>
            </a:r>
            <a:r>
              <a:rPr lang="es-CR" sz="1600" i="1" dirty="0"/>
              <a:t> </a:t>
            </a:r>
            <a:r>
              <a:rPr lang="es-CR" sz="1600" i="1" dirty="0" err="1"/>
              <a:t>according</a:t>
            </a:r>
            <a:r>
              <a:rPr lang="es-CR" sz="1600" i="1" dirty="0"/>
              <a:t> to </a:t>
            </a:r>
            <a:r>
              <a:rPr lang="es-CR" sz="1600" i="1" dirty="0" err="1"/>
              <a:t>type</a:t>
            </a:r>
            <a:r>
              <a:rPr lang="es-CR" sz="1600" i="1" dirty="0"/>
              <a:t> of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58900" y="3345980"/>
                <a:ext cx="467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1400" dirty="0"/>
                  <a:t>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0" y="3345980"/>
                <a:ext cx="467629" cy="215444"/>
              </a:xfrm>
              <a:prstGeom prst="rect">
                <a:avLst/>
              </a:prstGeom>
              <a:blipFill>
                <a:blip r:embed="rId2"/>
                <a:stretch>
                  <a:fillRect l="-23377" t="-25714" r="-6494" b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6158900" y="4538780"/>
                <a:ext cx="467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1400" dirty="0"/>
                  <a:t>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0" y="4538780"/>
                <a:ext cx="467629" cy="215444"/>
              </a:xfrm>
              <a:prstGeom prst="rect">
                <a:avLst/>
              </a:prstGeom>
              <a:blipFill>
                <a:blip r:embed="rId3"/>
                <a:stretch>
                  <a:fillRect l="-23377" t="-28571" r="-7792" b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6265387" y="3684684"/>
                <a:ext cx="27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87" y="3684684"/>
                <a:ext cx="277447" cy="276999"/>
              </a:xfrm>
              <a:prstGeom prst="rect">
                <a:avLst/>
              </a:prstGeom>
              <a:blipFill>
                <a:blip r:embed="rId4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6260641" y="4870058"/>
                <a:ext cx="282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41" y="4870058"/>
                <a:ext cx="282770" cy="276999"/>
              </a:xfrm>
              <a:prstGeom prst="rect">
                <a:avLst/>
              </a:prstGeom>
              <a:blipFill>
                <a:blip r:embed="rId5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290344-0F92-4941-82D6-C10CF415E466}"/>
              </a:ext>
            </a:extLst>
          </p:cNvPr>
          <p:cNvGrpSpPr/>
          <p:nvPr/>
        </p:nvGrpSpPr>
        <p:grpSpPr>
          <a:xfrm>
            <a:off x="9698231" y="3767236"/>
            <a:ext cx="935091" cy="916187"/>
            <a:chOff x="9698231" y="3767236"/>
            <a:chExt cx="935091" cy="916187"/>
          </a:xfrm>
        </p:grpSpPr>
        <p:sp>
          <p:nvSpPr>
            <p:cNvPr id="39" name="Oval 13">
              <a:extLst/>
            </p:cNvPr>
            <p:cNvSpPr/>
            <p:nvPr/>
          </p:nvSpPr>
          <p:spPr>
            <a:xfrm>
              <a:off x="9698231" y="3767236"/>
              <a:ext cx="935091" cy="914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2470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40" name="TextBox 31"/>
            <p:cNvSpPr txBox="1"/>
            <p:nvPr/>
          </p:nvSpPr>
          <p:spPr>
            <a:xfrm>
              <a:off x="9753826" y="3852426"/>
              <a:ext cx="7969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Target Value</a:t>
              </a:r>
            </a:p>
            <a:p>
              <a:pPr algn="ctr"/>
              <a:r>
                <a:rPr lang="en-US" sz="1600" b="1" dirty="0"/>
                <a:t>Y</a:t>
              </a:r>
            </a:p>
          </p:txBody>
        </p:sp>
      </p:grpSp>
      <p:sp>
        <p:nvSpPr>
          <p:cNvPr id="46" name="TextBox 31"/>
          <p:cNvSpPr txBox="1"/>
          <p:nvPr/>
        </p:nvSpPr>
        <p:spPr>
          <a:xfrm>
            <a:off x="9278322" y="3611727"/>
            <a:ext cx="26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,</a:t>
            </a:r>
          </a:p>
        </p:txBody>
      </p:sp>
      <p:sp>
        <p:nvSpPr>
          <p:cNvPr id="48" name="Oval 13">
            <a:extLst/>
          </p:cNvPr>
          <p:cNvSpPr/>
          <p:nvPr/>
        </p:nvSpPr>
        <p:spPr>
          <a:xfrm>
            <a:off x="8755232" y="5648775"/>
            <a:ext cx="131382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Loss(Y^, Y)</a:t>
            </a:r>
          </a:p>
        </p:txBody>
      </p:sp>
      <p:sp>
        <p:nvSpPr>
          <p:cNvPr id="5" name="Abrir llave 4"/>
          <p:cNvSpPr/>
          <p:nvPr/>
        </p:nvSpPr>
        <p:spPr>
          <a:xfrm rot="16200000">
            <a:off x="9209376" y="3794707"/>
            <a:ext cx="359974" cy="3014470"/>
          </a:xfrm>
          <a:prstGeom prst="leftBrace">
            <a:avLst>
              <a:gd name="adj1" fmla="val 6675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" name="Oval 13">
            <a:extLst/>
          </p:cNvPr>
          <p:cNvSpPr/>
          <p:nvPr/>
        </p:nvSpPr>
        <p:spPr>
          <a:xfrm>
            <a:off x="10431712" y="5651255"/>
            <a:ext cx="84284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GD</a:t>
            </a:r>
          </a:p>
        </p:txBody>
      </p:sp>
      <p:cxnSp>
        <p:nvCxnSpPr>
          <p:cNvPr id="8" name="Conector recto de flecha 7"/>
          <p:cNvCxnSpPr>
            <a:stCxn id="48" idx="3"/>
            <a:endCxn id="49" idx="1"/>
          </p:cNvCxnSpPr>
          <p:nvPr/>
        </p:nvCxnSpPr>
        <p:spPr>
          <a:xfrm>
            <a:off x="10069052" y="5837449"/>
            <a:ext cx="362660" cy="2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3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Gradient</a:t>
            </a:r>
            <a:r>
              <a:rPr lang="es-CR" dirty="0"/>
              <a:t> </a:t>
            </a:r>
            <a:r>
              <a:rPr lang="es-CR" dirty="0" err="1"/>
              <a:t>Descent</a:t>
            </a:r>
            <a:r>
              <a:rPr lang="es-CR" dirty="0"/>
              <a:t> (GD)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6038992" y="318358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6038992" y="434450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22">
            <a:extLst/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814156" y="3096900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/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814156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30">
            <a:extLst/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814156" y="3640784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33">
            <a:extLst/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4814156" y="4801704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6">
            <a:extLst/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814156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9">
            <a:extLst/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4814156" y="3096900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42">
            <a:extLst/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6974083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45">
            <a:extLst/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6974083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647606" y="5402513"/>
            <a:ext cx="16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  <a:p>
            <a:pPr algn="ctr"/>
            <a:r>
              <a:rPr lang="en-US" sz="1400" dirty="0"/>
              <a:t>(Hidden Layers)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8192024" y="4833799"/>
            <a:ext cx="1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93095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3095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3095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47" y="288143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7" y="403841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95184" y="3989792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32" name="Straight Connector 7"/>
          <p:cNvCxnSpPr>
            <a:cxnSpLocks/>
          </p:cNvCxnSpPr>
          <p:nvPr/>
        </p:nvCxnSpPr>
        <p:spPr>
          <a:xfrm>
            <a:off x="6506537" y="3183584"/>
            <a:ext cx="0" cy="918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5"/>
          <p:cNvCxnSpPr>
            <a:cxnSpLocks/>
          </p:cNvCxnSpPr>
          <p:nvPr/>
        </p:nvCxnSpPr>
        <p:spPr>
          <a:xfrm>
            <a:off x="6506537" y="4344504"/>
            <a:ext cx="0" cy="918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0"/>
          <p:cNvSpPr txBox="1"/>
          <p:nvPr/>
        </p:nvSpPr>
        <p:spPr>
          <a:xfrm>
            <a:off x="6578811" y="3497424"/>
            <a:ext cx="2851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6538172" y="4668314"/>
            <a:ext cx="2851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-2</a:t>
            </a:r>
          </a:p>
        </p:txBody>
      </p:sp>
      <p:cxnSp>
        <p:nvCxnSpPr>
          <p:cNvPr id="38" name="Straight Connector 38"/>
          <p:cNvCxnSpPr>
            <a:cxnSpLocks/>
          </p:cNvCxnSpPr>
          <p:nvPr/>
        </p:nvCxnSpPr>
        <p:spPr>
          <a:xfrm>
            <a:off x="6038992" y="3640784"/>
            <a:ext cx="46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6"/>
          <p:cNvCxnSpPr>
            <a:cxnSpLocks/>
          </p:cNvCxnSpPr>
          <p:nvPr/>
        </p:nvCxnSpPr>
        <p:spPr>
          <a:xfrm>
            <a:off x="6037817" y="4806076"/>
            <a:ext cx="46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6299113" y="3283066"/>
            <a:ext cx="1090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b="1" dirty="0"/>
              <a:t>3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222238" y="4493186"/>
            <a:ext cx="1859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R" dirty="0"/>
              <a:t>-4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6307929" y="3684684"/>
            <a:ext cx="91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6260641" y="487005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41" y="4870058"/>
                <a:ext cx="185948" cy="276999"/>
              </a:xfrm>
              <a:prstGeom prst="rect">
                <a:avLst/>
              </a:prstGeom>
              <a:blipFill>
                <a:blip r:embed="rId2"/>
                <a:stretch>
                  <a:fillRect l="-25806" r="-2903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783011" y="2478112"/>
                <a:ext cx="1088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dirty="0"/>
                  <a:t>=[1, 1, 0]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2478112"/>
                <a:ext cx="1088183" cy="276999"/>
              </a:xfrm>
              <a:prstGeom prst="rect">
                <a:avLst/>
              </a:prstGeom>
              <a:blipFill>
                <a:blip r:embed="rId3"/>
                <a:stretch>
                  <a:fillRect l="-5618" t="-26667" r="-12360" b="-5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783011" y="2798503"/>
                <a:ext cx="1165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/>
                  <a:t>=[0, -2, 0]</a:t>
                </a:r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2798503"/>
                <a:ext cx="1165640" cy="276999"/>
              </a:xfrm>
              <a:prstGeom prst="rect">
                <a:avLst/>
              </a:prstGeom>
              <a:blipFill>
                <a:blip r:embed="rId4"/>
                <a:stretch>
                  <a:fillRect l="-5236" t="-26087" r="-11518" b="-5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adroTexto 45"/>
          <p:cNvSpPr txBox="1"/>
          <p:nvPr/>
        </p:nvSpPr>
        <p:spPr>
          <a:xfrm>
            <a:off x="7783011" y="3118894"/>
            <a:ext cx="16927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dirty="0"/>
              <a:t>f()=</a:t>
            </a:r>
            <a:r>
              <a:rPr lang="es-CR" dirty="0" err="1"/>
              <a:t>max</a:t>
            </a:r>
            <a:r>
              <a:rPr lang="es-CR" dirty="0"/>
              <a:t>(x, 0)=</a:t>
            </a:r>
            <a:r>
              <a:rPr lang="es-CR" dirty="0" err="1"/>
              <a:t>relu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/>
              <p:cNvSpPr txBox="1"/>
              <p:nvPr/>
            </p:nvSpPr>
            <p:spPr>
              <a:xfrm>
                <a:off x="7783011" y="3439284"/>
                <a:ext cx="87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dirty="0"/>
                  <a:t>=[1, 1]</a:t>
                </a:r>
              </a:p>
            </p:txBody>
          </p:sp>
        </mc:Choice>
        <mc:Fallback xmlns="">
          <p:sp>
            <p:nvSpPr>
              <p:cNvPr id="48" name="Cuadro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3439284"/>
                <a:ext cx="875496" cy="276999"/>
              </a:xfrm>
              <a:prstGeom prst="rect">
                <a:avLst/>
              </a:prstGeom>
              <a:blipFill>
                <a:blip r:embed="rId5"/>
                <a:stretch>
                  <a:fillRect l="-6993" t="-26087" r="-16084" b="-5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7"/>
          <p:cNvCxnSpPr>
            <a:cxnSpLocks/>
          </p:cNvCxnSpPr>
          <p:nvPr/>
        </p:nvCxnSpPr>
        <p:spPr>
          <a:xfrm>
            <a:off x="6755457" y="3245058"/>
            <a:ext cx="0" cy="792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5"/>
          <p:cNvCxnSpPr>
            <a:cxnSpLocks/>
          </p:cNvCxnSpPr>
          <p:nvPr/>
        </p:nvCxnSpPr>
        <p:spPr>
          <a:xfrm>
            <a:off x="6755457" y="4405978"/>
            <a:ext cx="0" cy="792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0"/>
          <p:cNvSpPr txBox="1"/>
          <p:nvPr/>
        </p:nvSpPr>
        <p:spPr>
          <a:xfrm>
            <a:off x="6812510" y="3506037"/>
            <a:ext cx="2851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52" name="TextBox 41"/>
          <p:cNvSpPr txBox="1"/>
          <p:nvPr/>
        </p:nvSpPr>
        <p:spPr>
          <a:xfrm>
            <a:off x="6812511" y="4676927"/>
            <a:ext cx="2851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3324" y="2543651"/>
                <a:ext cx="9668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𝑥𝑎𝑚𝑝𝑙𝑒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24" y="2543651"/>
                <a:ext cx="966868" cy="276999"/>
              </a:xfrm>
              <a:prstGeom prst="rect">
                <a:avLst/>
              </a:prstGeom>
              <a:blipFill>
                <a:blip r:embed="rId6"/>
                <a:stretch>
                  <a:fillRect l="-5696" t="-2174" r="-8228" b="-3260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9F793A3-F5D2-4FD3-828A-91748001E19A}"/>
              </a:ext>
            </a:extLst>
          </p:cNvPr>
          <p:cNvGrpSpPr/>
          <p:nvPr/>
        </p:nvGrpSpPr>
        <p:grpSpPr>
          <a:xfrm>
            <a:off x="9698231" y="3767236"/>
            <a:ext cx="935091" cy="916187"/>
            <a:chOff x="9698231" y="3767236"/>
            <a:chExt cx="935091" cy="916187"/>
          </a:xfrm>
        </p:grpSpPr>
        <p:sp>
          <p:nvSpPr>
            <p:cNvPr id="56" name="Oval 13">
              <a:extLst/>
            </p:cNvPr>
            <p:cNvSpPr/>
            <p:nvPr/>
          </p:nvSpPr>
          <p:spPr>
            <a:xfrm>
              <a:off x="9698231" y="3767236"/>
              <a:ext cx="935091" cy="914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2470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54" name="TextBox 31"/>
            <p:cNvSpPr txBox="1"/>
            <p:nvPr/>
          </p:nvSpPr>
          <p:spPr>
            <a:xfrm>
              <a:off x="9753826" y="3852426"/>
              <a:ext cx="7969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Target Value</a:t>
              </a:r>
            </a:p>
            <a:p>
              <a:pPr algn="ctr"/>
              <a:r>
                <a:rPr lang="en-US" sz="1600" b="1" dirty="0"/>
                <a:t>2</a:t>
              </a:r>
            </a:p>
          </p:txBody>
        </p:sp>
      </p:grpSp>
      <p:sp>
        <p:nvSpPr>
          <p:cNvPr id="55" name="TextBox 31"/>
          <p:cNvSpPr txBox="1"/>
          <p:nvPr/>
        </p:nvSpPr>
        <p:spPr>
          <a:xfrm>
            <a:off x="9278322" y="3611727"/>
            <a:ext cx="26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,</a:t>
            </a:r>
          </a:p>
        </p:txBody>
      </p:sp>
      <p:sp>
        <p:nvSpPr>
          <p:cNvPr id="58" name="Oval 13">
            <a:extLst/>
          </p:cNvPr>
          <p:cNvSpPr/>
          <p:nvPr/>
        </p:nvSpPr>
        <p:spPr>
          <a:xfrm>
            <a:off x="8755232" y="5648775"/>
            <a:ext cx="131382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Loss = 2</a:t>
            </a:r>
          </a:p>
        </p:txBody>
      </p:sp>
      <p:sp>
        <p:nvSpPr>
          <p:cNvPr id="59" name="Abrir llave 58"/>
          <p:cNvSpPr/>
          <p:nvPr/>
        </p:nvSpPr>
        <p:spPr>
          <a:xfrm rot="16200000">
            <a:off x="9209376" y="3794707"/>
            <a:ext cx="359974" cy="3014470"/>
          </a:xfrm>
          <a:prstGeom prst="leftBrace">
            <a:avLst>
              <a:gd name="adj1" fmla="val 6675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0" name="Oval 13">
            <a:extLst/>
          </p:cNvPr>
          <p:cNvSpPr/>
          <p:nvPr/>
        </p:nvSpPr>
        <p:spPr>
          <a:xfrm>
            <a:off x="10431712" y="5651255"/>
            <a:ext cx="84284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L’</a:t>
            </a:r>
          </a:p>
        </p:txBody>
      </p:sp>
      <p:cxnSp>
        <p:nvCxnSpPr>
          <p:cNvPr id="61" name="Conector recto de flecha 60"/>
          <p:cNvCxnSpPr>
            <a:stCxn id="58" idx="3"/>
            <a:endCxn id="60" idx="1"/>
          </p:cNvCxnSpPr>
          <p:nvPr/>
        </p:nvCxnSpPr>
        <p:spPr>
          <a:xfrm>
            <a:off x="10069052" y="5837449"/>
            <a:ext cx="362660" cy="2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9812634" y="2481931"/>
            <a:ext cx="13689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dirty="0"/>
              <a:t>L </a:t>
            </a:r>
            <a:r>
              <a:rPr lang="es-CR"/>
              <a:t>= 0.5</a:t>
            </a:r>
            <a:r>
              <a:rPr lang="es-CR" dirty="0"/>
              <a:t>(Y^-Y)</a:t>
            </a:r>
            <a:r>
              <a:rPr lang="es-CR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09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Backpropagation</a:t>
            </a:r>
            <a:r>
              <a:rPr lang="es-CR" dirty="0"/>
              <a:t> (BP)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6038992" y="318358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6038992" y="434450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22">
            <a:extLst/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814156" y="3096900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/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814156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30">
            <a:extLst/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814156" y="3640784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33">
            <a:extLst/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4814156" y="4801704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6">
            <a:extLst/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814156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9">
            <a:extLst/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4814156" y="3096900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42">
            <a:extLst/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6974083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45">
            <a:extLst/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6974083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647606" y="5402513"/>
            <a:ext cx="16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  <a:p>
            <a:pPr algn="ctr"/>
            <a:r>
              <a:rPr lang="en-US" sz="1400" dirty="0"/>
              <a:t>(Hidden Layers)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8192024" y="4833799"/>
            <a:ext cx="1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38231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38231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8231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47" y="288143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7" y="403841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12574" y="4018434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Y^</a:t>
            </a:r>
          </a:p>
        </p:txBody>
      </p:sp>
      <p:cxnSp>
        <p:nvCxnSpPr>
          <p:cNvPr id="32" name="Straight Connector 7"/>
          <p:cNvCxnSpPr>
            <a:cxnSpLocks/>
          </p:cNvCxnSpPr>
          <p:nvPr/>
        </p:nvCxnSpPr>
        <p:spPr>
          <a:xfrm>
            <a:off x="6634158" y="3201584"/>
            <a:ext cx="0" cy="8686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5"/>
          <p:cNvCxnSpPr>
            <a:cxnSpLocks/>
          </p:cNvCxnSpPr>
          <p:nvPr/>
        </p:nvCxnSpPr>
        <p:spPr>
          <a:xfrm>
            <a:off x="6634158" y="4362504"/>
            <a:ext cx="0" cy="8686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0"/>
          <p:cNvSpPr txBox="1"/>
          <p:nvPr/>
        </p:nvSpPr>
        <p:spPr>
          <a:xfrm>
            <a:off x="6617766" y="3435580"/>
            <a:ext cx="41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f()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6617766" y="4619992"/>
            <a:ext cx="41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f()</a:t>
            </a:r>
          </a:p>
        </p:txBody>
      </p:sp>
      <p:cxnSp>
        <p:nvCxnSpPr>
          <p:cNvPr id="38" name="Straight Connector 38"/>
          <p:cNvCxnSpPr>
            <a:cxnSpLocks/>
          </p:cNvCxnSpPr>
          <p:nvPr/>
        </p:nvCxnSpPr>
        <p:spPr>
          <a:xfrm>
            <a:off x="6038992" y="3640784"/>
            <a:ext cx="59642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6"/>
          <p:cNvCxnSpPr>
            <a:cxnSpLocks/>
          </p:cNvCxnSpPr>
          <p:nvPr/>
        </p:nvCxnSpPr>
        <p:spPr>
          <a:xfrm>
            <a:off x="6037817" y="4806076"/>
            <a:ext cx="597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7308193" y="2569464"/>
            <a:ext cx="417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i="1" dirty="0" err="1"/>
              <a:t>Several</a:t>
            </a:r>
            <a:r>
              <a:rPr lang="es-CR" sz="1600" i="1" dirty="0"/>
              <a:t> </a:t>
            </a:r>
            <a:r>
              <a:rPr lang="es-CR" sz="1600" i="1" dirty="0" err="1"/>
              <a:t>types</a:t>
            </a:r>
            <a:r>
              <a:rPr lang="es-CR" sz="1600" i="1" dirty="0"/>
              <a:t> of </a:t>
            </a:r>
            <a:r>
              <a:rPr lang="es-CR" sz="1600" i="1" dirty="0" err="1"/>
              <a:t>Loss</a:t>
            </a:r>
            <a:r>
              <a:rPr lang="es-CR" sz="1600" i="1" dirty="0"/>
              <a:t> </a:t>
            </a:r>
            <a:r>
              <a:rPr lang="es-CR" sz="1600" i="1" dirty="0" err="1"/>
              <a:t>Functions</a:t>
            </a:r>
            <a:r>
              <a:rPr lang="es-CR" sz="1600" i="1" dirty="0"/>
              <a:t> </a:t>
            </a:r>
            <a:r>
              <a:rPr lang="es-CR" sz="1600" i="1" dirty="0" err="1"/>
              <a:t>according</a:t>
            </a:r>
            <a:r>
              <a:rPr lang="es-CR" sz="1600" i="1" dirty="0"/>
              <a:t> to </a:t>
            </a:r>
            <a:r>
              <a:rPr lang="es-CR" sz="1600" i="1" dirty="0" err="1"/>
              <a:t>type</a:t>
            </a:r>
            <a:r>
              <a:rPr lang="es-CR" sz="1600" i="1" dirty="0"/>
              <a:t> of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158900" y="3345980"/>
                <a:ext cx="467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1400" dirty="0"/>
                  <a:t>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0" y="3345980"/>
                <a:ext cx="467629" cy="215444"/>
              </a:xfrm>
              <a:prstGeom prst="rect">
                <a:avLst/>
              </a:prstGeom>
              <a:blipFill>
                <a:blip r:embed="rId2"/>
                <a:stretch>
                  <a:fillRect l="-23377" t="-25714" r="-6494" b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6158900" y="4538780"/>
                <a:ext cx="4676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sz="1400" dirty="0"/>
                  <a:t>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R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CR" sz="1400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900" y="4538780"/>
                <a:ext cx="467629" cy="215444"/>
              </a:xfrm>
              <a:prstGeom prst="rect">
                <a:avLst/>
              </a:prstGeom>
              <a:blipFill>
                <a:blip r:embed="rId3"/>
                <a:stretch>
                  <a:fillRect l="-23377" t="-28571" r="-7792" b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6265387" y="3684684"/>
                <a:ext cx="27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387" y="3684684"/>
                <a:ext cx="277447" cy="276999"/>
              </a:xfrm>
              <a:prstGeom prst="rect">
                <a:avLst/>
              </a:prstGeom>
              <a:blipFill>
                <a:blip r:embed="rId4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6260641" y="4870058"/>
                <a:ext cx="282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41" y="4870058"/>
                <a:ext cx="282770" cy="276999"/>
              </a:xfrm>
              <a:prstGeom prst="rect">
                <a:avLst/>
              </a:prstGeom>
              <a:blipFill>
                <a:blip r:embed="rId5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13">
            <a:extLst/>
          </p:cNvPr>
          <p:cNvSpPr/>
          <p:nvPr/>
        </p:nvSpPr>
        <p:spPr>
          <a:xfrm>
            <a:off x="9698231" y="3767236"/>
            <a:ext cx="935091" cy="9144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4706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40" name="TextBox 31"/>
          <p:cNvSpPr txBox="1"/>
          <p:nvPr/>
        </p:nvSpPr>
        <p:spPr>
          <a:xfrm>
            <a:off x="9753826" y="3852426"/>
            <a:ext cx="7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 Value</a:t>
            </a:r>
          </a:p>
          <a:p>
            <a:pPr algn="ctr"/>
            <a:r>
              <a:rPr lang="en-US" sz="1600" b="1" dirty="0"/>
              <a:t>Y</a:t>
            </a:r>
          </a:p>
        </p:txBody>
      </p:sp>
      <p:sp>
        <p:nvSpPr>
          <p:cNvPr id="46" name="TextBox 31"/>
          <p:cNvSpPr txBox="1"/>
          <p:nvPr/>
        </p:nvSpPr>
        <p:spPr>
          <a:xfrm>
            <a:off x="9278322" y="3611727"/>
            <a:ext cx="26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,</a:t>
            </a:r>
          </a:p>
        </p:txBody>
      </p:sp>
      <p:sp>
        <p:nvSpPr>
          <p:cNvPr id="48" name="Oval 13">
            <a:extLst/>
          </p:cNvPr>
          <p:cNvSpPr/>
          <p:nvPr/>
        </p:nvSpPr>
        <p:spPr>
          <a:xfrm>
            <a:off x="8755232" y="5648775"/>
            <a:ext cx="131382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Loss(Y^, Y)</a:t>
            </a:r>
          </a:p>
        </p:txBody>
      </p:sp>
      <p:sp>
        <p:nvSpPr>
          <p:cNvPr id="5" name="Abrir llave 4"/>
          <p:cNvSpPr/>
          <p:nvPr/>
        </p:nvSpPr>
        <p:spPr>
          <a:xfrm rot="16200000">
            <a:off x="9209376" y="3794707"/>
            <a:ext cx="359974" cy="3014470"/>
          </a:xfrm>
          <a:prstGeom prst="leftBrace">
            <a:avLst>
              <a:gd name="adj1" fmla="val 6675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" name="Oval 13">
            <a:extLst/>
          </p:cNvPr>
          <p:cNvSpPr/>
          <p:nvPr/>
        </p:nvSpPr>
        <p:spPr>
          <a:xfrm>
            <a:off x="10431712" y="5651255"/>
            <a:ext cx="84284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GD</a:t>
            </a:r>
          </a:p>
        </p:txBody>
      </p:sp>
      <p:cxnSp>
        <p:nvCxnSpPr>
          <p:cNvPr id="8" name="Conector recto de flecha 7"/>
          <p:cNvCxnSpPr>
            <a:stCxn id="48" idx="3"/>
            <a:endCxn id="49" idx="1"/>
          </p:cNvCxnSpPr>
          <p:nvPr/>
        </p:nvCxnSpPr>
        <p:spPr>
          <a:xfrm>
            <a:off x="10069052" y="5837449"/>
            <a:ext cx="362660" cy="2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Oval 13">
            <a:extLst/>
          </p:cNvPr>
          <p:cNvSpPr/>
          <p:nvPr/>
        </p:nvSpPr>
        <p:spPr>
          <a:xfrm>
            <a:off x="10896598" y="4079250"/>
            <a:ext cx="575255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BP</a:t>
            </a:r>
          </a:p>
        </p:txBody>
      </p:sp>
      <p:cxnSp>
        <p:nvCxnSpPr>
          <p:cNvPr id="37" name="Conector: angular 36"/>
          <p:cNvCxnSpPr>
            <a:stCxn id="49" idx="3"/>
            <a:endCxn id="47" idx="3"/>
          </p:cNvCxnSpPr>
          <p:nvPr/>
        </p:nvCxnSpPr>
        <p:spPr>
          <a:xfrm flipV="1">
            <a:off x="11274552" y="4267924"/>
            <a:ext cx="197301" cy="1572005"/>
          </a:xfrm>
          <a:prstGeom prst="bentConnector3">
            <a:avLst>
              <a:gd name="adj1" fmla="val 18805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Forma libre: forma 59"/>
          <p:cNvSpPr/>
          <p:nvPr/>
        </p:nvSpPr>
        <p:spPr>
          <a:xfrm>
            <a:off x="7309800" y="3006599"/>
            <a:ext cx="3891600" cy="1062481"/>
          </a:xfrm>
          <a:custGeom>
            <a:avLst/>
            <a:gdLst>
              <a:gd name="connsiteX0" fmla="*/ 3891600 w 3891600"/>
              <a:gd name="connsiteY0" fmla="*/ 1062481 h 1062481"/>
              <a:gd name="connsiteX1" fmla="*/ 471744 w 3891600"/>
              <a:gd name="connsiteY1" fmla="*/ 1777 h 1062481"/>
              <a:gd name="connsiteX2" fmla="*/ 115128 w 3891600"/>
              <a:gd name="connsiteY2" fmla="*/ 861313 h 10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600" h="1062481">
                <a:moveTo>
                  <a:pt x="3891600" y="1062481"/>
                </a:moveTo>
                <a:cubicBezTo>
                  <a:pt x="2496378" y="548893"/>
                  <a:pt x="1101156" y="35305"/>
                  <a:pt x="471744" y="1777"/>
                </a:cubicBezTo>
                <a:cubicBezTo>
                  <a:pt x="-157668" y="-31751"/>
                  <a:pt x="-21270" y="414781"/>
                  <a:pt x="115128" y="861313"/>
                </a:cubicBezTo>
              </a:path>
            </a:pathLst>
          </a:cu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2" name="Forma libre: forma 61"/>
          <p:cNvSpPr/>
          <p:nvPr/>
        </p:nvSpPr>
        <p:spPr>
          <a:xfrm>
            <a:off x="5013989" y="2553902"/>
            <a:ext cx="2401795" cy="1259146"/>
          </a:xfrm>
          <a:custGeom>
            <a:avLst/>
            <a:gdLst>
              <a:gd name="connsiteX0" fmla="*/ 2401795 w 2401795"/>
              <a:gd name="connsiteY0" fmla="*/ 1259146 h 1259146"/>
              <a:gd name="connsiteX1" fmla="*/ 271243 w 2401795"/>
              <a:gd name="connsiteY1" fmla="*/ 15562 h 1259146"/>
              <a:gd name="connsiteX2" fmla="*/ 97507 w 2401795"/>
              <a:gd name="connsiteY2" fmla="*/ 673930 h 125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795" h="1259146">
                <a:moveTo>
                  <a:pt x="2401795" y="1259146"/>
                </a:moveTo>
                <a:cubicBezTo>
                  <a:pt x="1528543" y="686122"/>
                  <a:pt x="655291" y="113098"/>
                  <a:pt x="271243" y="15562"/>
                </a:cubicBezTo>
                <a:cubicBezTo>
                  <a:pt x="-112805" y="-81974"/>
                  <a:pt x="-7649" y="295978"/>
                  <a:pt x="97507" y="67393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3" name="Forma libre: forma 62"/>
          <p:cNvSpPr/>
          <p:nvPr/>
        </p:nvSpPr>
        <p:spPr>
          <a:xfrm>
            <a:off x="4859318" y="2312289"/>
            <a:ext cx="2565610" cy="1729359"/>
          </a:xfrm>
          <a:custGeom>
            <a:avLst/>
            <a:gdLst>
              <a:gd name="connsiteX0" fmla="*/ 2565610 w 2565610"/>
              <a:gd name="connsiteY0" fmla="*/ 1519047 h 1729359"/>
              <a:gd name="connsiteX1" fmla="*/ 188170 w 2565610"/>
              <a:gd name="connsiteY1" fmla="*/ 1143 h 1729359"/>
              <a:gd name="connsiteX2" fmla="*/ 325330 w 2565610"/>
              <a:gd name="connsiteY2" fmla="*/ 1729359 h 172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610" h="1729359">
                <a:moveTo>
                  <a:pt x="2565610" y="1519047"/>
                </a:moveTo>
                <a:cubicBezTo>
                  <a:pt x="1563580" y="742569"/>
                  <a:pt x="561550" y="-33909"/>
                  <a:pt x="188170" y="1143"/>
                </a:cubicBezTo>
                <a:cubicBezTo>
                  <a:pt x="-185210" y="36195"/>
                  <a:pt x="70060" y="882777"/>
                  <a:pt x="325330" y="1729359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4" name="Forma libre: forma 63"/>
          <p:cNvSpPr/>
          <p:nvPr/>
        </p:nvSpPr>
        <p:spPr>
          <a:xfrm>
            <a:off x="4805472" y="2067976"/>
            <a:ext cx="2610312" cy="2686904"/>
          </a:xfrm>
          <a:custGeom>
            <a:avLst/>
            <a:gdLst>
              <a:gd name="connsiteX0" fmla="*/ 2610312 w 2610312"/>
              <a:gd name="connsiteY0" fmla="*/ 1754216 h 2686904"/>
              <a:gd name="connsiteX1" fmla="*/ 168864 w 2610312"/>
              <a:gd name="connsiteY1" fmla="*/ 16856 h 2686904"/>
              <a:gd name="connsiteX2" fmla="*/ 406608 w 2610312"/>
              <a:gd name="connsiteY2" fmla="*/ 2686904 h 26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0312" h="2686904">
                <a:moveTo>
                  <a:pt x="2610312" y="1754216"/>
                </a:moveTo>
                <a:cubicBezTo>
                  <a:pt x="1573230" y="807812"/>
                  <a:pt x="536148" y="-138592"/>
                  <a:pt x="168864" y="16856"/>
                </a:cubicBezTo>
                <a:cubicBezTo>
                  <a:pt x="-198420" y="172304"/>
                  <a:pt x="104094" y="1429604"/>
                  <a:pt x="406608" y="268690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5" name="Forma libre: forma 64"/>
          <p:cNvSpPr/>
          <p:nvPr/>
        </p:nvSpPr>
        <p:spPr>
          <a:xfrm>
            <a:off x="5356999" y="4059936"/>
            <a:ext cx="2003921" cy="1637476"/>
          </a:xfrm>
          <a:custGeom>
            <a:avLst/>
            <a:gdLst>
              <a:gd name="connsiteX0" fmla="*/ 2003921 w 2003921"/>
              <a:gd name="connsiteY0" fmla="*/ 557784 h 1637476"/>
              <a:gd name="connsiteX1" fmla="*/ 202553 w 2003921"/>
              <a:gd name="connsiteY1" fmla="*/ 1627632 h 1637476"/>
              <a:gd name="connsiteX2" fmla="*/ 120257 w 2003921"/>
              <a:gd name="connsiteY2" fmla="*/ 0 h 1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921" h="1637476">
                <a:moveTo>
                  <a:pt x="2003921" y="557784"/>
                </a:moveTo>
                <a:cubicBezTo>
                  <a:pt x="1260209" y="1139190"/>
                  <a:pt x="516497" y="1720596"/>
                  <a:pt x="202553" y="1627632"/>
                </a:cubicBezTo>
                <a:cubicBezTo>
                  <a:pt x="-111391" y="1534668"/>
                  <a:pt x="4433" y="767334"/>
                  <a:pt x="120257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6" name="Forma libre: forma 65"/>
          <p:cNvSpPr/>
          <p:nvPr/>
        </p:nvSpPr>
        <p:spPr>
          <a:xfrm>
            <a:off x="5274394" y="4471416"/>
            <a:ext cx="2086526" cy="1454545"/>
          </a:xfrm>
          <a:custGeom>
            <a:avLst/>
            <a:gdLst>
              <a:gd name="connsiteX0" fmla="*/ 2086526 w 2086526"/>
              <a:gd name="connsiteY0" fmla="*/ 146304 h 1454545"/>
              <a:gd name="connsiteX1" fmla="*/ 285158 w 2086526"/>
              <a:gd name="connsiteY1" fmla="*/ 1453896 h 1454545"/>
              <a:gd name="connsiteX2" fmla="*/ 29126 w 2086526"/>
              <a:gd name="connsiteY2" fmla="*/ 0 h 14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526" h="1454545">
                <a:moveTo>
                  <a:pt x="2086526" y="146304"/>
                </a:moveTo>
                <a:cubicBezTo>
                  <a:pt x="1357292" y="812292"/>
                  <a:pt x="628058" y="1478280"/>
                  <a:pt x="285158" y="1453896"/>
                </a:cubicBezTo>
                <a:cubicBezTo>
                  <a:pt x="-57742" y="1429512"/>
                  <a:pt x="-14308" y="714756"/>
                  <a:pt x="29126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8" name="Forma libre: forma 67"/>
          <p:cNvSpPr/>
          <p:nvPr/>
        </p:nvSpPr>
        <p:spPr>
          <a:xfrm>
            <a:off x="5135880" y="4632960"/>
            <a:ext cx="2225040" cy="1560126"/>
          </a:xfrm>
          <a:custGeom>
            <a:avLst/>
            <a:gdLst>
              <a:gd name="connsiteX0" fmla="*/ 2225040 w 2225040"/>
              <a:gd name="connsiteY0" fmla="*/ 0 h 1560126"/>
              <a:gd name="connsiteX1" fmla="*/ 401320 w 2225040"/>
              <a:gd name="connsiteY1" fmla="*/ 1549400 h 1560126"/>
              <a:gd name="connsiteX2" fmla="*/ 0 w 2225040"/>
              <a:gd name="connsiteY2" fmla="*/ 563880 h 156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5040" h="1560126">
                <a:moveTo>
                  <a:pt x="2225040" y="0"/>
                </a:moveTo>
                <a:cubicBezTo>
                  <a:pt x="1498600" y="727710"/>
                  <a:pt x="772160" y="1455420"/>
                  <a:pt x="401320" y="1549400"/>
                </a:cubicBezTo>
                <a:cubicBezTo>
                  <a:pt x="30480" y="1643380"/>
                  <a:pt x="15240" y="1103630"/>
                  <a:pt x="0" y="56388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9" name="Forma libre: forma 68"/>
          <p:cNvSpPr/>
          <p:nvPr/>
        </p:nvSpPr>
        <p:spPr>
          <a:xfrm>
            <a:off x="7291802" y="4480561"/>
            <a:ext cx="3955318" cy="1106888"/>
          </a:xfrm>
          <a:custGeom>
            <a:avLst/>
            <a:gdLst>
              <a:gd name="connsiteX0" fmla="*/ 4029227 w 4029227"/>
              <a:gd name="connsiteY0" fmla="*/ 0 h 1600583"/>
              <a:gd name="connsiteX1" fmla="*/ 463067 w 4029227"/>
              <a:gd name="connsiteY1" fmla="*/ 1600200 h 1600583"/>
              <a:gd name="connsiteX2" fmla="*/ 152171 w 4029227"/>
              <a:gd name="connsiteY2" fmla="*/ 118872 h 16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9227" h="1600583">
                <a:moveTo>
                  <a:pt x="4029227" y="0"/>
                </a:moveTo>
                <a:cubicBezTo>
                  <a:pt x="2569235" y="790194"/>
                  <a:pt x="1109243" y="1580388"/>
                  <a:pt x="463067" y="1600200"/>
                </a:cubicBezTo>
                <a:cubicBezTo>
                  <a:pt x="-183109" y="1620012"/>
                  <a:pt x="-15469" y="869442"/>
                  <a:pt x="152171" y="118872"/>
                </a:cubicBezTo>
              </a:path>
            </a:pathLst>
          </a:cu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0" name="Forma libre: forma 69"/>
          <p:cNvSpPr/>
          <p:nvPr/>
        </p:nvSpPr>
        <p:spPr>
          <a:xfrm>
            <a:off x="6391644" y="3831336"/>
            <a:ext cx="1014996" cy="412550"/>
          </a:xfrm>
          <a:custGeom>
            <a:avLst/>
            <a:gdLst>
              <a:gd name="connsiteX0" fmla="*/ 1014996 w 1014996"/>
              <a:gd name="connsiteY0" fmla="*/ 0 h 412550"/>
              <a:gd name="connsiteX1" fmla="*/ 164604 w 1014996"/>
              <a:gd name="connsiteY1" fmla="*/ 411480 h 412550"/>
              <a:gd name="connsiteX2" fmla="*/ 12 w 1014996"/>
              <a:gd name="connsiteY2" fmla="*/ 128016 h 412550"/>
              <a:gd name="connsiteX3" fmla="*/ 12 w 1014996"/>
              <a:gd name="connsiteY3" fmla="*/ 128016 h 41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996" h="412550">
                <a:moveTo>
                  <a:pt x="1014996" y="0"/>
                </a:moveTo>
                <a:cubicBezTo>
                  <a:pt x="674382" y="195072"/>
                  <a:pt x="333768" y="390144"/>
                  <a:pt x="164604" y="411480"/>
                </a:cubicBezTo>
                <a:cubicBezTo>
                  <a:pt x="-4560" y="432816"/>
                  <a:pt x="12" y="128016"/>
                  <a:pt x="12" y="128016"/>
                </a:cubicBezTo>
                <a:lnTo>
                  <a:pt x="12" y="128016"/>
                </a:ln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1" name="Forma libre: forma 70"/>
          <p:cNvSpPr/>
          <p:nvPr/>
        </p:nvSpPr>
        <p:spPr>
          <a:xfrm>
            <a:off x="6392246" y="4324563"/>
            <a:ext cx="1014394" cy="668061"/>
          </a:xfrm>
          <a:custGeom>
            <a:avLst/>
            <a:gdLst>
              <a:gd name="connsiteX0" fmla="*/ 1014394 w 1014394"/>
              <a:gd name="connsiteY0" fmla="*/ 238293 h 668061"/>
              <a:gd name="connsiteX1" fmla="*/ 118282 w 1014394"/>
              <a:gd name="connsiteY1" fmla="*/ 18837 h 668061"/>
              <a:gd name="connsiteX2" fmla="*/ 35986 w 1014394"/>
              <a:gd name="connsiteY2" fmla="*/ 668061 h 66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394" h="668061">
                <a:moveTo>
                  <a:pt x="1014394" y="238293"/>
                </a:moveTo>
                <a:cubicBezTo>
                  <a:pt x="647872" y="92751"/>
                  <a:pt x="281350" y="-52791"/>
                  <a:pt x="118282" y="18837"/>
                </a:cubicBezTo>
                <a:cubicBezTo>
                  <a:pt x="-44786" y="90465"/>
                  <a:pt x="-4400" y="379263"/>
                  <a:pt x="35986" y="66806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" name="CuadroTexto 71"/>
          <p:cNvSpPr txBox="1"/>
          <p:nvPr/>
        </p:nvSpPr>
        <p:spPr>
          <a:xfrm>
            <a:off x="8986122" y="2884593"/>
            <a:ext cx="24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i="1" dirty="0" err="1"/>
              <a:t>With</a:t>
            </a:r>
            <a:r>
              <a:rPr lang="es-CR" sz="1600" i="1" dirty="0"/>
              <a:t> </a:t>
            </a:r>
            <a:r>
              <a:rPr lang="es-CR" sz="1600" i="1" dirty="0" err="1"/>
              <a:t>Learning</a:t>
            </a:r>
            <a:r>
              <a:rPr lang="es-CR" sz="1600" i="1" dirty="0"/>
              <a:t> </a:t>
            </a:r>
            <a:r>
              <a:rPr lang="es-CR" sz="1600" i="1" dirty="0" err="1"/>
              <a:t>rate</a:t>
            </a:r>
            <a:endParaRPr lang="es-CR" sz="1600" i="1" dirty="0"/>
          </a:p>
        </p:txBody>
      </p:sp>
    </p:spTree>
    <p:extLst>
      <p:ext uri="{BB962C8B-B14F-4D97-AF65-F5344CB8AC3E}">
        <p14:creationId xmlns:p14="http://schemas.microsoft.com/office/powerpoint/2010/main" val="11477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" grpId="0" animBg="1"/>
      <p:bldP spid="49" grpId="0" animBg="1"/>
      <p:bldP spid="47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13">
            <a:extLst/>
          </p:cNvPr>
          <p:cNvSpPr/>
          <p:nvPr/>
        </p:nvSpPr>
        <p:spPr>
          <a:xfrm>
            <a:off x="9698231" y="3767236"/>
            <a:ext cx="935091" cy="9144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4706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s-CR"/>
              <a:t>Backpropagation (BP)</a:t>
            </a:r>
            <a:endParaRPr lang="es-C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3600000" cy="279400"/>
          </a:xfrm>
        </p:spPr>
        <p:txBody>
          <a:bodyPr/>
          <a:lstStyle/>
          <a:p>
            <a:r>
              <a:rPr lang="en-US"/>
              <a:t>Exclusive Content – M.A. </a:t>
            </a:r>
            <a:r>
              <a:rPr lang="en-US" dirty="0"/>
              <a:t>Mauricio Maroto</a:t>
            </a:r>
          </a:p>
        </p:txBody>
      </p:sp>
      <p:sp>
        <p:nvSpPr>
          <p:cNvPr id="6" name="Oval 13">
            <a:extLst/>
          </p:cNvPr>
          <p:cNvSpPr/>
          <p:nvPr/>
        </p:nvSpPr>
        <p:spPr>
          <a:xfrm>
            <a:off x="8198919" y="3764044"/>
            <a:ext cx="935091" cy="914400"/>
          </a:xfrm>
          <a:prstGeom prst="ellipse">
            <a:avLst/>
          </a:prstGeom>
          <a:solidFill>
            <a:srgbClr val="FF0000">
              <a:alpha val="24706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11" name="Oval 12">
            <a:extLst/>
          </p:cNvPr>
          <p:cNvSpPr/>
          <p:nvPr/>
        </p:nvSpPr>
        <p:spPr>
          <a:xfrm>
            <a:off x="4066083" y="2731140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4">
            <a:extLst/>
          </p:cNvPr>
          <p:cNvSpPr/>
          <p:nvPr/>
        </p:nvSpPr>
        <p:spPr>
          <a:xfrm>
            <a:off x="4066083" y="3855484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4" name="Oval 15">
            <a:extLst/>
          </p:cNvPr>
          <p:cNvSpPr/>
          <p:nvPr/>
        </p:nvSpPr>
        <p:spPr>
          <a:xfrm>
            <a:off x="4066083" y="4979828"/>
            <a:ext cx="748073" cy="731520"/>
          </a:xfrm>
          <a:prstGeom prst="ellipse">
            <a:avLst/>
          </a:prstGeom>
          <a:solidFill>
            <a:schemeClr val="accent1">
              <a:alpha val="25098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9" name="Oval 11">
            <a:extLst/>
          </p:cNvPr>
          <p:cNvSpPr/>
          <p:nvPr/>
        </p:nvSpPr>
        <p:spPr>
          <a:xfrm>
            <a:off x="6038992" y="318358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val 18">
            <a:extLst/>
          </p:cNvPr>
          <p:cNvSpPr/>
          <p:nvPr/>
        </p:nvSpPr>
        <p:spPr>
          <a:xfrm>
            <a:off x="6038992" y="4344504"/>
            <a:ext cx="935091" cy="914400"/>
          </a:xfrm>
          <a:prstGeom prst="ellipse">
            <a:avLst/>
          </a:prstGeom>
          <a:solidFill>
            <a:schemeClr val="accent3">
              <a:alpha val="24706"/>
            </a:schemeClr>
          </a:solidFill>
          <a:ln>
            <a:solidFill>
              <a:schemeClr val="accent3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en-US" sz="11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5" name="Straight Arrow Connector 22">
            <a:extLst/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814156" y="3096900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25">
            <a:extLst/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814156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30">
            <a:extLst/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814156" y="3640784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33">
            <a:extLst/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4814156" y="4801704"/>
            <a:ext cx="1224836" cy="54388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6">
            <a:extLst/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814156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9">
            <a:extLst/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4814156" y="3096900"/>
            <a:ext cx="1224836" cy="1704804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42">
            <a:extLst/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6974083" y="364078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45">
            <a:extLst/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6974083" y="4221244"/>
            <a:ext cx="1224836" cy="580460"/>
          </a:xfrm>
          <a:prstGeom prst="straightConnector1">
            <a:avLst/>
          </a:prstGeom>
          <a:ln w="28575" cap="flat" cmpd="sng" algn="ctr">
            <a:solidFill>
              <a:srgbClr val="292929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1"/>
          <p:cNvSpPr txBox="1"/>
          <p:nvPr/>
        </p:nvSpPr>
        <p:spPr>
          <a:xfrm>
            <a:off x="3057991" y="4036578"/>
            <a:ext cx="80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24" name="TextBox 21"/>
          <p:cNvSpPr txBox="1"/>
          <p:nvPr/>
        </p:nvSpPr>
        <p:spPr>
          <a:xfrm>
            <a:off x="5647606" y="5402513"/>
            <a:ext cx="1651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</a:t>
            </a:r>
          </a:p>
          <a:p>
            <a:pPr algn="ctr"/>
            <a:r>
              <a:rPr lang="en-US" sz="1400" dirty="0"/>
              <a:t>(Hidden Layers)</a:t>
            </a:r>
          </a:p>
        </p:txBody>
      </p:sp>
      <p:sp>
        <p:nvSpPr>
          <p:cNvPr id="25" name="TextBox 23"/>
          <p:cNvSpPr txBox="1"/>
          <p:nvPr/>
        </p:nvSpPr>
        <p:spPr>
          <a:xfrm>
            <a:off x="8192024" y="4833799"/>
            <a:ext cx="1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4293095" y="2880650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3095" y="4027226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3095" y="5173801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00047" y="288143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00047" y="4038417"/>
            <a:ext cx="41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95184" y="3989792"/>
            <a:ext cx="48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cxnSp>
        <p:nvCxnSpPr>
          <p:cNvPr id="32" name="Straight Connector 7"/>
          <p:cNvCxnSpPr>
            <a:cxnSpLocks/>
          </p:cNvCxnSpPr>
          <p:nvPr/>
        </p:nvCxnSpPr>
        <p:spPr>
          <a:xfrm>
            <a:off x="6506537" y="3183584"/>
            <a:ext cx="0" cy="918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5"/>
          <p:cNvCxnSpPr>
            <a:cxnSpLocks/>
          </p:cNvCxnSpPr>
          <p:nvPr/>
        </p:nvCxnSpPr>
        <p:spPr>
          <a:xfrm>
            <a:off x="6506537" y="4344504"/>
            <a:ext cx="0" cy="918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0"/>
          <p:cNvSpPr txBox="1"/>
          <p:nvPr/>
        </p:nvSpPr>
        <p:spPr>
          <a:xfrm>
            <a:off x="6578811" y="3497424"/>
            <a:ext cx="2851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35" name="TextBox 41"/>
          <p:cNvSpPr txBox="1"/>
          <p:nvPr/>
        </p:nvSpPr>
        <p:spPr>
          <a:xfrm>
            <a:off x="6538172" y="4668314"/>
            <a:ext cx="2851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-2</a:t>
            </a:r>
          </a:p>
        </p:txBody>
      </p:sp>
      <p:cxnSp>
        <p:nvCxnSpPr>
          <p:cNvPr id="38" name="Straight Connector 38"/>
          <p:cNvCxnSpPr>
            <a:cxnSpLocks/>
          </p:cNvCxnSpPr>
          <p:nvPr/>
        </p:nvCxnSpPr>
        <p:spPr>
          <a:xfrm>
            <a:off x="6038992" y="3640784"/>
            <a:ext cx="46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6"/>
          <p:cNvCxnSpPr>
            <a:cxnSpLocks/>
          </p:cNvCxnSpPr>
          <p:nvPr/>
        </p:nvCxnSpPr>
        <p:spPr>
          <a:xfrm>
            <a:off x="6037817" y="4806076"/>
            <a:ext cx="46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6299113" y="3283066"/>
            <a:ext cx="1090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b="1" dirty="0"/>
              <a:t>3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222238" y="4493186"/>
            <a:ext cx="1859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s-CR" dirty="0"/>
              <a:t>-4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6307929" y="3684684"/>
            <a:ext cx="91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6260641" y="4870058"/>
                <a:ext cx="185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41" y="4870058"/>
                <a:ext cx="185948" cy="276999"/>
              </a:xfrm>
              <a:prstGeom prst="rect">
                <a:avLst/>
              </a:prstGeom>
              <a:blipFill>
                <a:blip r:embed="rId2"/>
                <a:stretch>
                  <a:fillRect l="-25806" r="-29032" b="-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783011" y="2478112"/>
                <a:ext cx="1088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dirty="0"/>
                  <a:t>=[1, 1, 0]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2478112"/>
                <a:ext cx="1088183" cy="276999"/>
              </a:xfrm>
              <a:prstGeom prst="rect">
                <a:avLst/>
              </a:prstGeom>
              <a:blipFill>
                <a:blip r:embed="rId3"/>
                <a:stretch>
                  <a:fillRect l="-5618" t="-26667" r="-12360" b="-53333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/>
              <p:cNvSpPr txBox="1"/>
              <p:nvPr/>
            </p:nvSpPr>
            <p:spPr>
              <a:xfrm>
                <a:off x="7783011" y="2798503"/>
                <a:ext cx="1165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dirty="0"/>
                  <a:t>=[0, -2, 0]</a:t>
                </a:r>
              </a:p>
            </p:txBody>
          </p:sp>
        </mc:Choice>
        <mc:Fallback xmlns="">
          <p:sp>
            <p:nvSpPr>
              <p:cNvPr id="40" name="Cuadro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2798503"/>
                <a:ext cx="1165640" cy="276999"/>
              </a:xfrm>
              <a:prstGeom prst="rect">
                <a:avLst/>
              </a:prstGeom>
              <a:blipFill>
                <a:blip r:embed="rId4"/>
                <a:stretch>
                  <a:fillRect l="-5236" t="-26087" r="-11518" b="-5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adroTexto 45"/>
          <p:cNvSpPr txBox="1"/>
          <p:nvPr/>
        </p:nvSpPr>
        <p:spPr>
          <a:xfrm>
            <a:off x="7783011" y="3118894"/>
            <a:ext cx="16927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dirty="0"/>
              <a:t>f()=</a:t>
            </a:r>
            <a:r>
              <a:rPr lang="es-CR" dirty="0" err="1"/>
              <a:t>max</a:t>
            </a:r>
            <a:r>
              <a:rPr lang="es-CR" dirty="0"/>
              <a:t>(x, 0)=</a:t>
            </a:r>
            <a:r>
              <a:rPr lang="es-CR" dirty="0" err="1"/>
              <a:t>relu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/>
              <p:cNvSpPr txBox="1"/>
              <p:nvPr/>
            </p:nvSpPr>
            <p:spPr>
              <a:xfrm>
                <a:off x="7783011" y="3439284"/>
                <a:ext cx="87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R" dirty="0"/>
                  <a:t>=[1, 1]</a:t>
                </a:r>
              </a:p>
            </p:txBody>
          </p:sp>
        </mc:Choice>
        <mc:Fallback xmlns="">
          <p:sp>
            <p:nvSpPr>
              <p:cNvPr id="48" name="Cuadro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11" y="3439284"/>
                <a:ext cx="875496" cy="276999"/>
              </a:xfrm>
              <a:prstGeom prst="rect">
                <a:avLst/>
              </a:prstGeom>
              <a:blipFill>
                <a:blip r:embed="rId5"/>
                <a:stretch>
                  <a:fillRect l="-6993" t="-26087" r="-16084" b="-5217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7"/>
          <p:cNvCxnSpPr>
            <a:cxnSpLocks/>
          </p:cNvCxnSpPr>
          <p:nvPr/>
        </p:nvCxnSpPr>
        <p:spPr>
          <a:xfrm>
            <a:off x="6755457" y="3245058"/>
            <a:ext cx="0" cy="792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5"/>
          <p:cNvCxnSpPr>
            <a:cxnSpLocks/>
          </p:cNvCxnSpPr>
          <p:nvPr/>
        </p:nvCxnSpPr>
        <p:spPr>
          <a:xfrm>
            <a:off x="6755457" y="4405978"/>
            <a:ext cx="0" cy="792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0"/>
          <p:cNvSpPr txBox="1"/>
          <p:nvPr/>
        </p:nvSpPr>
        <p:spPr>
          <a:xfrm>
            <a:off x="6812510" y="3506037"/>
            <a:ext cx="2851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4</a:t>
            </a:r>
          </a:p>
        </p:txBody>
      </p:sp>
      <p:sp>
        <p:nvSpPr>
          <p:cNvPr id="52" name="TextBox 41"/>
          <p:cNvSpPr txBox="1"/>
          <p:nvPr/>
        </p:nvSpPr>
        <p:spPr>
          <a:xfrm>
            <a:off x="6812511" y="4676927"/>
            <a:ext cx="2851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3324" y="2543651"/>
                <a:ext cx="9668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𝑥𝑎𝑚𝑝𝑙𝑒</m:t>
                      </m:r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324" y="2543651"/>
                <a:ext cx="966868" cy="276999"/>
              </a:xfrm>
              <a:prstGeom prst="rect">
                <a:avLst/>
              </a:prstGeom>
              <a:blipFill>
                <a:blip r:embed="rId6"/>
                <a:stretch>
                  <a:fillRect l="-5696" t="-2174" r="-8228" b="-3260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31"/>
          <p:cNvSpPr txBox="1"/>
          <p:nvPr/>
        </p:nvSpPr>
        <p:spPr>
          <a:xfrm>
            <a:off x="9753826" y="3852426"/>
            <a:ext cx="7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Target Value</a:t>
            </a:r>
          </a:p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55" name="TextBox 31"/>
          <p:cNvSpPr txBox="1"/>
          <p:nvPr/>
        </p:nvSpPr>
        <p:spPr>
          <a:xfrm>
            <a:off x="9278322" y="3611727"/>
            <a:ext cx="267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,</a:t>
            </a:r>
          </a:p>
        </p:txBody>
      </p:sp>
      <p:sp>
        <p:nvSpPr>
          <p:cNvPr id="58" name="Oval 13">
            <a:extLst/>
          </p:cNvPr>
          <p:cNvSpPr/>
          <p:nvPr/>
        </p:nvSpPr>
        <p:spPr>
          <a:xfrm>
            <a:off x="8755232" y="5648775"/>
            <a:ext cx="131382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Loss = 2</a:t>
            </a:r>
          </a:p>
        </p:txBody>
      </p:sp>
      <p:sp>
        <p:nvSpPr>
          <p:cNvPr id="59" name="Abrir llave 58"/>
          <p:cNvSpPr/>
          <p:nvPr/>
        </p:nvSpPr>
        <p:spPr>
          <a:xfrm rot="16200000">
            <a:off x="9209376" y="3794707"/>
            <a:ext cx="359974" cy="3014470"/>
          </a:xfrm>
          <a:prstGeom prst="leftBrace">
            <a:avLst>
              <a:gd name="adj1" fmla="val 6675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0" name="Oval 13">
            <a:extLst/>
          </p:cNvPr>
          <p:cNvSpPr/>
          <p:nvPr/>
        </p:nvSpPr>
        <p:spPr>
          <a:xfrm>
            <a:off x="10431712" y="5651255"/>
            <a:ext cx="842840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L’</a:t>
            </a:r>
          </a:p>
        </p:txBody>
      </p:sp>
      <p:cxnSp>
        <p:nvCxnSpPr>
          <p:cNvPr id="61" name="Conector recto de flecha 60"/>
          <p:cNvCxnSpPr>
            <a:stCxn id="58" idx="3"/>
            <a:endCxn id="60" idx="1"/>
          </p:cNvCxnSpPr>
          <p:nvPr/>
        </p:nvCxnSpPr>
        <p:spPr>
          <a:xfrm>
            <a:off x="10069052" y="5837449"/>
            <a:ext cx="362660" cy="24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9812634" y="2481931"/>
            <a:ext cx="14058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dirty="0"/>
              <a:t>L = 0,5(Y^-Y)</a:t>
            </a:r>
            <a:r>
              <a:rPr lang="es-CR" baseline="30000" dirty="0"/>
              <a:t>2</a:t>
            </a:r>
          </a:p>
        </p:txBody>
      </p:sp>
      <p:sp>
        <p:nvSpPr>
          <p:cNvPr id="57" name="Oval 13">
            <a:extLst/>
          </p:cNvPr>
          <p:cNvSpPr/>
          <p:nvPr/>
        </p:nvSpPr>
        <p:spPr>
          <a:xfrm>
            <a:off x="10896598" y="4079250"/>
            <a:ext cx="575255" cy="3773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4706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BP</a:t>
            </a:r>
          </a:p>
        </p:txBody>
      </p:sp>
      <p:cxnSp>
        <p:nvCxnSpPr>
          <p:cNvPr id="63" name="Conector: angular 62"/>
          <p:cNvCxnSpPr>
            <a:endCxn id="57" idx="3"/>
          </p:cNvCxnSpPr>
          <p:nvPr/>
        </p:nvCxnSpPr>
        <p:spPr>
          <a:xfrm flipV="1">
            <a:off x="11274552" y="4267924"/>
            <a:ext cx="197301" cy="1572005"/>
          </a:xfrm>
          <a:prstGeom prst="bentConnector3">
            <a:avLst>
              <a:gd name="adj1" fmla="val 18805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Forma libre: forma 63"/>
          <p:cNvSpPr/>
          <p:nvPr/>
        </p:nvSpPr>
        <p:spPr>
          <a:xfrm>
            <a:off x="7309800" y="3006599"/>
            <a:ext cx="3891600" cy="1062481"/>
          </a:xfrm>
          <a:custGeom>
            <a:avLst/>
            <a:gdLst>
              <a:gd name="connsiteX0" fmla="*/ 3891600 w 3891600"/>
              <a:gd name="connsiteY0" fmla="*/ 1062481 h 1062481"/>
              <a:gd name="connsiteX1" fmla="*/ 471744 w 3891600"/>
              <a:gd name="connsiteY1" fmla="*/ 1777 h 1062481"/>
              <a:gd name="connsiteX2" fmla="*/ 115128 w 3891600"/>
              <a:gd name="connsiteY2" fmla="*/ 861313 h 106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600" h="1062481">
                <a:moveTo>
                  <a:pt x="3891600" y="1062481"/>
                </a:moveTo>
                <a:cubicBezTo>
                  <a:pt x="2496378" y="548893"/>
                  <a:pt x="1101156" y="35305"/>
                  <a:pt x="471744" y="1777"/>
                </a:cubicBezTo>
                <a:cubicBezTo>
                  <a:pt x="-157668" y="-31751"/>
                  <a:pt x="-21270" y="414781"/>
                  <a:pt x="115128" y="861313"/>
                </a:cubicBezTo>
              </a:path>
            </a:pathLst>
          </a:cu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5" name="Forma libre: forma 64"/>
          <p:cNvSpPr/>
          <p:nvPr/>
        </p:nvSpPr>
        <p:spPr>
          <a:xfrm>
            <a:off x="5013989" y="2553902"/>
            <a:ext cx="2401795" cy="1259146"/>
          </a:xfrm>
          <a:custGeom>
            <a:avLst/>
            <a:gdLst>
              <a:gd name="connsiteX0" fmla="*/ 2401795 w 2401795"/>
              <a:gd name="connsiteY0" fmla="*/ 1259146 h 1259146"/>
              <a:gd name="connsiteX1" fmla="*/ 271243 w 2401795"/>
              <a:gd name="connsiteY1" fmla="*/ 15562 h 1259146"/>
              <a:gd name="connsiteX2" fmla="*/ 97507 w 2401795"/>
              <a:gd name="connsiteY2" fmla="*/ 673930 h 1259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795" h="1259146">
                <a:moveTo>
                  <a:pt x="2401795" y="1259146"/>
                </a:moveTo>
                <a:cubicBezTo>
                  <a:pt x="1528543" y="686122"/>
                  <a:pt x="655291" y="113098"/>
                  <a:pt x="271243" y="15562"/>
                </a:cubicBezTo>
                <a:cubicBezTo>
                  <a:pt x="-112805" y="-81974"/>
                  <a:pt x="-7649" y="295978"/>
                  <a:pt x="97507" y="67393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6" name="Forma libre: forma 65"/>
          <p:cNvSpPr/>
          <p:nvPr/>
        </p:nvSpPr>
        <p:spPr>
          <a:xfrm>
            <a:off x="4859318" y="2312289"/>
            <a:ext cx="2565610" cy="1729359"/>
          </a:xfrm>
          <a:custGeom>
            <a:avLst/>
            <a:gdLst>
              <a:gd name="connsiteX0" fmla="*/ 2565610 w 2565610"/>
              <a:gd name="connsiteY0" fmla="*/ 1519047 h 1729359"/>
              <a:gd name="connsiteX1" fmla="*/ 188170 w 2565610"/>
              <a:gd name="connsiteY1" fmla="*/ 1143 h 1729359"/>
              <a:gd name="connsiteX2" fmla="*/ 325330 w 2565610"/>
              <a:gd name="connsiteY2" fmla="*/ 1729359 h 172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610" h="1729359">
                <a:moveTo>
                  <a:pt x="2565610" y="1519047"/>
                </a:moveTo>
                <a:cubicBezTo>
                  <a:pt x="1563580" y="742569"/>
                  <a:pt x="561550" y="-33909"/>
                  <a:pt x="188170" y="1143"/>
                </a:cubicBezTo>
                <a:cubicBezTo>
                  <a:pt x="-185210" y="36195"/>
                  <a:pt x="70060" y="882777"/>
                  <a:pt x="325330" y="1729359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7" name="Forma libre: forma 66"/>
          <p:cNvSpPr/>
          <p:nvPr/>
        </p:nvSpPr>
        <p:spPr>
          <a:xfrm>
            <a:off x="4805472" y="2067976"/>
            <a:ext cx="2610312" cy="2686904"/>
          </a:xfrm>
          <a:custGeom>
            <a:avLst/>
            <a:gdLst>
              <a:gd name="connsiteX0" fmla="*/ 2610312 w 2610312"/>
              <a:gd name="connsiteY0" fmla="*/ 1754216 h 2686904"/>
              <a:gd name="connsiteX1" fmla="*/ 168864 w 2610312"/>
              <a:gd name="connsiteY1" fmla="*/ 16856 h 2686904"/>
              <a:gd name="connsiteX2" fmla="*/ 406608 w 2610312"/>
              <a:gd name="connsiteY2" fmla="*/ 2686904 h 268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0312" h="2686904">
                <a:moveTo>
                  <a:pt x="2610312" y="1754216"/>
                </a:moveTo>
                <a:cubicBezTo>
                  <a:pt x="1573230" y="807812"/>
                  <a:pt x="536148" y="-138592"/>
                  <a:pt x="168864" y="16856"/>
                </a:cubicBezTo>
                <a:cubicBezTo>
                  <a:pt x="-198420" y="172304"/>
                  <a:pt x="104094" y="1429604"/>
                  <a:pt x="406608" y="2686904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8" name="Forma libre: forma 67"/>
          <p:cNvSpPr/>
          <p:nvPr/>
        </p:nvSpPr>
        <p:spPr>
          <a:xfrm>
            <a:off x="5356999" y="4059936"/>
            <a:ext cx="2003921" cy="1637476"/>
          </a:xfrm>
          <a:custGeom>
            <a:avLst/>
            <a:gdLst>
              <a:gd name="connsiteX0" fmla="*/ 2003921 w 2003921"/>
              <a:gd name="connsiteY0" fmla="*/ 557784 h 1637476"/>
              <a:gd name="connsiteX1" fmla="*/ 202553 w 2003921"/>
              <a:gd name="connsiteY1" fmla="*/ 1627632 h 1637476"/>
              <a:gd name="connsiteX2" fmla="*/ 120257 w 2003921"/>
              <a:gd name="connsiteY2" fmla="*/ 0 h 1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921" h="1637476">
                <a:moveTo>
                  <a:pt x="2003921" y="557784"/>
                </a:moveTo>
                <a:cubicBezTo>
                  <a:pt x="1260209" y="1139190"/>
                  <a:pt x="516497" y="1720596"/>
                  <a:pt x="202553" y="1627632"/>
                </a:cubicBezTo>
                <a:cubicBezTo>
                  <a:pt x="-111391" y="1534668"/>
                  <a:pt x="4433" y="767334"/>
                  <a:pt x="120257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9" name="Forma libre: forma 68"/>
          <p:cNvSpPr/>
          <p:nvPr/>
        </p:nvSpPr>
        <p:spPr>
          <a:xfrm>
            <a:off x="5274394" y="4471416"/>
            <a:ext cx="2086526" cy="1454545"/>
          </a:xfrm>
          <a:custGeom>
            <a:avLst/>
            <a:gdLst>
              <a:gd name="connsiteX0" fmla="*/ 2086526 w 2086526"/>
              <a:gd name="connsiteY0" fmla="*/ 146304 h 1454545"/>
              <a:gd name="connsiteX1" fmla="*/ 285158 w 2086526"/>
              <a:gd name="connsiteY1" fmla="*/ 1453896 h 1454545"/>
              <a:gd name="connsiteX2" fmla="*/ 29126 w 2086526"/>
              <a:gd name="connsiteY2" fmla="*/ 0 h 14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526" h="1454545">
                <a:moveTo>
                  <a:pt x="2086526" y="146304"/>
                </a:moveTo>
                <a:cubicBezTo>
                  <a:pt x="1357292" y="812292"/>
                  <a:pt x="628058" y="1478280"/>
                  <a:pt x="285158" y="1453896"/>
                </a:cubicBezTo>
                <a:cubicBezTo>
                  <a:pt x="-57742" y="1429512"/>
                  <a:pt x="-14308" y="714756"/>
                  <a:pt x="29126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0" name="Forma libre: forma 69"/>
          <p:cNvSpPr/>
          <p:nvPr/>
        </p:nvSpPr>
        <p:spPr>
          <a:xfrm>
            <a:off x="5135880" y="4632960"/>
            <a:ext cx="2225040" cy="1560126"/>
          </a:xfrm>
          <a:custGeom>
            <a:avLst/>
            <a:gdLst>
              <a:gd name="connsiteX0" fmla="*/ 2225040 w 2225040"/>
              <a:gd name="connsiteY0" fmla="*/ 0 h 1560126"/>
              <a:gd name="connsiteX1" fmla="*/ 401320 w 2225040"/>
              <a:gd name="connsiteY1" fmla="*/ 1549400 h 1560126"/>
              <a:gd name="connsiteX2" fmla="*/ 0 w 2225040"/>
              <a:gd name="connsiteY2" fmla="*/ 563880 h 156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5040" h="1560126">
                <a:moveTo>
                  <a:pt x="2225040" y="0"/>
                </a:moveTo>
                <a:cubicBezTo>
                  <a:pt x="1498600" y="727710"/>
                  <a:pt x="772160" y="1455420"/>
                  <a:pt x="401320" y="1549400"/>
                </a:cubicBezTo>
                <a:cubicBezTo>
                  <a:pt x="30480" y="1643380"/>
                  <a:pt x="15240" y="1103630"/>
                  <a:pt x="0" y="56388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1" name="Forma libre: forma 70"/>
          <p:cNvSpPr/>
          <p:nvPr/>
        </p:nvSpPr>
        <p:spPr>
          <a:xfrm>
            <a:off x="7291802" y="4480561"/>
            <a:ext cx="3955318" cy="1106888"/>
          </a:xfrm>
          <a:custGeom>
            <a:avLst/>
            <a:gdLst>
              <a:gd name="connsiteX0" fmla="*/ 4029227 w 4029227"/>
              <a:gd name="connsiteY0" fmla="*/ 0 h 1600583"/>
              <a:gd name="connsiteX1" fmla="*/ 463067 w 4029227"/>
              <a:gd name="connsiteY1" fmla="*/ 1600200 h 1600583"/>
              <a:gd name="connsiteX2" fmla="*/ 152171 w 4029227"/>
              <a:gd name="connsiteY2" fmla="*/ 118872 h 16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9227" h="1600583">
                <a:moveTo>
                  <a:pt x="4029227" y="0"/>
                </a:moveTo>
                <a:cubicBezTo>
                  <a:pt x="2569235" y="790194"/>
                  <a:pt x="1109243" y="1580388"/>
                  <a:pt x="463067" y="1600200"/>
                </a:cubicBezTo>
                <a:cubicBezTo>
                  <a:pt x="-183109" y="1620012"/>
                  <a:pt x="-15469" y="869442"/>
                  <a:pt x="152171" y="118872"/>
                </a:cubicBezTo>
              </a:path>
            </a:pathLst>
          </a:cu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2" name="Forma libre: forma 71"/>
          <p:cNvSpPr/>
          <p:nvPr/>
        </p:nvSpPr>
        <p:spPr>
          <a:xfrm>
            <a:off x="6391644" y="3831336"/>
            <a:ext cx="1014996" cy="412550"/>
          </a:xfrm>
          <a:custGeom>
            <a:avLst/>
            <a:gdLst>
              <a:gd name="connsiteX0" fmla="*/ 1014996 w 1014996"/>
              <a:gd name="connsiteY0" fmla="*/ 0 h 412550"/>
              <a:gd name="connsiteX1" fmla="*/ 164604 w 1014996"/>
              <a:gd name="connsiteY1" fmla="*/ 411480 h 412550"/>
              <a:gd name="connsiteX2" fmla="*/ 12 w 1014996"/>
              <a:gd name="connsiteY2" fmla="*/ 128016 h 412550"/>
              <a:gd name="connsiteX3" fmla="*/ 12 w 1014996"/>
              <a:gd name="connsiteY3" fmla="*/ 128016 h 41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996" h="412550">
                <a:moveTo>
                  <a:pt x="1014996" y="0"/>
                </a:moveTo>
                <a:cubicBezTo>
                  <a:pt x="674382" y="195072"/>
                  <a:pt x="333768" y="390144"/>
                  <a:pt x="164604" y="411480"/>
                </a:cubicBezTo>
                <a:cubicBezTo>
                  <a:pt x="-4560" y="432816"/>
                  <a:pt x="12" y="128016"/>
                  <a:pt x="12" y="128016"/>
                </a:cubicBezTo>
                <a:lnTo>
                  <a:pt x="12" y="128016"/>
                </a:ln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3" name="Forma libre: forma 72"/>
          <p:cNvSpPr/>
          <p:nvPr/>
        </p:nvSpPr>
        <p:spPr>
          <a:xfrm>
            <a:off x="6392246" y="4324563"/>
            <a:ext cx="1014394" cy="668061"/>
          </a:xfrm>
          <a:custGeom>
            <a:avLst/>
            <a:gdLst>
              <a:gd name="connsiteX0" fmla="*/ 1014394 w 1014394"/>
              <a:gd name="connsiteY0" fmla="*/ 238293 h 668061"/>
              <a:gd name="connsiteX1" fmla="*/ 118282 w 1014394"/>
              <a:gd name="connsiteY1" fmla="*/ 18837 h 668061"/>
              <a:gd name="connsiteX2" fmla="*/ 35986 w 1014394"/>
              <a:gd name="connsiteY2" fmla="*/ 668061 h 66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394" h="668061">
                <a:moveTo>
                  <a:pt x="1014394" y="238293"/>
                </a:moveTo>
                <a:cubicBezTo>
                  <a:pt x="647872" y="92751"/>
                  <a:pt x="281350" y="-52791"/>
                  <a:pt x="118282" y="18837"/>
                </a:cubicBezTo>
                <a:cubicBezTo>
                  <a:pt x="-44786" y="90465"/>
                  <a:pt x="-4400" y="379263"/>
                  <a:pt x="35986" y="668061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4" name="CuadroTexto 73"/>
          <p:cNvSpPr txBox="1"/>
          <p:nvPr/>
        </p:nvSpPr>
        <p:spPr>
          <a:xfrm>
            <a:off x="9833865" y="2899969"/>
            <a:ext cx="6684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dirty="0" err="1"/>
              <a:t>lr</a:t>
            </a:r>
            <a:r>
              <a:rPr lang="es-CR" dirty="0"/>
              <a:t> = 0,1</a:t>
            </a:r>
            <a:endParaRPr lang="es-CR" baseline="300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7097655" y="2797073"/>
            <a:ext cx="3735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+0.4</a:t>
            </a:r>
            <a:endParaRPr lang="es-CR" sz="1600" i="1" baseline="30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4485818" y="1943499"/>
            <a:ext cx="3735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+0.3</a:t>
            </a:r>
            <a:endParaRPr lang="es-CR" sz="1600" i="1" baseline="30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4996004" y="2124801"/>
            <a:ext cx="2901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-0.2</a:t>
            </a:r>
            <a:endParaRPr lang="es-CR" sz="1600" i="1" baseline="300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5126012" y="2593203"/>
            <a:ext cx="2901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-0.8</a:t>
            </a:r>
            <a:endParaRPr lang="es-CR" sz="1600" i="1" baseline="300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7143478" y="5591250"/>
            <a:ext cx="2901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-0.5</a:t>
            </a:r>
            <a:endParaRPr lang="es-CR" sz="1600" i="1" baseline="30000" dirty="0"/>
          </a:p>
        </p:txBody>
      </p:sp>
      <p:sp>
        <p:nvSpPr>
          <p:cNvPr id="80" name="CuadroTexto 79"/>
          <p:cNvSpPr txBox="1"/>
          <p:nvPr/>
        </p:nvSpPr>
        <p:spPr>
          <a:xfrm>
            <a:off x="4918106" y="6026123"/>
            <a:ext cx="3735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+0.5</a:t>
            </a:r>
            <a:endParaRPr lang="es-CR" sz="1600" i="1" baseline="300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5399472" y="5683678"/>
            <a:ext cx="3735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+0.1</a:t>
            </a:r>
            <a:endParaRPr lang="es-CR" sz="1600" i="1" baseline="300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5452081" y="5405908"/>
            <a:ext cx="2901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-0.1</a:t>
            </a:r>
            <a:endParaRPr lang="es-CR" sz="1600" i="1" baseline="300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6801728" y="4067694"/>
            <a:ext cx="3735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+0.7</a:t>
            </a:r>
            <a:endParaRPr lang="es-CR" sz="1600" i="1" baseline="300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6998889" y="4237907"/>
            <a:ext cx="29014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R" sz="1600" i="1" dirty="0"/>
              <a:t>-0.2</a:t>
            </a:r>
            <a:endParaRPr lang="es-CR" sz="1600" i="1" baseline="30000" dirty="0"/>
          </a:p>
        </p:txBody>
      </p:sp>
    </p:spTree>
    <p:extLst>
      <p:ext uri="{BB962C8B-B14F-4D97-AF65-F5344CB8AC3E}">
        <p14:creationId xmlns:p14="http://schemas.microsoft.com/office/powerpoint/2010/main" val="36032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2" grpId="0"/>
      <p:bldP spid="57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25494</TotalTime>
  <Words>671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Garamond</vt:lpstr>
      <vt:lpstr>Times New Roman</vt:lpstr>
      <vt:lpstr>Verdana</vt:lpstr>
      <vt:lpstr>Organic</vt:lpstr>
      <vt:lpstr>Convolutional Neural Networks</vt:lpstr>
      <vt:lpstr>Quick Refresher</vt:lpstr>
      <vt:lpstr>Gradient Descent (GD)</vt:lpstr>
      <vt:lpstr>Backpropagation</vt:lpstr>
      <vt:lpstr>Backpropagation</vt:lpstr>
      <vt:lpstr>Gradient Descent (GD)</vt:lpstr>
      <vt:lpstr>Gradient Descent (GD)</vt:lpstr>
      <vt:lpstr>Backpropagation (BP)</vt:lpstr>
      <vt:lpstr>Backpropagation (BP)</vt:lpstr>
      <vt:lpstr>Backpropagation (BP)</vt:lpstr>
      <vt:lpstr>GD and 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Anything  with Excel</dc:title>
  <dc:creator>Mauricio Maroto Arrieta</dc:creator>
  <cp:lastModifiedBy>Mauricio Maroto Arrieta</cp:lastModifiedBy>
  <cp:revision>217</cp:revision>
  <dcterms:created xsi:type="dcterms:W3CDTF">2017-01-12T04:35:45Z</dcterms:created>
  <dcterms:modified xsi:type="dcterms:W3CDTF">2017-08-16T04:09:23Z</dcterms:modified>
  <cp:contentStatus/>
</cp:coreProperties>
</file>