
<file path=[Content_Types].xml><?xml version="1.0" encoding="utf-8"?>
<Types xmlns="http://schemas.openxmlformats.org/package/2006/content-types">
  <Default Extension="jpg&amp;ehk=U1klHg0zYRPe30a0w6BD3g&amp;r=0&amp;pid=OfficeInsert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6" r:id="rId1"/>
  </p:sldMasterIdLst>
  <p:notesMasterIdLst>
    <p:notesMasterId r:id="rId11"/>
  </p:notesMasterIdLst>
  <p:handoutMasterIdLst>
    <p:handoutMasterId r:id="rId12"/>
  </p:handoutMasterIdLst>
  <p:sldIdLst>
    <p:sldId id="256" r:id="rId2"/>
    <p:sldId id="367" r:id="rId3"/>
    <p:sldId id="383" r:id="rId4"/>
    <p:sldId id="385" r:id="rId5"/>
    <p:sldId id="386" r:id="rId6"/>
    <p:sldId id="387" r:id="rId7"/>
    <p:sldId id="388" r:id="rId8"/>
    <p:sldId id="384" r:id="rId9"/>
    <p:sldId id="38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VCWG27TDG9E9hcSvhry/A==" hashData="zC4W1o+byGfopfcPsniUREJmfE/aTHODXUDiYe1IRBJK8dkTtTaDQjrkFfqSTgdLEuAW9VXbHw5GF0sdfs661A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DCF0"/>
    <a:srgbClr val="D9B4E0"/>
    <a:srgbClr val="D123C9"/>
    <a:srgbClr val="F8D4F6"/>
    <a:srgbClr val="895E04"/>
    <a:srgbClr val="839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77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Maroto Arrieta" userId="5e943b85a0b1e353" providerId="LiveId" clId="{8A9EF998-6899-4595-A987-A1BE6E384FCF}"/>
    <pc:docChg chg="undo custSel modSld">
      <pc:chgData name="Mauricio Maroto Arrieta" userId="5e943b85a0b1e353" providerId="LiveId" clId="{8A9EF998-6899-4595-A987-A1BE6E384FCF}" dt="2017-08-26T03:01:22.788" v="93"/>
      <pc:docMkLst>
        <pc:docMk/>
      </pc:docMkLst>
      <pc:sldChg chg="addSp modSp modAnim">
        <pc:chgData name="Mauricio Maroto Arrieta" userId="5e943b85a0b1e353" providerId="LiveId" clId="{8A9EF998-6899-4595-A987-A1BE6E384FCF}" dt="2017-08-26T03:01:22.788" v="93"/>
        <pc:sldMkLst>
          <pc:docMk/>
          <pc:sldMk cId="3673290976" sldId="383"/>
        </pc:sldMkLst>
        <pc:spChg chg="mod">
          <ac:chgData name="Mauricio Maroto Arrieta" userId="5e943b85a0b1e353" providerId="LiveId" clId="{8A9EF998-6899-4595-A987-A1BE6E384FCF}" dt="2017-08-26T02:54:08.064" v="1"/>
          <ac:spMkLst>
            <pc:docMk/>
            <pc:sldMk cId="3673290976" sldId="383"/>
            <ac:spMk id="2" creationId="{00000000-0000-0000-0000-000000000000}"/>
          </ac:spMkLst>
        </pc:spChg>
        <pc:spChg chg="mod">
          <ac:chgData name="Mauricio Maroto Arrieta" userId="5e943b85a0b1e353" providerId="LiveId" clId="{8A9EF998-6899-4595-A987-A1BE6E384FCF}" dt="2017-08-26T03:00:41.495" v="80"/>
          <ac:spMkLst>
            <pc:docMk/>
            <pc:sldMk cId="3673290976" sldId="383"/>
            <ac:spMk id="12" creationId="{00000000-0000-0000-0000-000000000000}"/>
          </ac:spMkLst>
        </pc:spChg>
        <pc:picChg chg="add mod modCrop">
          <ac:chgData name="Mauricio Maroto Arrieta" userId="5e943b85a0b1e353" providerId="LiveId" clId="{8A9EF998-6899-4595-A987-A1BE6E384FCF}" dt="2017-08-26T03:00:48.379" v="88" actId="1037"/>
          <ac:picMkLst>
            <pc:docMk/>
            <pc:sldMk cId="3673290976" sldId="383"/>
            <ac:picMk id="1026" creationId="{77273D54-AE5C-40AA-B9B6-43E23807FE9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B28D-FF2F-4315-B18A-E9B85425295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3E02F-A302-4F5F-9CAB-FF8416B1E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25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691AF-96A5-445E-970B-A425C14171D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047BF-3180-424E-B101-FEE0C273D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4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sweetsoulsister.deviantart.com/art/Red-Mahogany-Wood-Texture-146083467" TargetMode="External"/><Relationship Id="rId2" Type="http://schemas.openxmlformats.org/officeDocument/2006/relationships/image" Target="../media/image3.jpg&amp;ehk=U1klHg0zYRPe30a0w6BD3g&amp;r=0&amp;pid=OfficeInsert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88" y="-7113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DDEDB74-8AD0-4603-B414-E2D1C5B39566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8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07DB-D768-4D87-9C84-68E6D8881B8C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0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CAC-00F0-4081-B7FF-C96FEB509C41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359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BE20-E148-4200-A34B-CFFBB4975AB7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10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2B90-F633-49F3-8E42-397694512BBB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43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06F-CBCE-4DBB-843B-202F1847ECF7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887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8EA-50C8-428D-AF6B-5822638C1233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25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B1BC-2845-43E3-84EE-064A9D9F2161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009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6F48-3857-49A9-B0BC-34F62455CD16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91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3B42-568C-4D58-8673-B78AA82C07FE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4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5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513B-C6F8-4FCD-9398-A99BFCDD9F4F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81BB-A6B9-426E-8806-0161163FDC89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77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6252-F5F3-45BE-996D-3C7134BC5DF1}" type="datetime1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3D0B-0D04-4F40-B6E2-77AADC71E1C2}" type="datetime1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20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7B79-4D6D-4DC3-8D7D-786345EEFE4F}" type="datetime1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6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7AB2-5717-4521-8645-DC9BC7F16C87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51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9F5E-3B87-4A65-916A-A8F8D7F1A46B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://sweetsoulsister.deviantart.com/art/Red-Mahogany-Wood-Texture-146083467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&amp;ehk=U1klHg0zYRPe30a0w6BD3g&amp;r=0&amp;pid=OfficeInsert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88" y="893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50787E-114E-4F35-AD17-797449396A62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7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  <p:sldLayoutId id="2147484118" r:id="rId12"/>
    <p:sldLayoutId id="2147484119" r:id="rId13"/>
    <p:sldLayoutId id="2147484120" r:id="rId14"/>
    <p:sldLayoutId id="2147484121" r:id="rId15"/>
    <p:sldLayoutId id="2147484122" r:id="rId16"/>
    <p:sldLayoutId id="2147484123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u="sng"/>
              <a:t>Convolutional</a:t>
            </a:r>
            <a:br>
              <a:rPr lang="en-US" sz="5400" b="1"/>
            </a:br>
            <a:r>
              <a:rPr lang="en-US" sz="5400" b="1"/>
              <a:t>Neural Networks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BEST Resource for Understanding and Creating 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Convolutional Neural Networks (CNN) Apps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82765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0A1C-6435-4481-8190-D8D21400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88DA5-D284-4B79-9D29-875F0D5CB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Convolutional Neural Networks (CNN)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6F26A-6AA8-4EAB-AB07-1555ED2F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405047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Special and Unique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Analogy:</a:t>
            </a:r>
          </a:p>
          <a:p>
            <a:pPr lvl="1"/>
            <a:r>
              <a:rPr lang="en-US" i="1">
                <a:ea typeface="Verdana" panose="020B0604030504040204" pitchFamily="34" charset="0"/>
              </a:rPr>
              <a:t>If NNs are sedans, CNN are SUVs</a:t>
            </a:r>
          </a:p>
          <a:p>
            <a:pPr lvl="1"/>
            <a:r>
              <a:rPr lang="en-US">
                <a:ea typeface="Verdana" panose="020B0604030504040204" pitchFamily="34" charset="0"/>
              </a:rPr>
              <a:t>With added effectiveness and efficiency </a:t>
            </a:r>
          </a:p>
          <a:p>
            <a:pPr lvl="2"/>
            <a:r>
              <a:rPr lang="en-US">
                <a:ea typeface="Verdana" panose="020B0604030504040204" pitchFamily="34" charset="0"/>
              </a:rPr>
              <a:t>Best of both worlds!</a:t>
            </a:r>
          </a:p>
          <a:p>
            <a:pPr lvl="3"/>
            <a:endParaRPr lang="en-US">
              <a:ea typeface="Verdana" panose="020B0604030504040204" pitchFamily="34" charset="0"/>
            </a:endParaRPr>
          </a:p>
          <a:p>
            <a:r>
              <a:rPr lang="en-US">
                <a:ea typeface="Verdana" panose="020B0604030504040204" pitchFamily="34" charset="0"/>
              </a:rPr>
              <a:t>Highly successful for Image Recognition tasks</a:t>
            </a:r>
          </a:p>
          <a:p>
            <a:pPr lvl="1"/>
            <a:r>
              <a:rPr lang="en-US">
                <a:ea typeface="Verdana" panose="020B0604030504040204" pitchFamily="34" charset="0"/>
              </a:rPr>
              <a:t>Classification, Localization, Object Detection, Segmentation</a:t>
            </a:r>
          </a:p>
          <a:p>
            <a:pPr lvl="1"/>
            <a:endParaRPr lang="en-US">
              <a:ea typeface="Verdana" panose="020B0604030504040204" pitchFamily="34" charset="0"/>
            </a:endParaRPr>
          </a:p>
          <a:p>
            <a:pPr lvl="1"/>
            <a:endParaRPr lang="en-US" dirty="0">
              <a:ea typeface="Verdana" panose="020B0604030504040204" pitchFamily="34" charset="0"/>
            </a:endParaRPr>
          </a:p>
          <a:p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pic>
        <p:nvPicPr>
          <p:cNvPr id="1026" name="Picture 2" descr="https://i.ytimg.com/vi/dorI3Q3z0Pg/hqdefault.jpg">
            <a:extLst>
              <a:ext uri="{FF2B5EF4-FFF2-40B4-BE49-F238E27FC236}">
                <a16:creationId xmlns:a16="http://schemas.microsoft.com/office/drawing/2014/main" id="{77273D54-AE5C-40AA-B9B6-43E23807F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5" b="24178"/>
          <a:stretch/>
        </p:blipFill>
        <p:spPr bwMode="auto">
          <a:xfrm>
            <a:off x="7424058" y="2556932"/>
            <a:ext cx="4042230" cy="18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29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Special and Unique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2012: </a:t>
            </a:r>
            <a:r>
              <a:rPr lang="es-CR" dirty="0" err="1"/>
              <a:t>Krizhevsky</a:t>
            </a:r>
            <a:r>
              <a:rPr lang="es-CR" dirty="0"/>
              <a:t>, </a:t>
            </a:r>
            <a:r>
              <a:rPr lang="es-CR" dirty="0" err="1"/>
              <a:t>Sutskever</a:t>
            </a:r>
            <a:r>
              <a:rPr lang="es-CR" dirty="0"/>
              <a:t> and </a:t>
            </a:r>
            <a:r>
              <a:rPr lang="es-CR" dirty="0" err="1"/>
              <a:t>Hinton</a:t>
            </a:r>
            <a:endParaRPr lang="es-CR" dirty="0"/>
          </a:p>
          <a:p>
            <a:pPr lvl="1"/>
            <a:r>
              <a:rPr lang="es-CR" dirty="0" err="1">
                <a:ea typeface="Verdana" panose="020B0604030504040204" pitchFamily="34" charset="0"/>
              </a:rPr>
              <a:t>Considered</a:t>
            </a:r>
            <a:r>
              <a:rPr lang="es-CR" dirty="0">
                <a:ea typeface="Verdana" panose="020B0604030504040204" pitchFamily="34" charset="0"/>
              </a:rPr>
              <a:t> a </a:t>
            </a:r>
            <a:r>
              <a:rPr lang="es-CR" dirty="0" err="1">
                <a:ea typeface="Verdana" panose="020B0604030504040204" pitchFamily="34" charset="0"/>
              </a:rPr>
              <a:t>pioneer</a:t>
            </a:r>
            <a:r>
              <a:rPr lang="es-CR" dirty="0">
                <a:ea typeface="Verdana" panose="020B0604030504040204" pitchFamily="34" charset="0"/>
              </a:rPr>
              <a:t> </a:t>
            </a:r>
            <a:r>
              <a:rPr lang="es-CR" dirty="0" err="1">
                <a:ea typeface="Verdana" panose="020B0604030504040204" pitchFamily="34" charset="0"/>
              </a:rPr>
              <a:t>paper</a:t>
            </a:r>
            <a:endParaRPr lang="es-CR" dirty="0">
              <a:ea typeface="Verdana" panose="020B0604030504040204" pitchFamily="34" charset="0"/>
            </a:endParaRPr>
          </a:p>
          <a:p>
            <a:pPr lvl="1"/>
            <a:r>
              <a:rPr lang="es-CR" dirty="0" err="1">
                <a:ea typeface="Verdana" panose="020B0604030504040204" pitchFamily="34" charset="0"/>
              </a:rPr>
              <a:t>Over</a:t>
            </a:r>
            <a:r>
              <a:rPr lang="es-CR" dirty="0">
                <a:ea typeface="Verdana" panose="020B0604030504040204" pitchFamily="34" charset="0"/>
              </a:rPr>
              <a:t> </a:t>
            </a:r>
            <a:r>
              <a:rPr lang="es-CR" dirty="0" err="1">
                <a:ea typeface="Verdana" panose="020B0604030504040204" pitchFamily="34" charset="0"/>
              </a:rPr>
              <a:t>complex</a:t>
            </a:r>
            <a:r>
              <a:rPr lang="es-CR" dirty="0">
                <a:ea typeface="Verdana" panose="020B0604030504040204" pitchFamily="34" charset="0"/>
              </a:rPr>
              <a:t> </a:t>
            </a:r>
            <a:r>
              <a:rPr lang="es-CR" dirty="0" err="1">
                <a:ea typeface="Verdana" panose="020B0604030504040204" pitchFamily="34" charset="0"/>
              </a:rPr>
              <a:t>dataset</a:t>
            </a:r>
            <a:r>
              <a:rPr lang="es-CR" dirty="0">
                <a:ea typeface="Verdana" panose="020B0604030504040204" pitchFamily="34" charset="0"/>
              </a:rPr>
              <a:t> </a:t>
            </a:r>
            <a:r>
              <a:rPr lang="es-CR" dirty="0" err="1"/>
              <a:t>ImageNet</a:t>
            </a:r>
            <a:r>
              <a:rPr lang="es-CR" dirty="0"/>
              <a:t> LSVRC-2010: ~1,2 M </a:t>
            </a:r>
            <a:r>
              <a:rPr lang="es-CR" dirty="0" err="1"/>
              <a:t>images</a:t>
            </a:r>
            <a:endParaRPr lang="es-CR" dirty="0"/>
          </a:p>
          <a:p>
            <a:pPr lvl="1"/>
            <a:r>
              <a:rPr lang="es-CR">
                <a:ea typeface="Verdana" panose="020B0604030504040204" pitchFamily="34" charset="0"/>
              </a:rPr>
              <a:t>~60 </a:t>
            </a:r>
            <a:r>
              <a:rPr lang="es-CR" dirty="0" err="1">
                <a:ea typeface="Verdana" panose="020B0604030504040204" pitchFamily="34" charset="0"/>
              </a:rPr>
              <a:t>million</a:t>
            </a:r>
            <a:r>
              <a:rPr lang="es-CR" dirty="0">
                <a:ea typeface="Verdana" panose="020B0604030504040204" pitchFamily="34" charset="0"/>
              </a:rPr>
              <a:t> </a:t>
            </a:r>
            <a:r>
              <a:rPr lang="es-CR" dirty="0" err="1">
                <a:ea typeface="Verdana" panose="020B0604030504040204" pitchFamily="34" charset="0"/>
              </a:rPr>
              <a:t>parameters</a:t>
            </a:r>
            <a:r>
              <a:rPr lang="es-CR" dirty="0">
                <a:ea typeface="Verdana" panose="020B0604030504040204" pitchFamily="34" charset="0"/>
              </a:rPr>
              <a:t> </a:t>
            </a:r>
            <a:r>
              <a:rPr lang="es-CR">
                <a:ea typeface="Verdana" panose="020B0604030504040204" pitchFamily="34" charset="0"/>
              </a:rPr>
              <a:t>and ~650,000 </a:t>
            </a:r>
            <a:r>
              <a:rPr lang="es-CR" dirty="0" err="1">
                <a:ea typeface="Verdana" panose="020B0604030504040204" pitchFamily="34" charset="0"/>
              </a:rPr>
              <a:t>neurons</a:t>
            </a:r>
            <a:endParaRPr lang="es-CR" dirty="0">
              <a:ea typeface="Verdana" panose="020B0604030504040204" pitchFamily="34" charset="0"/>
            </a:endParaRPr>
          </a:p>
          <a:p>
            <a:pPr lvl="2"/>
            <a:r>
              <a:rPr lang="es-CR" dirty="0" err="1">
                <a:ea typeface="Verdana" panose="020B0604030504040204" pitchFamily="34" charset="0"/>
              </a:rPr>
              <a:t>Convolutional</a:t>
            </a:r>
            <a:r>
              <a:rPr lang="es-CR" dirty="0">
                <a:ea typeface="Verdana" panose="020B0604030504040204" pitchFamily="34" charset="0"/>
              </a:rPr>
              <a:t> </a:t>
            </a:r>
            <a:r>
              <a:rPr lang="es-CR" dirty="0" err="1">
                <a:ea typeface="Verdana" panose="020B0604030504040204" pitchFamily="34" charset="0"/>
              </a:rPr>
              <a:t>Layers</a:t>
            </a:r>
            <a:r>
              <a:rPr lang="es-CR" dirty="0">
                <a:ea typeface="Verdana" panose="020B0604030504040204" pitchFamily="34" charset="0"/>
              </a:rPr>
              <a:t>, Max-</a:t>
            </a:r>
            <a:r>
              <a:rPr lang="es-CR" dirty="0" err="1">
                <a:ea typeface="Verdana" panose="020B0604030504040204" pitchFamily="34" charset="0"/>
              </a:rPr>
              <a:t>Pooling</a:t>
            </a:r>
            <a:r>
              <a:rPr lang="es-CR" dirty="0">
                <a:ea typeface="Verdana" panose="020B0604030504040204" pitchFamily="34" charset="0"/>
              </a:rPr>
              <a:t> </a:t>
            </a:r>
            <a:r>
              <a:rPr lang="es-CR" dirty="0" err="1">
                <a:ea typeface="Verdana" panose="020B0604030504040204" pitchFamily="34" charset="0"/>
              </a:rPr>
              <a:t>Layers</a:t>
            </a:r>
            <a:r>
              <a:rPr lang="es-CR" dirty="0">
                <a:ea typeface="Verdana" panose="020B0604030504040204" pitchFamily="34" charset="0"/>
              </a:rPr>
              <a:t>, FC and </a:t>
            </a:r>
            <a:r>
              <a:rPr lang="es-CR" dirty="0" err="1">
                <a:ea typeface="Verdana" panose="020B0604030504040204" pitchFamily="34" charset="0"/>
              </a:rPr>
              <a:t>Softmax</a:t>
            </a:r>
            <a:r>
              <a:rPr lang="es-CR" dirty="0">
                <a:ea typeface="Verdana" panose="020B0604030504040204" pitchFamily="34" charset="0"/>
              </a:rPr>
              <a:t> final </a:t>
            </a:r>
            <a:r>
              <a:rPr lang="es-CR" dirty="0" err="1">
                <a:ea typeface="Verdana" panose="020B0604030504040204" pitchFamily="34" charset="0"/>
              </a:rPr>
              <a:t>act</a:t>
            </a:r>
            <a:r>
              <a:rPr lang="es-CR" dirty="0">
                <a:ea typeface="Verdana" panose="020B0604030504040204" pitchFamily="34" charset="0"/>
              </a:rPr>
              <a:t>.</a:t>
            </a:r>
            <a:endParaRPr lang="en-US" dirty="0">
              <a:ea typeface="Verdana" panose="020B060403050404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Used 2 different GPUs (</a:t>
            </a:r>
            <a:r>
              <a:rPr lang="en-US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Nvidia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), training took 5-6 days straight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233193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Special and Unique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2012: </a:t>
            </a:r>
            <a:r>
              <a:rPr lang="es-CR" dirty="0" err="1"/>
              <a:t>Krizhevsky</a:t>
            </a:r>
            <a:r>
              <a:rPr lang="es-CR" dirty="0"/>
              <a:t>, </a:t>
            </a:r>
            <a:r>
              <a:rPr lang="es-CR" dirty="0" err="1"/>
              <a:t>Sutskever</a:t>
            </a:r>
            <a:r>
              <a:rPr lang="es-CR" dirty="0"/>
              <a:t> and </a:t>
            </a:r>
            <a:r>
              <a:rPr lang="es-CR" dirty="0" err="1"/>
              <a:t>Hinton</a:t>
            </a:r>
            <a:endParaRPr lang="es-CR" dirty="0"/>
          </a:p>
          <a:p>
            <a:pPr lvl="1"/>
            <a:r>
              <a:rPr lang="es-CR" i="1" dirty="0">
                <a:ea typeface="Verdana" panose="020B0604030504040204" pitchFamily="34" charset="0"/>
              </a:rPr>
              <a:t>“</a:t>
            </a:r>
            <a:r>
              <a:rPr lang="en-US" i="1" dirty="0">
                <a:ea typeface="Verdana" panose="020B0604030504040204" pitchFamily="34" charset="0"/>
              </a:rPr>
              <a:t>To learn about thousands of objects from millions of images, we need a model with a </a:t>
            </a:r>
            <a:r>
              <a:rPr lang="en-US" b="1" i="1" u="sng" dirty="0">
                <a:ea typeface="Verdana" panose="020B0604030504040204" pitchFamily="34" charset="0"/>
              </a:rPr>
              <a:t>large learning capacity</a:t>
            </a:r>
            <a:r>
              <a:rPr lang="en-US" i="1" dirty="0">
                <a:ea typeface="Verdana" panose="020B0604030504040204" pitchFamily="34" charset="0"/>
              </a:rPr>
              <a:t>.”</a:t>
            </a:r>
          </a:p>
          <a:p>
            <a:pPr lvl="2"/>
            <a:r>
              <a:rPr lang="en-US" dirty="0">
                <a:ea typeface="Verdana" panose="020B0604030504040204" pitchFamily="34" charset="0"/>
              </a:rPr>
              <a:t>This is why I say CNNs are the SUVs!</a:t>
            </a:r>
          </a:p>
          <a:p>
            <a:pPr lvl="1"/>
            <a:r>
              <a:rPr lang="en-US" i="1" dirty="0">
                <a:ea typeface="Verdana" panose="020B0604030504040204" pitchFamily="34" charset="0"/>
              </a:rPr>
              <a:t>“(…) compared to standard feedforward neural networks with similarly-sized layers, CNNs have much </a:t>
            </a:r>
            <a:r>
              <a:rPr lang="en-US" b="1" i="1" u="sng" dirty="0">
                <a:ea typeface="Verdana" panose="020B0604030504040204" pitchFamily="34" charset="0"/>
              </a:rPr>
              <a:t>fewer connections </a:t>
            </a:r>
            <a:r>
              <a:rPr lang="en-US" b="1" i="1" u="sng">
                <a:ea typeface="Verdana" panose="020B0604030504040204" pitchFamily="34" charset="0"/>
              </a:rPr>
              <a:t>and parameters </a:t>
            </a:r>
            <a:r>
              <a:rPr lang="en-US" i="1">
                <a:ea typeface="Verdana" panose="020B0604030504040204" pitchFamily="34" charset="0"/>
              </a:rPr>
              <a:t>(…)”</a:t>
            </a:r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58348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Special and Unique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2012: </a:t>
            </a:r>
            <a:r>
              <a:rPr lang="es-CR" dirty="0" err="1"/>
              <a:t>Krizhevsky</a:t>
            </a:r>
            <a:r>
              <a:rPr lang="es-CR" dirty="0"/>
              <a:t>, </a:t>
            </a:r>
            <a:r>
              <a:rPr lang="es-CR" dirty="0" err="1"/>
              <a:t>Sutskever</a:t>
            </a:r>
            <a:r>
              <a:rPr lang="es-CR" dirty="0"/>
              <a:t> and </a:t>
            </a:r>
            <a:r>
              <a:rPr lang="es-CR" dirty="0" err="1"/>
              <a:t>Hinton</a:t>
            </a:r>
            <a:endParaRPr lang="es-CR" dirty="0"/>
          </a:p>
          <a:p>
            <a:pPr lvl="1"/>
            <a:r>
              <a:rPr lang="en-US" dirty="0"/>
              <a:t>They achieved by far the best results ever reported on these datasets</a:t>
            </a:r>
          </a:p>
          <a:p>
            <a:pPr lvl="2"/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 milestone for sure!</a:t>
            </a:r>
          </a:p>
          <a:p>
            <a:pPr lvl="1"/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Note: Hinton also contributed with a milestone overfitting procedure called “Dropout”</a:t>
            </a:r>
          </a:p>
          <a:p>
            <a:pPr lvl="2"/>
            <a:r>
              <a:rPr lang="en-US" dirty="0">
                <a:ea typeface="Verdana" panose="020B0604030504040204" pitchFamily="34" charset="0"/>
              </a:rPr>
              <a:t>They also used it here</a:t>
            </a:r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104813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Special and Unique</a:t>
            </a:r>
            <a:endParaRPr lang="es-C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9951" t="24359" r="19953" b="34872"/>
          <a:stretch/>
        </p:blipFill>
        <p:spPr>
          <a:xfrm>
            <a:off x="1822938" y="2822331"/>
            <a:ext cx="8546124" cy="279595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033847" y="5618285"/>
            <a:ext cx="324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i="1" dirty="0"/>
              <a:t>Note: </a:t>
            </a:r>
            <a:r>
              <a:rPr lang="es-CR" i="1" dirty="0" err="1"/>
              <a:t>picture</a:t>
            </a:r>
            <a:r>
              <a:rPr lang="es-CR" i="1" dirty="0"/>
              <a:t> </a:t>
            </a:r>
            <a:r>
              <a:rPr lang="es-CR" i="1" dirty="0" err="1"/>
              <a:t>cropped</a:t>
            </a:r>
            <a:r>
              <a:rPr lang="es-CR" i="1" dirty="0"/>
              <a:t> in original </a:t>
            </a:r>
            <a:r>
              <a:rPr lang="es-CR" i="1" dirty="0" err="1"/>
              <a:t>paper</a:t>
            </a:r>
            <a:endParaRPr lang="es-CR" i="1" dirty="0"/>
          </a:p>
        </p:txBody>
      </p:sp>
    </p:spTree>
    <p:extLst>
      <p:ext uri="{BB962C8B-B14F-4D97-AF65-F5344CB8AC3E}">
        <p14:creationId xmlns:p14="http://schemas.microsoft.com/office/powerpoint/2010/main" val="63371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Special and Unique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Applications</a:t>
            </a:r>
          </a:p>
          <a:p>
            <a:pPr lvl="1"/>
            <a:r>
              <a:rPr lang="en-US">
                <a:ea typeface="Verdana" panose="020B0604030504040204" pitchFamily="34" charset="0"/>
              </a:rPr>
              <a:t>Transport: Autonomous car driving</a:t>
            </a:r>
          </a:p>
          <a:p>
            <a:pPr lvl="1"/>
            <a:r>
              <a:rPr lang="en-US">
                <a:ea typeface="Verdana" panose="020B0604030504040204" pitchFamily="34" charset="0"/>
              </a:rPr>
              <a:t>Medical: Detecting cancer in cells</a:t>
            </a:r>
          </a:p>
          <a:p>
            <a:pPr lvl="1"/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Nature: Classify leaves species</a:t>
            </a:r>
          </a:p>
          <a:p>
            <a:pPr lvl="1"/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Videogames: Nvidia Institute, mimic human player behavior</a:t>
            </a:r>
          </a:p>
          <a:p>
            <a:pPr lvl="1"/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Audio: Recognize songs, speech</a:t>
            </a:r>
          </a:p>
          <a:p>
            <a:pPr lvl="2"/>
            <a:r>
              <a:rPr lang="en-US">
                <a:ea typeface="Verdana" panose="020B0604030504040204" pitchFamily="34" charset="0"/>
              </a:rPr>
              <a:t>Whatever industry it uses images (or not), and that’s a lot!</a:t>
            </a:r>
            <a:endParaRPr lang="en-US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87153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Special and Unique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More relevant papers:</a:t>
            </a:r>
          </a:p>
          <a:p>
            <a:pPr lvl="1"/>
            <a:r>
              <a:rPr lang="en-US" dirty="0" err="1">
                <a:ea typeface="Verdana" panose="020B0604030504040204" pitchFamily="34" charset="0"/>
              </a:rPr>
              <a:t>Zeiler</a:t>
            </a:r>
            <a:r>
              <a:rPr lang="en-US" dirty="0">
                <a:ea typeface="Verdana" panose="020B0604030504040204" pitchFamily="34" charset="0"/>
              </a:rPr>
              <a:t>, M. D. and Fergus, R. (2013) Visualizing and Understanding Convolutional Networks</a:t>
            </a:r>
          </a:p>
          <a:p>
            <a:pPr lvl="1"/>
            <a:r>
              <a:rPr lang="en-US" dirty="0">
                <a:ea typeface="Verdana" panose="020B0604030504040204" pitchFamily="34" charset="0"/>
              </a:rPr>
              <a:t>Karen  </a:t>
            </a:r>
            <a:r>
              <a:rPr lang="en-US" dirty="0" err="1">
                <a:ea typeface="Verdana" panose="020B0604030504040204" pitchFamily="34" charset="0"/>
              </a:rPr>
              <a:t>Simonyan</a:t>
            </a:r>
            <a:r>
              <a:rPr lang="en-US" dirty="0">
                <a:ea typeface="Verdana" panose="020B0604030504040204" pitchFamily="34" charset="0"/>
              </a:rPr>
              <a:t>  and  Andrew  Zisserman.   Very  deep  convolutional networks for large-scale image recognition. ICLR, 2015.</a:t>
            </a:r>
          </a:p>
          <a:p>
            <a:pPr lvl="1"/>
            <a:r>
              <a:rPr lang="en-US" dirty="0">
                <a:ea typeface="Verdana" panose="020B0604030504040204" pitchFamily="34" charset="0"/>
              </a:rPr>
              <a:t>Christian </a:t>
            </a:r>
            <a:r>
              <a:rPr lang="en-US" dirty="0" err="1">
                <a:ea typeface="Verdana" panose="020B0604030504040204" pitchFamily="34" charset="0"/>
              </a:rPr>
              <a:t>Szegedy</a:t>
            </a:r>
            <a:r>
              <a:rPr lang="en-US" dirty="0">
                <a:ea typeface="Verdana" panose="020B0604030504040204" pitchFamily="34" charset="0"/>
              </a:rPr>
              <a:t>, Wei Liu, </a:t>
            </a:r>
            <a:r>
              <a:rPr lang="en-US" dirty="0" err="1">
                <a:ea typeface="Verdana" panose="020B0604030504040204" pitchFamily="34" charset="0"/>
              </a:rPr>
              <a:t>Yangqing</a:t>
            </a:r>
            <a:r>
              <a:rPr lang="en-US" dirty="0">
                <a:ea typeface="Verdana" panose="020B0604030504040204" pitchFamily="34" charset="0"/>
              </a:rPr>
              <a:t> Jia, Pierre </a:t>
            </a:r>
            <a:r>
              <a:rPr lang="en-US" dirty="0" err="1">
                <a:ea typeface="Verdana" panose="020B0604030504040204" pitchFamily="34" charset="0"/>
              </a:rPr>
              <a:t>Sermanet</a:t>
            </a:r>
            <a:r>
              <a:rPr lang="en-US" dirty="0">
                <a:ea typeface="Verdana" panose="020B0604030504040204" pitchFamily="34" charset="0"/>
              </a:rPr>
              <a:t>, Scott Reed, </a:t>
            </a:r>
            <a:r>
              <a:rPr lang="en-US" dirty="0" err="1">
                <a:ea typeface="Verdana" panose="020B0604030504040204" pitchFamily="34" charset="0"/>
              </a:rPr>
              <a:t>Dragomir</a:t>
            </a:r>
            <a:r>
              <a:rPr lang="en-US" dirty="0">
                <a:ea typeface="Verdana" panose="020B0604030504040204" pitchFamily="34" charset="0"/>
              </a:rPr>
              <a:t> </a:t>
            </a:r>
            <a:r>
              <a:rPr lang="en-US" dirty="0" err="1">
                <a:ea typeface="Verdana" panose="020B0604030504040204" pitchFamily="34" charset="0"/>
              </a:rPr>
              <a:t>Anguelov</a:t>
            </a:r>
            <a:r>
              <a:rPr lang="en-US" dirty="0">
                <a:ea typeface="Verdana" panose="020B0604030504040204" pitchFamily="34" charset="0"/>
              </a:rPr>
              <a:t>, </a:t>
            </a:r>
            <a:r>
              <a:rPr lang="en-US" dirty="0" err="1">
                <a:ea typeface="Verdana" panose="020B0604030504040204" pitchFamily="34" charset="0"/>
              </a:rPr>
              <a:t>Dumitru</a:t>
            </a:r>
            <a:r>
              <a:rPr lang="en-US" dirty="0">
                <a:ea typeface="Verdana" panose="020B0604030504040204" pitchFamily="34" charset="0"/>
              </a:rPr>
              <a:t> Erhan, Vincent </a:t>
            </a:r>
            <a:r>
              <a:rPr lang="en-US" dirty="0" err="1">
                <a:ea typeface="Verdana" panose="020B0604030504040204" pitchFamily="34" charset="0"/>
              </a:rPr>
              <a:t>Vanhoucke</a:t>
            </a:r>
            <a:r>
              <a:rPr lang="en-US" dirty="0">
                <a:ea typeface="Verdana" panose="020B0604030504040204" pitchFamily="34" charset="0"/>
              </a:rPr>
              <a:t>, Andrew </a:t>
            </a:r>
            <a:r>
              <a:rPr lang="en-US" dirty="0" err="1">
                <a:ea typeface="Verdana" panose="020B0604030504040204" pitchFamily="34" charset="0"/>
              </a:rPr>
              <a:t>Rabinovich</a:t>
            </a:r>
            <a:r>
              <a:rPr lang="en-US" dirty="0">
                <a:ea typeface="Verdana" panose="020B0604030504040204" pitchFamily="34" charset="0"/>
              </a:rPr>
              <a:t>; </a:t>
            </a:r>
            <a:r>
              <a:rPr lang="es-CR" dirty="0" err="1"/>
              <a:t>Going</a:t>
            </a:r>
            <a:r>
              <a:rPr lang="es-CR" dirty="0"/>
              <a:t> </a:t>
            </a:r>
            <a:r>
              <a:rPr lang="es-CR" dirty="0" err="1"/>
              <a:t>Deeper</a:t>
            </a:r>
            <a:r>
              <a:rPr lang="es-CR" dirty="0"/>
              <a:t> </a:t>
            </a:r>
            <a:r>
              <a:rPr lang="es-CR" dirty="0" err="1"/>
              <a:t>With</a:t>
            </a:r>
            <a:r>
              <a:rPr lang="es-CR" dirty="0"/>
              <a:t> </a:t>
            </a:r>
            <a:r>
              <a:rPr lang="es-CR" dirty="0" err="1"/>
              <a:t>Convolutions</a:t>
            </a:r>
            <a:r>
              <a:rPr lang="es-CR" dirty="0"/>
              <a:t>. </a:t>
            </a:r>
            <a:r>
              <a:rPr lang="en-US" dirty="0">
                <a:ea typeface="Verdana" panose="020B0604030504040204" pitchFamily="34" charset="0"/>
              </a:rPr>
              <a:t>The IEEE Conference on Computer Vision and Pattern Recognition (CVPR), </a:t>
            </a:r>
            <a:endParaRPr lang="es-CR" dirty="0"/>
          </a:p>
          <a:p>
            <a:pPr lvl="1"/>
            <a:r>
              <a:rPr lang="es-CR" dirty="0" err="1"/>
              <a:t>Kaiming</a:t>
            </a:r>
            <a:r>
              <a:rPr lang="es-CR" dirty="0"/>
              <a:t> He, </a:t>
            </a:r>
            <a:r>
              <a:rPr lang="es-CR" dirty="0" err="1"/>
              <a:t>Xiangyu</a:t>
            </a:r>
            <a:r>
              <a:rPr lang="es-CR" dirty="0"/>
              <a:t> Zhang, </a:t>
            </a:r>
            <a:r>
              <a:rPr lang="es-CR" dirty="0" err="1"/>
              <a:t>Shaoqing</a:t>
            </a:r>
            <a:r>
              <a:rPr lang="es-CR" dirty="0"/>
              <a:t> </a:t>
            </a:r>
            <a:r>
              <a:rPr lang="es-CR" dirty="0" err="1"/>
              <a:t>Ren</a:t>
            </a:r>
            <a:r>
              <a:rPr lang="es-CR" dirty="0"/>
              <a:t>, and </a:t>
            </a:r>
            <a:r>
              <a:rPr lang="es-CR" dirty="0" err="1"/>
              <a:t>Jian</a:t>
            </a:r>
            <a:r>
              <a:rPr lang="es-CR" dirty="0"/>
              <a:t> </a:t>
            </a:r>
            <a:r>
              <a:rPr lang="es-CR" dirty="0" err="1"/>
              <a:t>Sun</a:t>
            </a:r>
            <a:r>
              <a:rPr lang="es-CR" dirty="0"/>
              <a:t>. </a:t>
            </a:r>
            <a:r>
              <a:rPr lang="en-US" dirty="0"/>
              <a:t>Deep Residual Learning for Image Recognition, </a:t>
            </a:r>
            <a:r>
              <a:rPr lang="es-CR" dirty="0"/>
              <a:t>CVPR 2016</a:t>
            </a:r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3056415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25560</TotalTime>
  <Words>473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Garamond</vt:lpstr>
      <vt:lpstr>Times New Roman</vt:lpstr>
      <vt:lpstr>Verdana</vt:lpstr>
      <vt:lpstr>Organic</vt:lpstr>
      <vt:lpstr>Convolutional Neural Networks</vt:lpstr>
      <vt:lpstr>Motivation</vt:lpstr>
      <vt:lpstr>Special and Unique</vt:lpstr>
      <vt:lpstr>Special and Unique</vt:lpstr>
      <vt:lpstr>Special and Unique</vt:lpstr>
      <vt:lpstr>Special and Unique</vt:lpstr>
      <vt:lpstr>Special and Unique</vt:lpstr>
      <vt:lpstr>Special and Unique</vt:lpstr>
      <vt:lpstr>Special and Unique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 Anything  with Excel</dc:title>
  <dc:creator>Mauricio Maroto Arrieta</dc:creator>
  <cp:lastModifiedBy>Mauricio Maroto Arrieta</cp:lastModifiedBy>
  <cp:revision>235</cp:revision>
  <dcterms:created xsi:type="dcterms:W3CDTF">2017-01-12T04:35:45Z</dcterms:created>
  <dcterms:modified xsi:type="dcterms:W3CDTF">2017-08-26T03:13:23Z</dcterms:modified>
  <cp:contentStatus/>
</cp:coreProperties>
</file>