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7" r:id="rId3"/>
    <p:sldId id="383" r:id="rId4"/>
    <p:sldId id="391" r:id="rId5"/>
    <p:sldId id="385" r:id="rId6"/>
    <p:sldId id="390" r:id="rId7"/>
    <p:sldId id="387" r:id="rId8"/>
    <p:sldId id="388" r:id="rId9"/>
    <p:sldId id="38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521415D9-36F7-43E2-AB2F-B90AF26B5E84}">
      <p14:sectionLst xmlns:p14="http://schemas.microsoft.com/office/powerpoint/2010/main">
        <p14:section name="Default Section" id="{63DC1BFC-6DCC-4821-A56C-368783FE56E4}">
          <p14:sldIdLst>
            <p14:sldId id="256"/>
            <p14:sldId id="367"/>
            <p14:sldId id="383"/>
            <p14:sldId id="391"/>
            <p14:sldId id="385"/>
            <p14:sldId id="390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CF0"/>
    <a:srgbClr val="D9B4E0"/>
    <a:srgbClr val="D123C9"/>
    <a:srgbClr val="F8D4F6"/>
    <a:srgbClr val="895E04"/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BB5EDB62-1983-4320-B5C9-AF05FD7C22FB}"/>
    <pc:docChg chg="custSel modSld">
      <pc:chgData name="Mauricio Maroto Arrieta" userId="5e943b85a0b1e353" providerId="LiveId" clId="{BB5EDB62-1983-4320-B5C9-AF05FD7C22FB}" dt="2017-08-28T04:43:27.640" v="71" actId="113"/>
      <pc:docMkLst>
        <pc:docMk/>
      </pc:docMkLst>
      <pc:sldChg chg="modSp">
        <pc:chgData name="Mauricio Maroto Arrieta" userId="5e943b85a0b1e353" providerId="LiveId" clId="{BB5EDB62-1983-4320-B5C9-AF05FD7C22FB}" dt="2017-08-28T03:59:51.424" v="9" actId="20577"/>
        <pc:sldMkLst>
          <pc:docMk/>
          <pc:sldMk cId="4050479149" sldId="367"/>
        </pc:sldMkLst>
        <pc:spChg chg="mod">
          <ac:chgData name="Mauricio Maroto Arrieta" userId="5e943b85a0b1e353" providerId="LiveId" clId="{BB5EDB62-1983-4320-B5C9-AF05FD7C22FB}" dt="2017-08-28T03:59:51.424" v="9" actId="20577"/>
          <ac:spMkLst>
            <pc:docMk/>
            <pc:sldMk cId="4050479149" sldId="367"/>
            <ac:spMk id="2" creationId="{5CF70A1C-6435-4481-8190-D8D21400C29A}"/>
          </ac:spMkLst>
        </pc:spChg>
      </pc:sldChg>
      <pc:sldChg chg="modSp">
        <pc:chgData name="Mauricio Maroto Arrieta" userId="5e943b85a0b1e353" providerId="LiveId" clId="{BB5EDB62-1983-4320-B5C9-AF05FD7C22FB}" dt="2017-08-28T04:43:27.640" v="71" actId="113"/>
        <pc:sldMkLst>
          <pc:docMk/>
          <pc:sldMk cId="1181233786" sldId="389"/>
        </pc:sldMkLst>
        <pc:spChg chg="mod">
          <ac:chgData name="Mauricio Maroto Arrieta" userId="5e943b85a0b1e353" providerId="LiveId" clId="{BB5EDB62-1983-4320-B5C9-AF05FD7C22FB}" dt="2017-08-28T04:43:27.640" v="71" actId="113"/>
          <ac:spMkLst>
            <pc:docMk/>
            <pc:sldMk cId="1181233786" sldId="389"/>
            <ac:spMk id="12" creationId="{00000000-0000-0000-0000-000000000000}"/>
          </ac:spMkLst>
        </pc:spChg>
      </pc:sldChg>
      <pc:sldChg chg="addSp modSp modAnim">
        <pc:chgData name="Mauricio Maroto Arrieta" userId="5e943b85a0b1e353" providerId="LiveId" clId="{BB5EDB62-1983-4320-B5C9-AF05FD7C22FB}" dt="2017-08-28T04:04:38.308" v="56" actId="20577"/>
        <pc:sldMkLst>
          <pc:docMk/>
          <pc:sldMk cId="2483502941" sldId="391"/>
        </pc:sldMkLst>
        <pc:spChg chg="add mod">
          <ac:chgData name="Mauricio Maroto Arrieta" userId="5e943b85a0b1e353" providerId="LiveId" clId="{BB5EDB62-1983-4320-B5C9-AF05FD7C22FB}" dt="2017-08-28T04:04:38.308" v="56" actId="20577"/>
          <ac:spMkLst>
            <pc:docMk/>
            <pc:sldMk cId="2483502941" sldId="391"/>
            <ac:spMk id="5" creationId="{B2EE7172-6A0A-478F-8DC7-98376447EA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Concepts, Layers, Architectures and more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Convolutional Neural Networks (CNN)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Convolution: 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An integral that expresses the amount of overlap of one function as it is shifted over another function. 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It therefore "blends" one function with another.</a:t>
            </a:r>
          </a:p>
          <a:p>
            <a:pPr lvl="1"/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pic>
        <p:nvPicPr>
          <p:cNvPr id="1026" name="Picture 2" descr=" [f*g](t)=int_0^tf(tau)g(t-tau)dtau, ">
            <a:extLst>
              <a:ext uri="{FF2B5EF4-FFF2-40B4-BE49-F238E27FC236}">
                <a16:creationId xmlns:a16="http://schemas.microsoft.com/office/drawing/2014/main" id="{C425B918-BFFD-4BB8-ACC9-5589DB6F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72" y="4640353"/>
            <a:ext cx="3909057" cy="75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Convolution: 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One way to think of this operation is that we’re </a:t>
            </a:r>
            <a:r>
              <a:rPr lang="en-US" i="1">
                <a:ea typeface="Verdana" panose="020B0604030504040204" pitchFamily="34" charset="0"/>
              </a:rPr>
              <a:t>sliding</a:t>
            </a:r>
            <a:r>
              <a:rPr lang="en-US">
                <a:ea typeface="Verdana" panose="020B0604030504040204" pitchFamily="34" charset="0"/>
              </a:rPr>
              <a:t> the kernel over the input image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For each position of the kernel, we multiply the overlapping values of the kernel and image together, and add up the results.</a:t>
            </a:r>
          </a:p>
          <a:p>
            <a:pPr lvl="2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That’s exactly what we want with pictures</a:t>
            </a:r>
          </a:p>
          <a:p>
            <a:pPr lvl="1"/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CuadroTexto 90">
            <a:extLst>
              <a:ext uri="{FF2B5EF4-FFF2-40B4-BE49-F238E27FC236}">
                <a16:creationId xmlns:a16="http://schemas.microsoft.com/office/drawing/2014/main" id="{B2EE7172-6A0A-478F-8DC7-98376447EA7E}"/>
              </a:ext>
            </a:extLst>
          </p:cNvPr>
          <p:cNvSpPr txBox="1"/>
          <p:nvPr/>
        </p:nvSpPr>
        <p:spPr>
          <a:xfrm>
            <a:off x="8809149" y="4997003"/>
            <a:ext cx="229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i="1"/>
              <a:t>We’ll soon do some illustrative examples!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248350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What’s that to do with Images?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Enables Feature Extraction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Ears, eyes, tail, etc.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In any part within pictures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Think about different images of frogs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6379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features of CLs: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ea typeface="Verdana" panose="020B0604030504040204" pitchFamily="34" charset="0"/>
              </a:rPr>
              <a:t>Sparse Connectivity</a:t>
            </a:r>
            <a:endParaRPr lang="en-US" dirty="0">
              <a:ea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ea typeface="Verdana" panose="020B0604030504040204" pitchFamily="34" charset="0"/>
              </a:rPr>
              <a:t>Parameter Sharing</a:t>
            </a:r>
            <a:endParaRPr lang="en-US" dirty="0">
              <a:ea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ea typeface="Verdana" panose="020B0604030504040204" pitchFamily="34" charset="0"/>
              </a:rPr>
              <a:t>Equivariant representation</a:t>
            </a:r>
            <a:r>
              <a:rPr lang="en-US" dirty="0">
                <a:ea typeface="Verdana" panose="020B0604030504040204" pitchFamily="34" charset="0"/>
              </a:rPr>
              <a:t>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40108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CD417BD5-9169-4BDC-BB5C-A566AA1CF960}"/>
              </a:ext>
            </a:extLst>
          </p:cNvPr>
          <p:cNvSpPr/>
          <p:nvPr/>
        </p:nvSpPr>
        <p:spPr>
          <a:xfrm>
            <a:off x="7061200" y="3607885"/>
            <a:ext cx="1207477" cy="1227420"/>
          </a:xfrm>
          <a:prstGeom prst="noSmoking">
            <a:avLst>
              <a:gd name="adj" fmla="val 115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Verdana" panose="020B0604030504040204" pitchFamily="34" charset="0"/>
              </a:rPr>
              <a:t>Sparse Connectivity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Nodes won’t </a:t>
            </a:r>
            <a:r>
              <a:rPr lang="en-US" i="1" dirty="0">
                <a:ea typeface="Verdana" panose="020B0604030504040204" pitchFamily="34" charset="0"/>
              </a:rPr>
              <a:t>get</a:t>
            </a:r>
            <a:r>
              <a:rPr lang="en-US" dirty="0">
                <a:ea typeface="Verdana" panose="020B0604030504040204" pitchFamily="34" charset="0"/>
              </a:rPr>
              <a:t> all inputs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Difference from a conventional NN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Depends on the Kernel size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Receptive field, filter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768A9878-9B70-4923-A105-7F906ED2AC89}"/>
              </a:ext>
            </a:extLst>
          </p:cNvPr>
          <p:cNvSpPr/>
          <p:nvPr/>
        </p:nvSpPr>
        <p:spPr>
          <a:xfrm>
            <a:off x="6976709" y="261523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1F48A0CC-5EAA-41A2-8521-EA276C137F14}"/>
              </a:ext>
            </a:extLst>
          </p:cNvPr>
          <p:cNvSpPr/>
          <p:nvPr/>
        </p:nvSpPr>
        <p:spPr>
          <a:xfrm>
            <a:off x="6976709" y="305924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468BBA00-4732-492C-8F01-DA4E89E7A82A}"/>
              </a:ext>
            </a:extLst>
          </p:cNvPr>
          <p:cNvSpPr/>
          <p:nvPr/>
        </p:nvSpPr>
        <p:spPr>
          <a:xfrm>
            <a:off x="6976709" y="350326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F2AFFF5C-B39B-4A0D-B2BF-451FAE938B80}"/>
              </a:ext>
            </a:extLst>
          </p:cNvPr>
          <p:cNvSpPr/>
          <p:nvPr/>
        </p:nvSpPr>
        <p:spPr>
          <a:xfrm>
            <a:off x="6976709" y="394727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92080FE5-04E1-4564-967F-9FDDA46B9EC3}"/>
              </a:ext>
            </a:extLst>
          </p:cNvPr>
          <p:cNvSpPr/>
          <p:nvPr/>
        </p:nvSpPr>
        <p:spPr>
          <a:xfrm>
            <a:off x="6976709" y="439129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52778450-A15B-410A-8666-596303DB666D}"/>
              </a:ext>
            </a:extLst>
          </p:cNvPr>
          <p:cNvSpPr/>
          <p:nvPr/>
        </p:nvSpPr>
        <p:spPr>
          <a:xfrm>
            <a:off x="6976709" y="483530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2E5C59-4087-40E9-B5D0-4D7ABFB9ECC6}"/>
              </a:ext>
            </a:extLst>
          </p:cNvPr>
          <p:cNvSpPr/>
          <p:nvPr/>
        </p:nvSpPr>
        <p:spPr>
          <a:xfrm>
            <a:off x="6976709" y="527932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59487FAD-3710-49AB-9078-CA982D49EA28}"/>
              </a:ext>
            </a:extLst>
          </p:cNvPr>
          <p:cNvSpPr/>
          <p:nvPr/>
        </p:nvSpPr>
        <p:spPr>
          <a:xfrm>
            <a:off x="6976709" y="572333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CBEE7A96-02E0-4691-9115-379D4A29175D}"/>
              </a:ext>
            </a:extLst>
          </p:cNvPr>
          <p:cNvSpPr/>
          <p:nvPr/>
        </p:nvSpPr>
        <p:spPr>
          <a:xfrm>
            <a:off x="7979117" y="3242125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B596C9C8-23F0-4C0C-B7A5-22081E1FF8DC}"/>
              </a:ext>
            </a:extLst>
          </p:cNvPr>
          <p:cNvSpPr/>
          <p:nvPr/>
        </p:nvSpPr>
        <p:spPr>
          <a:xfrm>
            <a:off x="7979117" y="3686140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F3A349E1-1C8A-4DC3-A1E8-AF60FD22F276}"/>
              </a:ext>
            </a:extLst>
          </p:cNvPr>
          <p:cNvSpPr/>
          <p:nvPr/>
        </p:nvSpPr>
        <p:spPr>
          <a:xfrm>
            <a:off x="7979117" y="4130155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01D23AA3-2C66-40BE-8B2C-690078EC4143}"/>
              </a:ext>
            </a:extLst>
          </p:cNvPr>
          <p:cNvSpPr/>
          <p:nvPr/>
        </p:nvSpPr>
        <p:spPr>
          <a:xfrm>
            <a:off x="7979117" y="4574170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B32C8D0F-7581-4C50-91E2-7B26E56245B7}"/>
              </a:ext>
            </a:extLst>
          </p:cNvPr>
          <p:cNvSpPr/>
          <p:nvPr/>
        </p:nvSpPr>
        <p:spPr>
          <a:xfrm>
            <a:off x="7979117" y="5018185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0" name="Straight Arrow Connector 22">
            <a:extLst>
              <a:ext uri="{FF2B5EF4-FFF2-40B4-BE49-F238E27FC236}">
                <a16:creationId xmlns:a16="http://schemas.microsoft.com/office/drawing/2014/main" id="{FF9E4CD2-1398-42AB-8C33-3D70EE6BDA1C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7342469" y="2798110"/>
            <a:ext cx="636648" cy="107091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2">
            <a:extLst>
              <a:ext uri="{FF2B5EF4-FFF2-40B4-BE49-F238E27FC236}">
                <a16:creationId xmlns:a16="http://schemas.microsoft.com/office/drawing/2014/main" id="{19632D7C-B2F5-45F4-9F79-A6C5D404434B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7342469" y="3242125"/>
            <a:ext cx="636648" cy="626895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2">
            <a:extLst>
              <a:ext uri="{FF2B5EF4-FFF2-40B4-BE49-F238E27FC236}">
                <a16:creationId xmlns:a16="http://schemas.microsoft.com/office/drawing/2014/main" id="{B7567242-CAB8-46F2-8131-9A70D5A0E800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7342469" y="3686140"/>
            <a:ext cx="636648" cy="18288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BC01D6-36AA-4589-A2F3-1EFC7752E83E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7342469" y="3869020"/>
            <a:ext cx="636648" cy="261135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2">
            <a:extLst>
              <a:ext uri="{FF2B5EF4-FFF2-40B4-BE49-F238E27FC236}">
                <a16:creationId xmlns:a16="http://schemas.microsoft.com/office/drawing/2014/main" id="{D6E6581D-4993-4E07-8941-9C68AE1D5F66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7342469" y="3869020"/>
            <a:ext cx="636648" cy="70515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2">
            <a:extLst>
              <a:ext uri="{FF2B5EF4-FFF2-40B4-BE49-F238E27FC236}">
                <a16:creationId xmlns:a16="http://schemas.microsoft.com/office/drawing/2014/main" id="{2C208743-8A14-4F6F-BF94-85A6658E96A8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7342469" y="3869020"/>
            <a:ext cx="636648" cy="1149165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2">
            <a:extLst>
              <a:ext uri="{FF2B5EF4-FFF2-40B4-BE49-F238E27FC236}">
                <a16:creationId xmlns:a16="http://schemas.microsoft.com/office/drawing/2014/main" id="{FF6ED815-77AC-4D0B-97AE-AD43BDCFFA83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7342469" y="3869020"/>
            <a:ext cx="636648" cy="159318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2">
            <a:extLst>
              <a:ext uri="{FF2B5EF4-FFF2-40B4-BE49-F238E27FC236}">
                <a16:creationId xmlns:a16="http://schemas.microsoft.com/office/drawing/2014/main" id="{10B6270F-6FDD-4B43-A89D-13038F436FF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7342469" y="3869020"/>
            <a:ext cx="636648" cy="203719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6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5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>
                <a:ea typeface="Verdana" panose="020B0604030504040204" pitchFamily="34" charset="0"/>
              </a:rPr>
              <a:t>Parameter Sharing</a:t>
            </a:r>
            <a:endParaRPr lang="en-US" dirty="0">
              <a:ea typeface="Verdana" panose="020B0604030504040204" pitchFamily="34" charset="0"/>
            </a:endParaRPr>
          </a:p>
          <a:p>
            <a:pPr lvl="1"/>
            <a:r>
              <a:rPr lang="en-US">
                <a:ea typeface="Verdana" panose="020B0604030504040204" pitchFamily="34" charset="0"/>
              </a:rPr>
              <a:t>As some features appear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anywhere in images, sharing 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parameters make sense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768A9878-9B70-4923-A105-7F906ED2AC89}"/>
              </a:ext>
            </a:extLst>
          </p:cNvPr>
          <p:cNvSpPr/>
          <p:nvPr/>
        </p:nvSpPr>
        <p:spPr>
          <a:xfrm>
            <a:off x="6976709" y="261523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1F48A0CC-5EAA-41A2-8521-EA276C137F14}"/>
              </a:ext>
            </a:extLst>
          </p:cNvPr>
          <p:cNvSpPr/>
          <p:nvPr/>
        </p:nvSpPr>
        <p:spPr>
          <a:xfrm>
            <a:off x="6976709" y="305924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468BBA00-4732-492C-8F01-DA4E89E7A82A}"/>
              </a:ext>
            </a:extLst>
          </p:cNvPr>
          <p:cNvSpPr/>
          <p:nvPr/>
        </p:nvSpPr>
        <p:spPr>
          <a:xfrm>
            <a:off x="6976709" y="350326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F2AFFF5C-B39B-4A0D-B2BF-451FAE938B80}"/>
              </a:ext>
            </a:extLst>
          </p:cNvPr>
          <p:cNvSpPr/>
          <p:nvPr/>
        </p:nvSpPr>
        <p:spPr>
          <a:xfrm>
            <a:off x="6976709" y="394727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92080FE5-04E1-4564-967F-9FDDA46B9EC3}"/>
              </a:ext>
            </a:extLst>
          </p:cNvPr>
          <p:cNvSpPr/>
          <p:nvPr/>
        </p:nvSpPr>
        <p:spPr>
          <a:xfrm>
            <a:off x="6976709" y="439129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52778450-A15B-410A-8666-596303DB666D}"/>
              </a:ext>
            </a:extLst>
          </p:cNvPr>
          <p:cNvSpPr/>
          <p:nvPr/>
        </p:nvSpPr>
        <p:spPr>
          <a:xfrm>
            <a:off x="6976709" y="4835305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2E5C59-4087-40E9-B5D0-4D7ABFB9ECC6}"/>
              </a:ext>
            </a:extLst>
          </p:cNvPr>
          <p:cNvSpPr/>
          <p:nvPr/>
        </p:nvSpPr>
        <p:spPr>
          <a:xfrm>
            <a:off x="6976709" y="5279320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59487FAD-3710-49AB-9078-CA982D49EA28}"/>
              </a:ext>
            </a:extLst>
          </p:cNvPr>
          <p:cNvSpPr/>
          <p:nvPr/>
        </p:nvSpPr>
        <p:spPr>
          <a:xfrm>
            <a:off x="6976709" y="5723334"/>
            <a:ext cx="365760" cy="36576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CBEE7A96-02E0-4691-9115-379D4A29175D}"/>
              </a:ext>
            </a:extLst>
          </p:cNvPr>
          <p:cNvSpPr/>
          <p:nvPr/>
        </p:nvSpPr>
        <p:spPr>
          <a:xfrm>
            <a:off x="7979117" y="3242125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B596C9C8-23F0-4C0C-B7A5-22081E1FF8DC}"/>
              </a:ext>
            </a:extLst>
          </p:cNvPr>
          <p:cNvSpPr/>
          <p:nvPr/>
        </p:nvSpPr>
        <p:spPr>
          <a:xfrm>
            <a:off x="7979117" y="3686140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F3A349E1-1C8A-4DC3-A1E8-AF60FD22F276}"/>
              </a:ext>
            </a:extLst>
          </p:cNvPr>
          <p:cNvSpPr/>
          <p:nvPr/>
        </p:nvSpPr>
        <p:spPr>
          <a:xfrm>
            <a:off x="7979117" y="4130155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01D23AA3-2C66-40BE-8B2C-690078EC4143}"/>
              </a:ext>
            </a:extLst>
          </p:cNvPr>
          <p:cNvSpPr/>
          <p:nvPr/>
        </p:nvSpPr>
        <p:spPr>
          <a:xfrm>
            <a:off x="7979117" y="4574170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B32C8D0F-7581-4C50-91E2-7B26E56245B7}"/>
              </a:ext>
            </a:extLst>
          </p:cNvPr>
          <p:cNvSpPr/>
          <p:nvPr/>
        </p:nvSpPr>
        <p:spPr>
          <a:xfrm>
            <a:off x="7979117" y="5018185"/>
            <a:ext cx="365760" cy="36576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1" name="Straight Arrow Connector 22">
            <a:extLst>
              <a:ext uri="{FF2B5EF4-FFF2-40B4-BE49-F238E27FC236}">
                <a16:creationId xmlns:a16="http://schemas.microsoft.com/office/drawing/2014/main" id="{19632D7C-B2F5-45F4-9F79-A6C5D404434B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7342469" y="3242125"/>
            <a:ext cx="636648" cy="626895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2">
            <a:extLst>
              <a:ext uri="{FF2B5EF4-FFF2-40B4-BE49-F238E27FC236}">
                <a16:creationId xmlns:a16="http://schemas.microsoft.com/office/drawing/2014/main" id="{B7567242-CAB8-46F2-8131-9A70D5A0E800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7342469" y="3686140"/>
            <a:ext cx="636648" cy="18288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BC01D6-36AA-4589-A2F3-1EFC7752E83E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7342469" y="3869020"/>
            <a:ext cx="636648" cy="261135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2">
            <a:extLst>
              <a:ext uri="{FF2B5EF4-FFF2-40B4-BE49-F238E27FC236}">
                <a16:creationId xmlns:a16="http://schemas.microsoft.com/office/drawing/2014/main" id="{D6E6581D-4993-4E07-8941-9C68AE1D5F66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7342469" y="3869020"/>
            <a:ext cx="636648" cy="70515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2">
            <a:extLst>
              <a:ext uri="{FF2B5EF4-FFF2-40B4-BE49-F238E27FC236}">
                <a16:creationId xmlns:a16="http://schemas.microsoft.com/office/drawing/2014/main" id="{5DBDF824-0245-4B8D-AF1D-BF657AF2ECBC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7342469" y="3686140"/>
            <a:ext cx="636648" cy="18288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2">
            <a:extLst>
              <a:ext uri="{FF2B5EF4-FFF2-40B4-BE49-F238E27FC236}">
                <a16:creationId xmlns:a16="http://schemas.microsoft.com/office/drawing/2014/main" id="{ACF1FDD9-0BCE-4CF8-B764-898A1805A784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7342469" y="3869020"/>
            <a:ext cx="636648" cy="261135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F8B59-1F51-496A-935E-86F412ABD3B8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7342469" y="3869020"/>
            <a:ext cx="636648" cy="70515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22">
            <a:extLst>
              <a:ext uri="{FF2B5EF4-FFF2-40B4-BE49-F238E27FC236}">
                <a16:creationId xmlns:a16="http://schemas.microsoft.com/office/drawing/2014/main" id="{8598B0E8-5074-4A03-AC99-CEBF90E3D394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7342469" y="3869020"/>
            <a:ext cx="636648" cy="1149165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2">
            <a:extLst>
              <a:ext uri="{FF2B5EF4-FFF2-40B4-BE49-F238E27FC236}">
                <a16:creationId xmlns:a16="http://schemas.microsoft.com/office/drawing/2014/main" id="{82C58D6B-B31F-41A0-AC40-40C3AD9D2CB6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7342469" y="3869020"/>
            <a:ext cx="636648" cy="261135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2">
            <a:extLst>
              <a:ext uri="{FF2B5EF4-FFF2-40B4-BE49-F238E27FC236}">
                <a16:creationId xmlns:a16="http://schemas.microsoft.com/office/drawing/2014/main" id="{819A8708-A8F3-4063-A00C-D7E1C834B0E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7342469" y="3869020"/>
            <a:ext cx="636648" cy="70515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8EA30C-87D0-432F-99D9-DC3D766EBBE0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7342469" y="3869020"/>
            <a:ext cx="636648" cy="1149165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22">
            <a:extLst>
              <a:ext uri="{FF2B5EF4-FFF2-40B4-BE49-F238E27FC236}">
                <a16:creationId xmlns:a16="http://schemas.microsoft.com/office/drawing/2014/main" id="{D458EAAF-E1DF-494E-BFBD-4581F9B62A85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7342469" y="3869020"/>
            <a:ext cx="636648" cy="159318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9052560" y="3242125"/>
            <a:ext cx="1938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i="1" dirty="0" err="1"/>
              <a:t>When</a:t>
            </a:r>
            <a:r>
              <a:rPr lang="es-CR" i="1" dirty="0"/>
              <a:t> </a:t>
            </a:r>
            <a:r>
              <a:rPr lang="es-CR" i="1" dirty="0" err="1"/>
              <a:t>we</a:t>
            </a:r>
            <a:r>
              <a:rPr lang="es-CR" i="1" dirty="0"/>
              <a:t> </a:t>
            </a:r>
            <a:r>
              <a:rPr lang="es-CR" i="1" dirty="0" err="1"/>
              <a:t>start</a:t>
            </a:r>
            <a:r>
              <a:rPr lang="es-CR" i="1" dirty="0"/>
              <a:t> </a:t>
            </a:r>
            <a:r>
              <a:rPr lang="es-CR" i="1" dirty="0" err="1"/>
              <a:t>convolving</a:t>
            </a:r>
            <a:r>
              <a:rPr lang="es-CR" i="1" dirty="0"/>
              <a:t>, </a:t>
            </a:r>
            <a:r>
              <a:rPr lang="es-CR" i="1" dirty="0" err="1"/>
              <a:t>weights</a:t>
            </a:r>
            <a:r>
              <a:rPr lang="es-CR" i="1" dirty="0"/>
              <a:t> and </a:t>
            </a:r>
            <a:r>
              <a:rPr lang="es-CR" i="1" dirty="0" err="1"/>
              <a:t>biases</a:t>
            </a:r>
            <a:r>
              <a:rPr lang="es-CR" i="1" dirty="0"/>
              <a:t> </a:t>
            </a:r>
            <a:r>
              <a:rPr lang="es-CR" i="1" dirty="0" err="1"/>
              <a:t>remain</a:t>
            </a:r>
            <a:r>
              <a:rPr lang="es-CR" i="1" dirty="0"/>
              <a:t> </a:t>
            </a:r>
            <a:r>
              <a:rPr lang="es-CR" i="1" dirty="0" err="1"/>
              <a:t>the</a:t>
            </a:r>
            <a:r>
              <a:rPr lang="es-CR" i="1" dirty="0"/>
              <a:t> </a:t>
            </a:r>
            <a:r>
              <a:rPr lang="es-CR" i="1" dirty="0" err="1"/>
              <a:t>same</a:t>
            </a:r>
            <a:r>
              <a:rPr lang="es-CR" i="1" dirty="0"/>
              <a:t> </a:t>
            </a:r>
            <a:r>
              <a:rPr lang="es-CR" i="1" dirty="0" err="1"/>
              <a:t>within</a:t>
            </a:r>
            <a:r>
              <a:rPr lang="es-CR" i="1" dirty="0"/>
              <a:t> </a:t>
            </a:r>
            <a:r>
              <a:rPr lang="es-CR" i="1" dirty="0" err="1"/>
              <a:t>nodes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10991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Convolutional Layer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>
                <a:ea typeface="Verdana" panose="020B0604030504040204" pitchFamily="34" charset="0"/>
              </a:rPr>
              <a:t>Equivariant Representations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An effect </a:t>
            </a:r>
            <a:r>
              <a:rPr lang="en-US">
                <a:ea typeface="Verdana" panose="020B0604030504040204" pitchFamily="34" charset="0"/>
              </a:rPr>
              <a:t>of 1. and 2.</a:t>
            </a:r>
            <a:endParaRPr lang="en-US" dirty="0">
              <a:ea typeface="Verdana" panose="020B0604030504040204" pitchFamily="34" charset="0"/>
            </a:endParaRPr>
          </a:p>
          <a:p>
            <a:pPr lvl="1"/>
            <a:r>
              <a:rPr lang="en-US" dirty="0">
                <a:ea typeface="Verdana" panose="020B0604030504040204" pitchFamily="34" charset="0"/>
              </a:rPr>
              <a:t>Basically, </a:t>
            </a:r>
          </a:p>
          <a:p>
            <a:pPr lvl="2"/>
            <a:r>
              <a:rPr lang="en-US" dirty="0">
                <a:ea typeface="Verdana" panose="020B0604030504040204" pitchFamily="34" charset="0"/>
              </a:rPr>
              <a:t>If we change the inputs, then feature maps (outputs of convolutions), will move also accordingly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How </a:t>
            </a:r>
            <a:r>
              <a:rPr lang="en-US">
                <a:ea typeface="Verdana" panose="020B0604030504040204" pitchFamily="34" charset="0"/>
              </a:rPr>
              <a:t>to </a:t>
            </a:r>
            <a:r>
              <a:rPr lang="en-US" b="1" i="1">
                <a:ea typeface="Verdana" panose="020B0604030504040204" pitchFamily="34" charset="0"/>
              </a:rPr>
              <a:t>ACTUALLY </a:t>
            </a:r>
            <a:r>
              <a:rPr lang="en-US">
                <a:ea typeface="Verdana" panose="020B0604030504040204" pitchFamily="34" charset="0"/>
              </a:rPr>
              <a:t>do </a:t>
            </a:r>
            <a:r>
              <a:rPr lang="en-US" dirty="0">
                <a:ea typeface="Verdana" panose="020B0604030504040204" pitchFamily="34" charset="0"/>
              </a:rPr>
              <a:t>convolutions? Next lecture!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118123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25597</TotalTime>
  <Words>339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Verdana</vt:lpstr>
      <vt:lpstr>Organic</vt:lpstr>
      <vt:lpstr>Convolutional Neural Networks</vt:lpstr>
      <vt:lpstr>Concepts, Layers, Architectures and more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259</cp:revision>
  <dcterms:created xsi:type="dcterms:W3CDTF">2017-01-12T04:35:45Z</dcterms:created>
  <dcterms:modified xsi:type="dcterms:W3CDTF">2017-08-28T04:43:30Z</dcterms:modified>
  <cp:contentStatus/>
</cp:coreProperties>
</file>