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7" r:id="rId3"/>
    <p:sldId id="384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521415D9-36F7-43E2-AB2F-B90AF26B5E84}">
      <p14:sectionLst xmlns:p14="http://schemas.microsoft.com/office/powerpoint/2010/main">
        <p14:section name="Default Section" id="{63DC1BFC-6DCC-4821-A56C-368783FE56E4}">
          <p14:sldIdLst>
            <p14:sldId id="256"/>
            <p14:sldId id="367"/>
            <p14:sldId id="384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FF"/>
    <a:srgbClr val="D123C9"/>
    <a:srgbClr val="FF8FFF"/>
    <a:srgbClr val="FF00FF"/>
    <a:srgbClr val="FEC306"/>
    <a:srgbClr val="000000"/>
    <a:srgbClr val="EDDCF0"/>
    <a:srgbClr val="D9B4E0"/>
    <a:srgbClr val="F8D4F6"/>
    <a:srgbClr val="895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5CD8197E-4C41-40F7-A2FC-001CD3512B41}"/>
    <pc:docChg chg="modSld">
      <pc:chgData name="Mauricio Maroto Arrieta" userId="5e943b85a0b1e353" providerId="LiveId" clId="{5CD8197E-4C41-40F7-A2FC-001CD3512B41}" dt="2017-08-29T03:52:40.580" v="1" actId="6549"/>
      <pc:docMkLst>
        <pc:docMk/>
      </pc:docMkLst>
      <pc:sldChg chg="modSp">
        <pc:chgData name="Mauricio Maroto Arrieta" userId="5e943b85a0b1e353" providerId="LiveId" clId="{5CD8197E-4C41-40F7-A2FC-001CD3512B41}" dt="2017-08-29T03:30:19.673" v="0" actId="114"/>
        <pc:sldMkLst>
          <pc:docMk/>
          <pc:sldMk cId="3213724327" sldId="396"/>
        </pc:sldMkLst>
        <pc:spChg chg="mod">
          <ac:chgData name="Mauricio Maroto Arrieta" userId="5e943b85a0b1e353" providerId="LiveId" clId="{5CD8197E-4C41-40F7-A2FC-001CD3512B41}" dt="2017-08-29T03:30:19.673" v="0" actId="114"/>
          <ac:spMkLst>
            <pc:docMk/>
            <pc:sldMk cId="3213724327" sldId="396"/>
            <ac:spMk id="12" creationId="{00000000-0000-0000-0000-000000000000}"/>
          </ac:spMkLst>
        </pc:spChg>
      </pc:sldChg>
      <pc:sldChg chg="modSp">
        <pc:chgData name="Mauricio Maroto Arrieta" userId="5e943b85a0b1e353" providerId="LiveId" clId="{5CD8197E-4C41-40F7-A2FC-001CD3512B41}" dt="2017-08-29T03:52:40.580" v="1" actId="6549"/>
        <pc:sldMkLst>
          <pc:docMk/>
          <pc:sldMk cId="657309409" sldId="400"/>
        </pc:sldMkLst>
        <pc:spChg chg="mod">
          <ac:chgData name="Mauricio Maroto Arrieta" userId="5e943b85a0b1e353" providerId="LiveId" clId="{5CD8197E-4C41-40F7-A2FC-001CD3512B41}" dt="2017-08-29T03:52:40.580" v="1" actId="6549"/>
          <ac:spMkLst>
            <pc:docMk/>
            <pc:sldMk cId="657309409" sldId="400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2520000" cy="279400"/>
          </a:xfrm>
        </p:spPr>
        <p:txBody>
          <a:bodyPr/>
          <a:lstStyle/>
          <a:p>
            <a:r>
              <a:rPr lang="en-US" dirty="0"/>
              <a:t>Exclusive Content – M.A. Mauricio Maroto</a:t>
            </a:r>
          </a:p>
        </p:txBody>
      </p:sp>
      <p:sp>
        <p:nvSpPr>
          <p:cNvPr id="5" name="Oval 12">
            <a:extLst/>
          </p:cNvPr>
          <p:cNvSpPr/>
          <p:nvPr/>
        </p:nvSpPr>
        <p:spPr>
          <a:xfrm>
            <a:off x="4031452" y="259222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6" name="Oval 12">
            <a:extLst/>
          </p:cNvPr>
          <p:cNvSpPr/>
          <p:nvPr/>
        </p:nvSpPr>
        <p:spPr>
          <a:xfrm>
            <a:off x="4031452" y="309947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7" name="Oval 12">
            <a:extLst/>
          </p:cNvPr>
          <p:cNvSpPr/>
          <p:nvPr/>
        </p:nvSpPr>
        <p:spPr>
          <a:xfrm>
            <a:off x="4031452" y="36067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8" name="Oval 12">
            <a:extLst/>
          </p:cNvPr>
          <p:cNvSpPr/>
          <p:nvPr/>
        </p:nvSpPr>
        <p:spPr>
          <a:xfrm>
            <a:off x="4031452" y="411396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9" name="Oval 12">
            <a:extLst/>
          </p:cNvPr>
          <p:cNvSpPr/>
          <p:nvPr/>
        </p:nvSpPr>
        <p:spPr>
          <a:xfrm>
            <a:off x="4031452" y="46212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0" name="Oval 12">
            <a:extLst/>
          </p:cNvPr>
          <p:cNvSpPr/>
          <p:nvPr/>
        </p:nvSpPr>
        <p:spPr>
          <a:xfrm>
            <a:off x="4031452" y="512845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31452" y="563570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2">
            <a:extLst/>
          </p:cNvPr>
          <p:cNvSpPr/>
          <p:nvPr/>
        </p:nvSpPr>
        <p:spPr>
          <a:xfrm>
            <a:off x="5674793" y="3084883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Oval 12">
            <a:extLst/>
          </p:cNvPr>
          <p:cNvSpPr/>
          <p:nvPr/>
        </p:nvSpPr>
        <p:spPr>
          <a:xfrm>
            <a:off x="5674793" y="359942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Oval 12">
            <a:extLst/>
          </p:cNvPr>
          <p:cNvSpPr/>
          <p:nvPr/>
        </p:nvSpPr>
        <p:spPr>
          <a:xfrm>
            <a:off x="5674793" y="4113967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Oval 12">
            <a:extLst/>
          </p:cNvPr>
          <p:cNvSpPr/>
          <p:nvPr/>
        </p:nvSpPr>
        <p:spPr>
          <a:xfrm>
            <a:off x="5674793" y="4628509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Oval 12">
            <a:extLst/>
          </p:cNvPr>
          <p:cNvSpPr/>
          <p:nvPr/>
        </p:nvSpPr>
        <p:spPr>
          <a:xfrm>
            <a:off x="5674793" y="5143050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Oval 12">
            <a:extLst/>
          </p:cNvPr>
          <p:cNvSpPr/>
          <p:nvPr/>
        </p:nvSpPr>
        <p:spPr>
          <a:xfrm>
            <a:off x="7084662" y="3655794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Oval 12">
            <a:extLst/>
          </p:cNvPr>
          <p:cNvSpPr/>
          <p:nvPr/>
        </p:nvSpPr>
        <p:spPr>
          <a:xfrm>
            <a:off x="7084662" y="4099809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Oval 12">
            <a:extLst/>
          </p:cNvPr>
          <p:cNvSpPr/>
          <p:nvPr/>
        </p:nvSpPr>
        <p:spPr>
          <a:xfrm>
            <a:off x="7084662" y="4543824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Oval 12">
            <a:extLst/>
          </p:cNvPr>
          <p:cNvSpPr/>
          <p:nvPr/>
        </p:nvSpPr>
        <p:spPr>
          <a:xfrm>
            <a:off x="8219551" y="4097359"/>
            <a:ext cx="365760" cy="365760"/>
          </a:xfrm>
          <a:prstGeom prst="ellipse">
            <a:avLst/>
          </a:prstGeom>
          <a:solidFill>
            <a:srgbClr val="C00000">
              <a:alpha val="24706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55" name="Straight Arrow Connector 22">
            <a:extLst/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4397212" y="2775109"/>
            <a:ext cx="1277581" cy="100719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2">
            <a:extLst/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4397212" y="3282355"/>
            <a:ext cx="1277581" cy="49995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2">
            <a:extLst/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4397212" y="3782305"/>
            <a:ext cx="1277581" cy="729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22">
            <a:extLst/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4397212" y="3782305"/>
            <a:ext cx="1277581" cy="51454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22">
            <a:extLst/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4397212" y="3782305"/>
            <a:ext cx="1277581" cy="102178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22">
            <a:extLst/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4397212" y="3782305"/>
            <a:ext cx="1277581" cy="152903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22">
            <a:extLst/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397212" y="3782305"/>
            <a:ext cx="1277581" cy="203627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22">
            <a:extLst/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97212" y="2775109"/>
            <a:ext cx="1277581" cy="203628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Arrow Connector 22">
            <a:extLst/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97212" y="3282355"/>
            <a:ext cx="1277581" cy="152903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22">
            <a:extLst/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97212" y="3789601"/>
            <a:ext cx="1277581" cy="102178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22">
            <a:extLst/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4397212" y="4296847"/>
            <a:ext cx="1277581" cy="51454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2">
            <a:extLst/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4397212" y="4804093"/>
            <a:ext cx="1277581" cy="729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22">
            <a:extLst/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97212" y="4811389"/>
            <a:ext cx="1277581" cy="49995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22">
            <a:extLst/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97212" y="4811389"/>
            <a:ext cx="1277581" cy="100719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Arrow Connector 22">
            <a:extLst/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4397212" y="2775109"/>
            <a:ext cx="1277581" cy="255082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22">
            <a:extLst/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397212" y="3282355"/>
            <a:ext cx="1277581" cy="204357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22">
            <a:extLst/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397212" y="3789601"/>
            <a:ext cx="1277581" cy="1536329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22">
            <a:extLst/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397212" y="4296847"/>
            <a:ext cx="1277581" cy="1029083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22">
            <a:extLst/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4397212" y="4804093"/>
            <a:ext cx="1277581" cy="521837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22">
            <a:extLst/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4397212" y="5311339"/>
            <a:ext cx="1277581" cy="1459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22">
            <a:extLst/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4397212" y="5325930"/>
            <a:ext cx="1277581" cy="492653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22">
            <a:extLst/>
          </p:cNvPr>
          <p:cNvCxnSpPr>
            <a:cxnSpLocks/>
            <a:stCxn id="15" idx="6"/>
            <a:endCxn id="24" idx="2"/>
          </p:cNvCxnSpPr>
          <p:nvPr/>
        </p:nvCxnSpPr>
        <p:spPr>
          <a:xfrm>
            <a:off x="6040553" y="3782305"/>
            <a:ext cx="1044109" cy="56369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22">
            <a:extLst/>
          </p:cNvPr>
          <p:cNvCxnSpPr>
            <a:cxnSpLocks/>
            <a:stCxn id="17" idx="6"/>
            <a:endCxn id="24" idx="2"/>
          </p:cNvCxnSpPr>
          <p:nvPr/>
        </p:nvCxnSpPr>
        <p:spPr>
          <a:xfrm flipV="1">
            <a:off x="6040553" y="3838674"/>
            <a:ext cx="1044109" cy="97271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22">
            <a:extLst/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040553" y="3838674"/>
            <a:ext cx="1044109" cy="148725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2">
            <a:extLst/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6040553" y="3782305"/>
            <a:ext cx="1044109" cy="50038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22">
            <a:extLst/>
          </p:cNvPr>
          <p:cNvCxnSpPr>
            <a:cxnSpLocks/>
            <a:stCxn id="17" idx="6"/>
            <a:endCxn id="25" idx="2"/>
          </p:cNvCxnSpPr>
          <p:nvPr/>
        </p:nvCxnSpPr>
        <p:spPr>
          <a:xfrm flipV="1">
            <a:off x="6040553" y="4282689"/>
            <a:ext cx="1044109" cy="52870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22">
            <a:extLst/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6040553" y="4282689"/>
            <a:ext cx="1044109" cy="104324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Arrow Connector 22">
            <a:extLst/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7450422" y="3838674"/>
            <a:ext cx="769129" cy="44156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2">
            <a:extLst/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7450422" y="4280239"/>
            <a:ext cx="769129" cy="245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12">
            <a:extLst/>
          </p:cNvPr>
          <p:cNvSpPr/>
          <p:nvPr/>
        </p:nvSpPr>
        <p:spPr>
          <a:xfrm>
            <a:off x="5674793" y="4112398"/>
            <a:ext cx="365760" cy="365760"/>
          </a:xfrm>
          <a:prstGeom prst="ellipse">
            <a:avLst/>
          </a:prstGeom>
          <a:solidFill>
            <a:schemeClr val="tx1">
              <a:alpha val="2470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6" name="Oval 12">
            <a:extLst/>
          </p:cNvPr>
          <p:cNvSpPr/>
          <p:nvPr/>
        </p:nvSpPr>
        <p:spPr>
          <a:xfrm>
            <a:off x="7084662" y="4544392"/>
            <a:ext cx="365760" cy="365760"/>
          </a:xfrm>
          <a:prstGeom prst="ellipse">
            <a:avLst/>
          </a:prstGeom>
          <a:solidFill>
            <a:schemeClr val="tx1">
              <a:alpha val="2470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7" name="Oval 12">
            <a:extLst/>
          </p:cNvPr>
          <p:cNvSpPr/>
          <p:nvPr/>
        </p:nvSpPr>
        <p:spPr>
          <a:xfrm>
            <a:off x="5674793" y="3088793"/>
            <a:ext cx="365760" cy="365760"/>
          </a:xfrm>
          <a:prstGeom prst="ellipse">
            <a:avLst/>
          </a:prstGeom>
          <a:solidFill>
            <a:schemeClr val="tx1">
              <a:alpha val="2470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5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 animBg="1"/>
      <p:bldP spid="28" grpId="0" animBg="1"/>
      <p:bldP spid="75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Key Takeaways:</a:t>
            </a:r>
            <a:endParaRPr lang="en-US" dirty="0"/>
          </a:p>
          <a:p>
            <a:pPr lvl="1"/>
            <a:r>
              <a:rPr lang="en-US" dirty="0">
                <a:ea typeface="Verdana" panose="020B0604030504040204" pitchFamily="34" charset="0"/>
              </a:rPr>
              <a:t>Dropout </a:t>
            </a:r>
            <a:r>
              <a:rPr lang="en-US">
                <a:ea typeface="Verdana" panose="020B0604030504040204" pitchFamily="34" charset="0"/>
              </a:rPr>
              <a:t>enhances NNs </a:t>
            </a:r>
            <a:r>
              <a:rPr lang="en-US" dirty="0">
                <a:ea typeface="Verdana" panose="020B0604030504040204" pitchFamily="34" charset="0"/>
              </a:rPr>
              <a:t>performance over never-before-seen data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It’s a similar procedure as </a:t>
            </a:r>
            <a:r>
              <a:rPr lang="en-US">
                <a:ea typeface="Verdana" panose="020B0604030504040204" pitchFamily="34" charset="0"/>
              </a:rPr>
              <a:t>averaging NNs, but different algo</a:t>
            </a:r>
            <a:endParaRPr lang="en-US" dirty="0">
              <a:ea typeface="Verdana" panose="020B0604030504040204" pitchFamily="34" charset="0"/>
            </a:endParaRPr>
          </a:p>
          <a:p>
            <a:pPr lvl="1"/>
            <a:r>
              <a:rPr lang="en-US" dirty="0">
                <a:ea typeface="Verdana" panose="020B0604030504040204" pitchFamily="34" charset="0"/>
              </a:rPr>
              <a:t>Nodes are </a:t>
            </a:r>
            <a:r>
              <a:rPr lang="en-US">
                <a:ea typeface="Verdana" panose="020B0604030504040204" pitchFamily="34" charset="0"/>
              </a:rPr>
              <a:t>dropped off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65730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Concepts, Layers, Architectures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Verdana" panose="020B0604030504040204" pitchFamily="34" charset="0"/>
              </a:rPr>
              <a:t>Training much?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If training is high and datasets are small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The NN will learn to actually replicate the dataset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Effect: Perform poorly on test data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This is very problematic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The whole point of NNs is to make predictions of </a:t>
            </a:r>
            <a:r>
              <a:rPr lang="en-US" i="1" dirty="0">
                <a:ea typeface="Verdana" panose="020B0604030504040204" pitchFamily="34" charset="0"/>
              </a:rPr>
              <a:t>never-before-seen</a:t>
            </a:r>
            <a:r>
              <a:rPr lang="en-US" dirty="0">
                <a:ea typeface="Verdana" panose="020B0604030504040204" pitchFamily="34" charset="0"/>
              </a:rPr>
              <a:t> data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But, overfitting prevents this from happening</a:t>
            </a:r>
          </a:p>
          <a:p>
            <a:pPr lvl="1"/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63364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/>
              <a:t>to mitigate </a:t>
            </a:r>
            <a:r>
              <a:rPr lang="en-US" dirty="0"/>
              <a:t>it?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 first, some researchers thought about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Training many different neural networks</a:t>
            </a:r>
          </a:p>
          <a:p>
            <a:pPr lvl="2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Average all weights and biases for the final model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This make sense, because NNs learn 2 things:</a:t>
            </a:r>
          </a:p>
          <a:p>
            <a:pPr lvl="2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broad signal (true image features)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Noise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25512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/>
              <a:t>to mitigate </a:t>
            </a:r>
            <a:r>
              <a:rPr lang="en-US" dirty="0"/>
              <a:t>it?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So, by averaging NNs, then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they will each tend to learn different noise but similar broad signal. 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Thus, when they make learning mistakes, they often make differing mistakes. 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This means that if we average them, their noise would tend to cancel out, revealing only what they have all learned in common, the broad signal.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7793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/>
              <a:t>to mitigate </a:t>
            </a:r>
            <a:r>
              <a:rPr lang="en-US" dirty="0"/>
              <a:t>it?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Drawback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Averaging NNs is costly and inefficient</a:t>
            </a:r>
          </a:p>
          <a:p>
            <a:pPr lvl="3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a single CNN takes about 24-hour to training, would you be willing 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train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 different CNNs?</a:t>
            </a:r>
          </a:p>
          <a:p>
            <a:pPr lvl="3"/>
            <a:r>
              <a:rPr lang="en-US" dirty="0">
                <a:ea typeface="Verdana" panose="020B0604030504040204" pitchFamily="34" charset="0"/>
              </a:rPr>
              <a:t>Probably not</a:t>
            </a:r>
          </a:p>
          <a:p>
            <a:pPr lvl="3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So, what can we do?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5528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/>
              <a:t>to mitigate </a:t>
            </a:r>
            <a:r>
              <a:rPr lang="en-US" dirty="0"/>
              <a:t>it?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Dropout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In 2012, Hinton et. al. discovered a new technique that resembles the averaging of NNs, but using a different algorithmic technique:</a:t>
            </a:r>
          </a:p>
          <a:p>
            <a:pPr lvl="2"/>
            <a:r>
              <a:rPr lang="en-US" i="1" dirty="0">
                <a:ea typeface="Verdana" panose="020B0604030504040204" pitchFamily="34" charset="0"/>
              </a:rPr>
              <a:t> Drop-off </a:t>
            </a:r>
            <a:r>
              <a:rPr lang="en-US" dirty="0">
                <a:ea typeface="Verdana" panose="020B0604030504040204" pitchFamily="34" charset="0"/>
              </a:rPr>
              <a:t>or</a:t>
            </a:r>
            <a:r>
              <a:rPr lang="en-US" i="1" dirty="0">
                <a:ea typeface="Verdana" panose="020B0604030504040204" pitchFamily="34" charset="0"/>
              </a:rPr>
              <a:t> omit </a:t>
            </a:r>
            <a:r>
              <a:rPr lang="en-US">
                <a:ea typeface="Verdana" panose="020B0604030504040204" pitchFamily="34" charset="0"/>
              </a:rPr>
              <a:t>nodes randomly at each epoch</a:t>
            </a:r>
            <a:endParaRPr lang="en-US" dirty="0">
              <a:ea typeface="Verdana" panose="020B0604030504040204" pitchFamily="34" charset="0"/>
            </a:endParaRPr>
          </a:p>
          <a:p>
            <a:pPr lvl="2"/>
            <a:r>
              <a:rPr lang="en-US">
                <a:ea typeface="Verdana" panose="020B0604030504040204" pitchFamily="34" charset="0"/>
              </a:rPr>
              <a:t>Research shows better </a:t>
            </a:r>
            <a:r>
              <a:rPr lang="en-US" dirty="0">
                <a:ea typeface="Verdana" panose="020B0604030504040204" pitchFamily="34" charset="0"/>
              </a:rPr>
              <a:t>predictions using dropout NNs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21372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2520000" cy="279400"/>
          </a:xfrm>
        </p:spPr>
        <p:txBody>
          <a:bodyPr/>
          <a:lstStyle/>
          <a:p>
            <a:r>
              <a:rPr lang="en-US" dirty="0"/>
              <a:t>Exclusive Content – M.A. Mauricio Maroto</a:t>
            </a:r>
          </a:p>
        </p:txBody>
      </p:sp>
      <p:sp>
        <p:nvSpPr>
          <p:cNvPr id="5" name="Oval 12">
            <a:extLst/>
          </p:cNvPr>
          <p:cNvSpPr/>
          <p:nvPr/>
        </p:nvSpPr>
        <p:spPr>
          <a:xfrm>
            <a:off x="4031452" y="259222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6" name="Oval 12">
            <a:extLst/>
          </p:cNvPr>
          <p:cNvSpPr/>
          <p:nvPr/>
        </p:nvSpPr>
        <p:spPr>
          <a:xfrm>
            <a:off x="4031452" y="309947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7" name="Oval 12">
            <a:extLst/>
          </p:cNvPr>
          <p:cNvSpPr/>
          <p:nvPr/>
        </p:nvSpPr>
        <p:spPr>
          <a:xfrm>
            <a:off x="4031452" y="36067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8" name="Oval 12">
            <a:extLst/>
          </p:cNvPr>
          <p:cNvSpPr/>
          <p:nvPr/>
        </p:nvSpPr>
        <p:spPr>
          <a:xfrm>
            <a:off x="4031452" y="411396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9" name="Oval 12">
            <a:extLst/>
          </p:cNvPr>
          <p:cNvSpPr/>
          <p:nvPr/>
        </p:nvSpPr>
        <p:spPr>
          <a:xfrm>
            <a:off x="4031452" y="46212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0" name="Oval 12">
            <a:extLst/>
          </p:cNvPr>
          <p:cNvSpPr/>
          <p:nvPr/>
        </p:nvSpPr>
        <p:spPr>
          <a:xfrm>
            <a:off x="4031452" y="512845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31452" y="563570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2">
            <a:extLst/>
          </p:cNvPr>
          <p:cNvSpPr/>
          <p:nvPr/>
        </p:nvSpPr>
        <p:spPr>
          <a:xfrm>
            <a:off x="5674793" y="3084883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Oval 12">
            <a:extLst/>
          </p:cNvPr>
          <p:cNvSpPr/>
          <p:nvPr/>
        </p:nvSpPr>
        <p:spPr>
          <a:xfrm>
            <a:off x="5674793" y="359942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Oval 12">
            <a:extLst/>
          </p:cNvPr>
          <p:cNvSpPr/>
          <p:nvPr/>
        </p:nvSpPr>
        <p:spPr>
          <a:xfrm>
            <a:off x="5674793" y="4113967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Oval 12">
            <a:extLst/>
          </p:cNvPr>
          <p:cNvSpPr/>
          <p:nvPr/>
        </p:nvSpPr>
        <p:spPr>
          <a:xfrm>
            <a:off x="5674793" y="4628509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Oval 12">
            <a:extLst/>
          </p:cNvPr>
          <p:cNvSpPr/>
          <p:nvPr/>
        </p:nvSpPr>
        <p:spPr>
          <a:xfrm>
            <a:off x="5674793" y="5143050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Oval 12">
            <a:extLst/>
          </p:cNvPr>
          <p:cNvSpPr/>
          <p:nvPr/>
        </p:nvSpPr>
        <p:spPr>
          <a:xfrm>
            <a:off x="7084662" y="3655794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Oval 12">
            <a:extLst/>
          </p:cNvPr>
          <p:cNvSpPr/>
          <p:nvPr/>
        </p:nvSpPr>
        <p:spPr>
          <a:xfrm>
            <a:off x="7084662" y="4099809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Oval 12">
            <a:extLst/>
          </p:cNvPr>
          <p:cNvSpPr/>
          <p:nvPr/>
        </p:nvSpPr>
        <p:spPr>
          <a:xfrm>
            <a:off x="7084662" y="4543824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Oval 12">
            <a:extLst/>
          </p:cNvPr>
          <p:cNvSpPr/>
          <p:nvPr/>
        </p:nvSpPr>
        <p:spPr>
          <a:xfrm>
            <a:off x="8219551" y="4097359"/>
            <a:ext cx="365760" cy="365760"/>
          </a:xfrm>
          <a:prstGeom prst="ellipse">
            <a:avLst/>
          </a:prstGeom>
          <a:solidFill>
            <a:srgbClr val="C00000">
              <a:alpha val="24706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0" name="Straight Arrow Connector 22">
            <a:extLst/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97212" y="2775109"/>
            <a:ext cx="1277581" cy="49265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22">
            <a:extLst/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397212" y="3267763"/>
            <a:ext cx="1277581" cy="1459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22">
            <a:extLst/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97212" y="3267763"/>
            <a:ext cx="1277581" cy="52183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2">
            <a:extLst/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97212" y="3267763"/>
            <a:ext cx="1277581" cy="102908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22">
            <a:extLst/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4397212" y="3267763"/>
            <a:ext cx="1277581" cy="153633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22">
            <a:extLst/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397212" y="3267763"/>
            <a:ext cx="1277581" cy="204357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22">
            <a:extLst/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397212" y="3267763"/>
            <a:ext cx="1277581" cy="255082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22">
            <a:extLst/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4397212" y="2775109"/>
            <a:ext cx="1277581" cy="100719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2">
            <a:extLst/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4397212" y="3282355"/>
            <a:ext cx="1277581" cy="49995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2">
            <a:extLst/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4397212" y="3782305"/>
            <a:ext cx="1277581" cy="729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22">
            <a:extLst/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4397212" y="3782305"/>
            <a:ext cx="1277581" cy="51454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22">
            <a:extLst/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4397212" y="3782305"/>
            <a:ext cx="1277581" cy="102178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22">
            <a:extLst/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4397212" y="3782305"/>
            <a:ext cx="1277581" cy="152903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22">
            <a:extLst/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397212" y="3782305"/>
            <a:ext cx="1277581" cy="203627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22">
            <a:extLst/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397212" y="2775109"/>
            <a:ext cx="1277581" cy="152173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22">
            <a:extLst/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4397212" y="3282355"/>
            <a:ext cx="1277581" cy="101449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22">
            <a:extLst/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4397212" y="3789601"/>
            <a:ext cx="1277581" cy="50724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22">
            <a:extLst/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4397212" y="4296847"/>
            <a:ext cx="1277581" cy="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22">
            <a:extLst/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4397212" y="4296847"/>
            <a:ext cx="1277581" cy="50724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22">
            <a:extLst/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397212" y="4296847"/>
            <a:ext cx="1277581" cy="101449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22">
            <a:extLst/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397212" y="4296847"/>
            <a:ext cx="1277581" cy="152173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22">
            <a:extLst/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97212" y="2775109"/>
            <a:ext cx="1277581" cy="203628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Arrow Connector 22">
            <a:extLst/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97212" y="3282355"/>
            <a:ext cx="1277581" cy="152903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22">
            <a:extLst/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97212" y="3789601"/>
            <a:ext cx="1277581" cy="102178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22">
            <a:extLst/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4397212" y="4296847"/>
            <a:ext cx="1277581" cy="51454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2">
            <a:extLst/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4397212" y="4804093"/>
            <a:ext cx="1277581" cy="729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22">
            <a:extLst/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97212" y="4811389"/>
            <a:ext cx="1277581" cy="49995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22">
            <a:extLst/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97212" y="4811389"/>
            <a:ext cx="1277581" cy="100719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Arrow Connector 22">
            <a:extLst/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4397212" y="2775109"/>
            <a:ext cx="1277581" cy="255082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22">
            <a:extLst/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397212" y="3282355"/>
            <a:ext cx="1277581" cy="204357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22">
            <a:extLst/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397212" y="3789601"/>
            <a:ext cx="1277581" cy="1536329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22">
            <a:extLst/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397212" y="4296847"/>
            <a:ext cx="1277581" cy="1029083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22">
            <a:extLst/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4397212" y="4804093"/>
            <a:ext cx="1277581" cy="521837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22">
            <a:extLst/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4397212" y="5311339"/>
            <a:ext cx="1277581" cy="1459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22">
            <a:extLst/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4397212" y="5325930"/>
            <a:ext cx="1277581" cy="492653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22">
            <a:extLst/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6040553" y="3267763"/>
            <a:ext cx="1044109" cy="57091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22">
            <a:extLst/>
          </p:cNvPr>
          <p:cNvCxnSpPr>
            <a:cxnSpLocks/>
            <a:stCxn id="15" idx="6"/>
            <a:endCxn id="24" idx="2"/>
          </p:cNvCxnSpPr>
          <p:nvPr/>
        </p:nvCxnSpPr>
        <p:spPr>
          <a:xfrm>
            <a:off x="6040553" y="3782305"/>
            <a:ext cx="1044109" cy="56369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22">
            <a:extLst/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6040553" y="3838674"/>
            <a:ext cx="1044109" cy="458173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22">
            <a:extLst/>
          </p:cNvPr>
          <p:cNvCxnSpPr>
            <a:cxnSpLocks/>
            <a:stCxn id="17" idx="6"/>
            <a:endCxn id="24" idx="2"/>
          </p:cNvCxnSpPr>
          <p:nvPr/>
        </p:nvCxnSpPr>
        <p:spPr>
          <a:xfrm flipV="1">
            <a:off x="6040553" y="3838674"/>
            <a:ext cx="1044109" cy="97271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22">
            <a:extLst/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040553" y="3838674"/>
            <a:ext cx="1044109" cy="148725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2">
            <a:extLst/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6040553" y="3267763"/>
            <a:ext cx="1044109" cy="101492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2">
            <a:extLst/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6040553" y="3782305"/>
            <a:ext cx="1044109" cy="50038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22">
            <a:extLst/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6040553" y="4282689"/>
            <a:ext cx="1044109" cy="1415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22">
            <a:extLst/>
          </p:cNvPr>
          <p:cNvCxnSpPr>
            <a:cxnSpLocks/>
            <a:stCxn id="17" idx="6"/>
            <a:endCxn id="25" idx="2"/>
          </p:cNvCxnSpPr>
          <p:nvPr/>
        </p:nvCxnSpPr>
        <p:spPr>
          <a:xfrm flipV="1">
            <a:off x="6040553" y="4282689"/>
            <a:ext cx="1044109" cy="52870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22">
            <a:extLst/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6040553" y="4282689"/>
            <a:ext cx="1044109" cy="104324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2">
            <a:extLst/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6040553" y="3267763"/>
            <a:ext cx="1044109" cy="145894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2">
            <a:extLst/>
          </p:cNvPr>
          <p:cNvCxnSpPr>
            <a:cxnSpLocks/>
            <a:stCxn id="15" idx="6"/>
            <a:endCxn id="26" idx="2"/>
          </p:cNvCxnSpPr>
          <p:nvPr/>
        </p:nvCxnSpPr>
        <p:spPr>
          <a:xfrm>
            <a:off x="6040553" y="3782305"/>
            <a:ext cx="1044109" cy="944399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Arrow Connector 22">
            <a:extLst/>
          </p:cNvPr>
          <p:cNvCxnSpPr>
            <a:cxnSpLocks/>
            <a:stCxn id="16" idx="6"/>
            <a:endCxn id="26" idx="2"/>
          </p:cNvCxnSpPr>
          <p:nvPr/>
        </p:nvCxnSpPr>
        <p:spPr>
          <a:xfrm>
            <a:off x="6040553" y="4296847"/>
            <a:ext cx="1044109" cy="429857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Arrow Connector 22">
            <a:extLst/>
          </p:cNvPr>
          <p:cNvCxnSpPr>
            <a:cxnSpLocks/>
            <a:stCxn id="17" idx="6"/>
            <a:endCxn id="26" idx="2"/>
          </p:cNvCxnSpPr>
          <p:nvPr/>
        </p:nvCxnSpPr>
        <p:spPr>
          <a:xfrm flipV="1">
            <a:off x="6040553" y="4726704"/>
            <a:ext cx="1044109" cy="8468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Arrow Connector 22">
            <a:extLst/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6040553" y="4726704"/>
            <a:ext cx="1044109" cy="59922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Arrow Connector 22">
            <a:extLst/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7450422" y="3838674"/>
            <a:ext cx="769129" cy="44156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2">
            <a:extLst/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7450422" y="4280239"/>
            <a:ext cx="769129" cy="245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Arrow Connector 22">
            <a:extLst/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7450422" y="4280239"/>
            <a:ext cx="769129" cy="44646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5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5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5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5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50"/>
                            </p:stCondLst>
                            <p:childTnLst>
                              <p:par>
                                <p:cTn id="2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5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50"/>
                            </p:stCondLst>
                            <p:childTnLst>
                              <p:par>
                                <p:cTn id="2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Overfitting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2520000" cy="279400"/>
          </a:xfrm>
        </p:spPr>
        <p:txBody>
          <a:bodyPr/>
          <a:lstStyle/>
          <a:p>
            <a:r>
              <a:rPr lang="en-US" dirty="0"/>
              <a:t>Exclusive Content – M.A. Mauricio Maroto</a:t>
            </a:r>
          </a:p>
        </p:txBody>
      </p:sp>
      <p:sp>
        <p:nvSpPr>
          <p:cNvPr id="5" name="Oval 12">
            <a:extLst/>
          </p:cNvPr>
          <p:cNvSpPr/>
          <p:nvPr/>
        </p:nvSpPr>
        <p:spPr>
          <a:xfrm>
            <a:off x="4031452" y="259222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6" name="Oval 12">
            <a:extLst/>
          </p:cNvPr>
          <p:cNvSpPr/>
          <p:nvPr/>
        </p:nvSpPr>
        <p:spPr>
          <a:xfrm>
            <a:off x="4031452" y="309947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7" name="Oval 12">
            <a:extLst/>
          </p:cNvPr>
          <p:cNvSpPr/>
          <p:nvPr/>
        </p:nvSpPr>
        <p:spPr>
          <a:xfrm>
            <a:off x="4031452" y="36067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8" name="Oval 12">
            <a:extLst/>
          </p:cNvPr>
          <p:cNvSpPr/>
          <p:nvPr/>
        </p:nvSpPr>
        <p:spPr>
          <a:xfrm>
            <a:off x="4031452" y="411396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9" name="Oval 12">
            <a:extLst/>
          </p:cNvPr>
          <p:cNvSpPr/>
          <p:nvPr/>
        </p:nvSpPr>
        <p:spPr>
          <a:xfrm>
            <a:off x="4031452" y="46212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0" name="Oval 12">
            <a:extLst/>
          </p:cNvPr>
          <p:cNvSpPr/>
          <p:nvPr/>
        </p:nvSpPr>
        <p:spPr>
          <a:xfrm>
            <a:off x="4031452" y="512845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31452" y="563570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2">
            <a:extLst/>
          </p:cNvPr>
          <p:cNvSpPr/>
          <p:nvPr/>
        </p:nvSpPr>
        <p:spPr>
          <a:xfrm>
            <a:off x="5674793" y="3084883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Oval 12">
            <a:extLst/>
          </p:cNvPr>
          <p:cNvSpPr/>
          <p:nvPr/>
        </p:nvSpPr>
        <p:spPr>
          <a:xfrm>
            <a:off x="5674793" y="359942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Oval 12">
            <a:extLst/>
          </p:cNvPr>
          <p:cNvSpPr/>
          <p:nvPr/>
        </p:nvSpPr>
        <p:spPr>
          <a:xfrm>
            <a:off x="5674793" y="4113967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Oval 12">
            <a:extLst/>
          </p:cNvPr>
          <p:cNvSpPr/>
          <p:nvPr/>
        </p:nvSpPr>
        <p:spPr>
          <a:xfrm>
            <a:off x="5674793" y="4628509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Oval 12">
            <a:extLst/>
          </p:cNvPr>
          <p:cNvSpPr/>
          <p:nvPr/>
        </p:nvSpPr>
        <p:spPr>
          <a:xfrm>
            <a:off x="5674793" y="5143050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Oval 12">
            <a:extLst/>
          </p:cNvPr>
          <p:cNvSpPr/>
          <p:nvPr/>
        </p:nvSpPr>
        <p:spPr>
          <a:xfrm>
            <a:off x="7084662" y="3655794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Oval 12">
            <a:extLst/>
          </p:cNvPr>
          <p:cNvSpPr/>
          <p:nvPr/>
        </p:nvSpPr>
        <p:spPr>
          <a:xfrm>
            <a:off x="7084662" y="4099809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Oval 12">
            <a:extLst/>
          </p:cNvPr>
          <p:cNvSpPr/>
          <p:nvPr/>
        </p:nvSpPr>
        <p:spPr>
          <a:xfrm>
            <a:off x="7084662" y="4543824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Oval 12">
            <a:extLst/>
          </p:cNvPr>
          <p:cNvSpPr/>
          <p:nvPr/>
        </p:nvSpPr>
        <p:spPr>
          <a:xfrm>
            <a:off x="8219551" y="4097359"/>
            <a:ext cx="365760" cy="365760"/>
          </a:xfrm>
          <a:prstGeom prst="ellipse">
            <a:avLst/>
          </a:prstGeom>
          <a:solidFill>
            <a:srgbClr val="C00000">
              <a:alpha val="24706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0" name="Straight Arrow Connector 22">
            <a:extLst/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97212" y="2775109"/>
            <a:ext cx="1277581" cy="49265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22">
            <a:extLst/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397212" y="3267763"/>
            <a:ext cx="1277581" cy="1459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22">
            <a:extLst/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97212" y="3267763"/>
            <a:ext cx="1277581" cy="52183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2">
            <a:extLst/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97212" y="3267763"/>
            <a:ext cx="1277581" cy="1029084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22">
            <a:extLst/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4397212" y="3267763"/>
            <a:ext cx="1277581" cy="153633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22">
            <a:extLst/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397212" y="3267763"/>
            <a:ext cx="1277581" cy="204357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22">
            <a:extLst/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397212" y="3267763"/>
            <a:ext cx="1277581" cy="255082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22">
            <a:extLst/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397212" y="2775109"/>
            <a:ext cx="1277581" cy="152173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22">
            <a:extLst/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4397212" y="3282355"/>
            <a:ext cx="1277581" cy="101449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22">
            <a:extLst/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4397212" y="3789601"/>
            <a:ext cx="1277581" cy="50724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22">
            <a:extLst/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4397212" y="4296847"/>
            <a:ext cx="1277581" cy="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22">
            <a:extLst/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4397212" y="4296847"/>
            <a:ext cx="1277581" cy="50724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22">
            <a:extLst/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397212" y="4296847"/>
            <a:ext cx="1277581" cy="1014492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22">
            <a:extLst/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397212" y="4296847"/>
            <a:ext cx="1277581" cy="152173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2">
            <a:extLst/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6040553" y="3267763"/>
            <a:ext cx="1044109" cy="1014926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22">
            <a:extLst/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6040553" y="4282689"/>
            <a:ext cx="1044109" cy="14158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2">
            <a:extLst/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6040553" y="3267763"/>
            <a:ext cx="1044109" cy="1458941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Arrow Connector 22">
            <a:extLst/>
          </p:cNvPr>
          <p:cNvCxnSpPr>
            <a:cxnSpLocks/>
            <a:stCxn id="16" idx="6"/>
            <a:endCxn id="26" idx="2"/>
          </p:cNvCxnSpPr>
          <p:nvPr/>
        </p:nvCxnSpPr>
        <p:spPr>
          <a:xfrm>
            <a:off x="6040553" y="4296847"/>
            <a:ext cx="1044109" cy="429857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2">
            <a:extLst/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7450422" y="4280239"/>
            <a:ext cx="769129" cy="2450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Arrow Connector 22">
            <a:extLst/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7450422" y="4280239"/>
            <a:ext cx="769129" cy="446465"/>
          </a:xfrm>
          <a:prstGeom prst="straightConnector1">
            <a:avLst/>
          </a:prstGeom>
          <a:ln w="19050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12">
            <a:extLst/>
          </p:cNvPr>
          <p:cNvSpPr/>
          <p:nvPr/>
        </p:nvSpPr>
        <p:spPr>
          <a:xfrm>
            <a:off x="5674793" y="3600348"/>
            <a:ext cx="365760" cy="365760"/>
          </a:xfrm>
          <a:prstGeom prst="ellipse">
            <a:avLst/>
          </a:prstGeom>
          <a:solidFill>
            <a:schemeClr val="tx1">
              <a:alpha val="2470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6" name="Oval 12">
            <a:extLst/>
          </p:cNvPr>
          <p:cNvSpPr/>
          <p:nvPr/>
        </p:nvSpPr>
        <p:spPr>
          <a:xfrm>
            <a:off x="5674793" y="4627549"/>
            <a:ext cx="365760" cy="365760"/>
          </a:xfrm>
          <a:prstGeom prst="ellipse">
            <a:avLst/>
          </a:prstGeom>
          <a:solidFill>
            <a:schemeClr val="tx1">
              <a:alpha val="2470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7" name="Oval 12">
            <a:extLst/>
          </p:cNvPr>
          <p:cNvSpPr/>
          <p:nvPr/>
        </p:nvSpPr>
        <p:spPr>
          <a:xfrm>
            <a:off x="5674793" y="5143050"/>
            <a:ext cx="365760" cy="365760"/>
          </a:xfrm>
          <a:prstGeom prst="ellipse">
            <a:avLst/>
          </a:prstGeom>
          <a:solidFill>
            <a:schemeClr val="tx1">
              <a:alpha val="2470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8" name="Oval 12">
            <a:extLst/>
          </p:cNvPr>
          <p:cNvSpPr/>
          <p:nvPr/>
        </p:nvSpPr>
        <p:spPr>
          <a:xfrm>
            <a:off x="7084662" y="3655794"/>
            <a:ext cx="365760" cy="365760"/>
          </a:xfrm>
          <a:prstGeom prst="ellipse">
            <a:avLst/>
          </a:prstGeom>
          <a:solidFill>
            <a:schemeClr val="tx1">
              <a:alpha val="2470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6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 animBg="1"/>
      <p:bldP spid="28" grpId="0" animBg="1"/>
      <p:bldP spid="75" grpId="0" animBg="1"/>
      <p:bldP spid="76" grpId="0" animBg="1"/>
      <p:bldP spid="77" grpId="0" animBg="1"/>
      <p:bldP spid="7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26001</TotalTime>
  <Words>420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Verdana</vt:lpstr>
      <vt:lpstr>Organic</vt:lpstr>
      <vt:lpstr>Convolutional Neural Networks</vt:lpstr>
      <vt:lpstr>Concepts, Layers, Architectures and more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303</cp:revision>
  <dcterms:created xsi:type="dcterms:W3CDTF">2017-01-12T04:35:45Z</dcterms:created>
  <dcterms:modified xsi:type="dcterms:W3CDTF">2017-08-29T03:52:45Z</dcterms:modified>
  <cp:contentStatus/>
</cp:coreProperties>
</file>