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7" r:id="rId3"/>
    <p:sldId id="384" r:id="rId4"/>
    <p:sldId id="400" r:id="rId5"/>
    <p:sldId id="403" r:id="rId6"/>
    <p:sldId id="409" r:id="rId7"/>
    <p:sldId id="410" r:id="rId8"/>
    <p:sldId id="412" r:id="rId9"/>
    <p:sldId id="398" r:id="rId10"/>
    <p:sldId id="404" r:id="rId11"/>
    <p:sldId id="407" r:id="rId12"/>
    <p:sldId id="402" r:id="rId13"/>
    <p:sldId id="4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4"/>
            <p14:sldId id="400"/>
            <p14:sldId id="403"/>
            <p14:sldId id="409"/>
            <p14:sldId id="410"/>
            <p14:sldId id="412"/>
            <p14:sldId id="398"/>
            <p14:sldId id="404"/>
            <p14:sldId id="407"/>
            <p14:sldId id="402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FF"/>
    <a:srgbClr val="D123C9"/>
    <a:srgbClr val="FF8FFF"/>
    <a:srgbClr val="FF00FF"/>
    <a:srgbClr val="FEC306"/>
    <a:srgbClr val="000000"/>
    <a:srgbClr val="EDDCF0"/>
    <a:srgbClr val="D9B4E0"/>
    <a:srgbClr val="F8D4F6"/>
    <a:srgbClr val="895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D37EB81D-B81B-495E-9E5B-A77493F2FF1D}"/>
    <pc:docChg chg="custSel modSld">
      <pc:chgData name="Mauricio Maroto Arrieta" userId="5e943b85a0b1e353" providerId="LiveId" clId="{D37EB81D-B81B-495E-9E5B-A77493F2FF1D}" dt="2017-08-29T04:21:30.557" v="11"/>
      <pc:docMkLst>
        <pc:docMk/>
      </pc:docMkLst>
      <pc:sldChg chg="modSp">
        <pc:chgData name="Mauricio Maroto Arrieta" userId="5e943b85a0b1e353" providerId="LiveId" clId="{D37EB81D-B81B-495E-9E5B-A77493F2FF1D}" dt="2017-08-29T04:17:42.779" v="1" actId="20577"/>
        <pc:sldMkLst>
          <pc:docMk/>
          <pc:sldMk cId="2123132902" sldId="404"/>
        </pc:sldMkLst>
        <pc:spChg chg="mod">
          <ac:chgData name="Mauricio Maroto Arrieta" userId="5e943b85a0b1e353" providerId="LiveId" clId="{D37EB81D-B81B-495E-9E5B-A77493F2FF1D}" dt="2017-08-29T04:17:39.169" v="0" actId="20577"/>
          <ac:spMkLst>
            <pc:docMk/>
            <pc:sldMk cId="2123132902" sldId="404"/>
            <ac:spMk id="45" creationId="{AFBDA394-9108-4214-8BFE-34645FB9724F}"/>
          </ac:spMkLst>
        </pc:spChg>
        <pc:spChg chg="mod">
          <ac:chgData name="Mauricio Maroto Arrieta" userId="5e943b85a0b1e353" providerId="LiveId" clId="{D37EB81D-B81B-495E-9E5B-A77493F2FF1D}" dt="2017-08-29T04:17:42.779" v="1" actId="20577"/>
          <ac:spMkLst>
            <pc:docMk/>
            <pc:sldMk cId="2123132902" sldId="404"/>
            <ac:spMk id="70" creationId="{B21618E3-42E7-489A-8E92-714D4029AC12}"/>
          </ac:spMkLst>
        </pc:spChg>
      </pc:sldChg>
      <pc:sldChg chg="addSp delSp modSp delAnim modAnim">
        <pc:chgData name="Mauricio Maroto Arrieta" userId="5e943b85a0b1e353" providerId="LiveId" clId="{D37EB81D-B81B-495E-9E5B-A77493F2FF1D}" dt="2017-08-29T04:21:30.557" v="11"/>
        <pc:sldMkLst>
          <pc:docMk/>
          <pc:sldMk cId="2663040708" sldId="407"/>
        </pc:sldMkLst>
        <pc:spChg chg="add">
          <ac:chgData name="Mauricio Maroto Arrieta" userId="5e943b85a0b1e353" providerId="LiveId" clId="{D37EB81D-B81B-495E-9E5B-A77493F2FF1D}" dt="2017-08-29T04:20:43.083" v="2"/>
          <ac:spMkLst>
            <pc:docMk/>
            <pc:sldMk cId="2663040708" sldId="407"/>
            <ac:spMk id="26" creationId="{8EF252C1-C9DA-487A-9578-CB31CED46D95}"/>
          </ac:spMkLst>
        </pc:spChg>
        <pc:spChg chg="del">
          <ac:chgData name="Mauricio Maroto Arrieta" userId="5e943b85a0b1e353" providerId="LiveId" clId="{D37EB81D-B81B-495E-9E5B-A77493F2FF1D}" dt="2017-08-29T04:20:49.118" v="4" actId="478"/>
          <ac:spMkLst>
            <pc:docMk/>
            <pc:sldMk cId="2663040708" sldId="407"/>
            <ac:spMk id="45" creationId="{AFBDA394-9108-4214-8BFE-34645FB9724F}"/>
          </ac:spMkLst>
        </pc:spChg>
        <pc:spChg chg="mod">
          <ac:chgData name="Mauricio Maroto Arrieta" userId="5e943b85a0b1e353" providerId="LiveId" clId="{D37EB81D-B81B-495E-9E5B-A77493F2FF1D}" dt="2017-08-29T04:20:47.853" v="3" actId="1076"/>
          <ac:spMkLst>
            <pc:docMk/>
            <pc:sldMk cId="2663040708" sldId="407"/>
            <ac:spMk id="73" creationId="{63055905-75D7-4D39-A3E9-7D0E7638DDDC}"/>
          </ac:spMkLst>
        </pc:spChg>
        <pc:cxnChg chg="del mod">
          <ac:chgData name="Mauricio Maroto Arrieta" userId="5e943b85a0b1e353" providerId="LiveId" clId="{D37EB81D-B81B-495E-9E5B-A77493F2FF1D}" dt="2017-08-29T04:20:51.401" v="5" actId="478"/>
          <ac:cxnSpMkLst>
            <pc:docMk/>
            <pc:sldMk cId="2663040708" sldId="407"/>
            <ac:cxnSpMk id="8" creationId="{AA99B89D-7C22-4221-92B7-C66EE8A474E6}"/>
          </ac:cxnSpMkLst>
        </pc:cxnChg>
        <pc:cxnChg chg="add mod">
          <ac:chgData name="Mauricio Maroto Arrieta" userId="5e943b85a0b1e353" providerId="LiveId" clId="{D37EB81D-B81B-495E-9E5B-A77493F2FF1D}" dt="2017-08-29T04:21:00.401" v="8" actId="14100"/>
          <ac:cxnSpMkLst>
            <pc:docMk/>
            <pc:sldMk cId="2663040708" sldId="407"/>
            <ac:cxnSpMk id="27" creationId="{7CDB1030-6CF3-4A19-B990-B44C2B7A64F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D3CD0175-38C2-4E90-8A7C-E6E6ACCBBB53}"/>
              </a:ext>
            </a:extLst>
          </p:cNvPr>
          <p:cNvSpPr txBox="1"/>
          <p:nvPr/>
        </p:nvSpPr>
        <p:spPr>
          <a:xfrm>
            <a:off x="4257913" y="4302849"/>
            <a:ext cx="256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f(       ) =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Binary Classification (Cats vs. Dogs)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Oval 13">
            <a:extLst/>
          </p:cNvPr>
          <p:cNvSpPr/>
          <p:nvPr/>
        </p:nvSpPr>
        <p:spPr>
          <a:xfrm>
            <a:off x="2249624" y="4323162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454966" y="4539533"/>
                <a:ext cx="368627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/>
                        <m:sup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6" y="4539533"/>
                <a:ext cx="368627" cy="312265"/>
              </a:xfrm>
              <a:prstGeom prst="rect">
                <a:avLst/>
              </a:prstGeom>
              <a:blipFill>
                <a:blip r:embed="rId2"/>
                <a:stretch>
                  <a:fillRect l="-15000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03915-686E-4096-92EA-21EE5F494F6B}"/>
              </a:ext>
            </a:extLst>
          </p:cNvPr>
          <p:cNvGrpSpPr/>
          <p:nvPr/>
        </p:nvGrpSpPr>
        <p:grpSpPr>
          <a:xfrm>
            <a:off x="1486066" y="3980630"/>
            <a:ext cx="763558" cy="1661374"/>
            <a:chOff x="1486066" y="3980630"/>
            <a:chExt cx="763558" cy="1661374"/>
          </a:xfrm>
        </p:grpSpPr>
        <p:cxnSp>
          <p:nvCxnSpPr>
            <p:cNvPr id="11" name="Straight Arrow Connector 22">
              <a:extLst/>
            </p:cNvPr>
            <p:cNvCxnSpPr>
              <a:cxnSpLocks/>
              <a:endCxn id="5" idx="2"/>
            </p:cNvCxnSpPr>
            <p:nvPr/>
          </p:nvCxnSpPr>
          <p:spPr>
            <a:xfrm>
              <a:off x="1486066" y="3980630"/>
              <a:ext cx="763558" cy="7025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22">
              <a:extLst>
                <a:ext uri="{FF2B5EF4-FFF2-40B4-BE49-F238E27FC236}">
                  <a16:creationId xmlns:a16="http://schemas.microsoft.com/office/drawing/2014/main" id="{037641AC-6AF8-4B03-8DE2-041B6CD4096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257526"/>
              <a:ext cx="763558" cy="4256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80C26CDF-2032-4FB4-B61E-72EF9A4F2A6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534422"/>
              <a:ext cx="763558" cy="14874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2">
              <a:extLst>
                <a:ext uri="{FF2B5EF4-FFF2-40B4-BE49-F238E27FC236}">
                  <a16:creationId xmlns:a16="http://schemas.microsoft.com/office/drawing/2014/main" id="{B8E7DA4D-62C3-44EC-96B7-8620BB273EC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1281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22">
              <a:extLst>
                <a:ext uri="{FF2B5EF4-FFF2-40B4-BE49-F238E27FC236}">
                  <a16:creationId xmlns:a16="http://schemas.microsoft.com/office/drawing/2014/main" id="{1BE0EECB-EB70-445D-A035-186C2D53677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4050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22">
              <a:extLst>
                <a:ext uri="{FF2B5EF4-FFF2-40B4-BE49-F238E27FC236}">
                  <a16:creationId xmlns:a16="http://schemas.microsoft.com/office/drawing/2014/main" id="{A73B7E0E-B2EE-4963-B7A6-3883B9AE56F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68194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B5F82E90-C6D4-472A-A626-395C5A5A5C5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95884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DD16DFD-B22A-461A-8AA2-7DDB73FAD76F}"/>
              </a:ext>
            </a:extLst>
          </p:cNvPr>
          <p:cNvSpPr/>
          <p:nvPr/>
        </p:nvSpPr>
        <p:spPr>
          <a:xfrm>
            <a:off x="3136329" y="4538699"/>
            <a:ext cx="1133341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0F0C6624-563B-4FE8-BA65-43C72F17FEBC}"/>
              </a:ext>
            </a:extLst>
          </p:cNvPr>
          <p:cNvSpPr/>
          <p:nvPr/>
        </p:nvSpPr>
        <p:spPr>
          <a:xfrm>
            <a:off x="4735427" y="4322328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/>
              <p:nvPr/>
            </p:nvSpPr>
            <p:spPr>
              <a:xfrm>
                <a:off x="4940769" y="4538699"/>
                <a:ext cx="368627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/>
                        <m:sup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69" y="4538699"/>
                <a:ext cx="368627" cy="312265"/>
              </a:xfrm>
              <a:prstGeom prst="rect">
                <a:avLst/>
              </a:prstGeom>
              <a:blipFill>
                <a:blip r:embed="rId3"/>
                <a:stretch>
                  <a:fillRect l="-13115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2">
                <a:extLst>
                  <a:ext uri="{FF2B5EF4-FFF2-40B4-BE49-F238E27FC236}">
                    <a16:creationId xmlns:a16="http://schemas.microsoft.com/office/drawing/2014/main" id="{D67350AB-3FDF-4411-B56C-71F0C14B1F75}"/>
                  </a:ext>
                </a:extLst>
              </p:cNvPr>
              <p:cNvSpPr txBox="1"/>
              <p:nvPr/>
            </p:nvSpPr>
            <p:spPr>
              <a:xfrm>
                <a:off x="6375559" y="4411595"/>
                <a:ext cx="508601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R" sz="28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2800" b="1" dirty="0"/>
              </a:p>
            </p:txBody>
          </p:sp>
        </mc:Choice>
        <mc:Fallback xmlns="">
          <p:sp>
            <p:nvSpPr>
              <p:cNvPr id="71" name="CuadroTexto 2">
                <a:extLst>
                  <a:ext uri="{FF2B5EF4-FFF2-40B4-BE49-F238E27FC236}">
                    <a16:creationId xmlns:a16="http://schemas.microsoft.com/office/drawing/2014/main" id="{D67350AB-3FDF-4411-B56C-71F0C14B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59" y="4411595"/>
                <a:ext cx="508601" cy="45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2">
                <a:extLst>
                  <a:ext uri="{FF2B5EF4-FFF2-40B4-BE49-F238E27FC236}">
                    <a16:creationId xmlns:a16="http://schemas.microsoft.com/office/drawing/2014/main" id="{63055905-75D7-4D39-A3E9-7D0E7638DDDC}"/>
                  </a:ext>
                </a:extLst>
              </p:cNvPr>
              <p:cNvSpPr txBox="1"/>
              <p:nvPr/>
            </p:nvSpPr>
            <p:spPr>
              <a:xfrm>
                <a:off x="8215366" y="4204639"/>
                <a:ext cx="53860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smtClean="0">
                          <a:solidFill>
                            <a:srgbClr val="00B050"/>
                          </a:solidFill>
                        </a:rPr>
                        <m:t>✔</m:t>
                      </m:r>
                    </m:oMath>
                  </m:oMathPara>
                </a14:m>
                <a:endParaRPr lang="es-CR" sz="5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CuadroTexto 2">
                <a:extLst>
                  <a:ext uri="{FF2B5EF4-FFF2-40B4-BE49-F238E27FC236}">
                    <a16:creationId xmlns:a16="http://schemas.microsoft.com/office/drawing/2014/main" id="{63055905-75D7-4D39-A3E9-7D0E7638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366" y="4204639"/>
                <a:ext cx="53860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uadroTexto 2">
            <a:extLst>
              <a:ext uri="{FF2B5EF4-FFF2-40B4-BE49-F238E27FC236}">
                <a16:creationId xmlns:a16="http://schemas.microsoft.com/office/drawing/2014/main" id="{4CC3563C-A663-411C-B57F-33F815BA0097}"/>
              </a:ext>
            </a:extLst>
          </p:cNvPr>
          <p:cNvSpPr txBox="1"/>
          <p:nvPr/>
        </p:nvSpPr>
        <p:spPr>
          <a:xfrm>
            <a:off x="8344330" y="5280874"/>
            <a:ext cx="31098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4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s-CR" sz="4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A99B89D-7C22-4221-92B7-C66EE8A474E6}"/>
              </a:ext>
            </a:extLst>
          </p:cNvPr>
          <p:cNvCxnSpPr>
            <a:cxnSpLocks/>
            <a:stCxn id="71" idx="3"/>
            <a:endCxn id="45" idx="1"/>
          </p:cNvCxnSpPr>
          <p:nvPr/>
        </p:nvCxnSpPr>
        <p:spPr>
          <a:xfrm flipV="1">
            <a:off x="6884160" y="4126318"/>
            <a:ext cx="855035" cy="514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uadroTexto 9">
            <a:extLst>
              <a:ext uri="{FF2B5EF4-FFF2-40B4-BE49-F238E27FC236}">
                <a16:creationId xmlns:a16="http://schemas.microsoft.com/office/drawing/2014/main" id="{AFBDA394-9108-4214-8BFE-34645FB9724F}"/>
              </a:ext>
            </a:extLst>
          </p:cNvPr>
          <p:cNvSpPr txBox="1"/>
          <p:nvPr/>
        </p:nvSpPr>
        <p:spPr>
          <a:xfrm>
            <a:off x="7739195" y="3910874"/>
            <a:ext cx="13753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2800" b="1"/>
              <a:t>&lt; 0.5 Cat</a:t>
            </a:r>
            <a:endParaRPr lang="es-CR" sz="2800" b="1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6F356D-B02B-4A41-AA05-D6E2650D396F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6884160" y="4640953"/>
            <a:ext cx="798160" cy="526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CuadroTexto 9">
            <a:extLst>
              <a:ext uri="{FF2B5EF4-FFF2-40B4-BE49-F238E27FC236}">
                <a16:creationId xmlns:a16="http://schemas.microsoft.com/office/drawing/2014/main" id="{B21618E3-42E7-489A-8E92-714D4029AC12}"/>
              </a:ext>
            </a:extLst>
          </p:cNvPr>
          <p:cNvSpPr txBox="1"/>
          <p:nvPr/>
        </p:nvSpPr>
        <p:spPr>
          <a:xfrm>
            <a:off x="7682320" y="4952054"/>
            <a:ext cx="15038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2800" b="1"/>
              <a:t>&gt; 0.5 Dog</a:t>
            </a:r>
            <a:endParaRPr lang="es-CR" sz="28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C0D1BB2-A5CC-4A8A-A6F2-33C4864A38ED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 rot="16200000" flipH="1">
            <a:off x="6504734" y="4995436"/>
            <a:ext cx="494800" cy="2445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7CE63A-F782-4D1F-AF14-F2EE1EEABFBF}"/>
              </a:ext>
            </a:extLst>
          </p:cNvPr>
          <p:cNvSpPr/>
          <p:nvPr/>
        </p:nvSpPr>
        <p:spPr>
          <a:xfrm>
            <a:off x="6375559" y="5365110"/>
            <a:ext cx="997698" cy="315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1231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" grpId="0" animBg="1"/>
      <p:bldP spid="3" grpId="0"/>
      <p:bldP spid="57" grpId="0" animBg="1"/>
      <p:bldP spid="59" grpId="0" animBg="1"/>
      <p:bldP spid="61" grpId="0"/>
      <p:bldP spid="71" grpId="0"/>
      <p:bldP spid="73" grpId="0"/>
      <p:bldP spid="74" grpId="0"/>
      <p:bldP spid="45" grpId="0"/>
      <p:bldP spid="70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D3CD0175-38C2-4E90-8A7C-E6E6ACCBBB53}"/>
              </a:ext>
            </a:extLst>
          </p:cNvPr>
          <p:cNvSpPr txBox="1"/>
          <p:nvPr/>
        </p:nvSpPr>
        <p:spPr>
          <a:xfrm>
            <a:off x="4257913" y="4302849"/>
            <a:ext cx="256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f(       ) =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Binary Classification (Cats vs. Dogs)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Oval 13">
            <a:extLst/>
          </p:cNvPr>
          <p:cNvSpPr/>
          <p:nvPr/>
        </p:nvSpPr>
        <p:spPr>
          <a:xfrm>
            <a:off x="2249624" y="4323162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519361" y="4552412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1" y="4552412"/>
                <a:ext cx="195566" cy="276999"/>
              </a:xfrm>
              <a:prstGeom prst="rect">
                <a:avLst/>
              </a:prstGeom>
              <a:blipFill>
                <a:blip r:embed="rId2"/>
                <a:stretch>
                  <a:fillRect l="-25000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03915-686E-4096-92EA-21EE5F494F6B}"/>
              </a:ext>
            </a:extLst>
          </p:cNvPr>
          <p:cNvGrpSpPr/>
          <p:nvPr/>
        </p:nvGrpSpPr>
        <p:grpSpPr>
          <a:xfrm>
            <a:off x="1486066" y="3980630"/>
            <a:ext cx="763558" cy="1661374"/>
            <a:chOff x="1486066" y="3980630"/>
            <a:chExt cx="763558" cy="1661374"/>
          </a:xfrm>
        </p:grpSpPr>
        <p:cxnSp>
          <p:nvCxnSpPr>
            <p:cNvPr id="11" name="Straight Arrow Connector 22">
              <a:extLst/>
            </p:cNvPr>
            <p:cNvCxnSpPr>
              <a:cxnSpLocks/>
              <a:endCxn id="5" idx="2"/>
            </p:cNvCxnSpPr>
            <p:nvPr/>
          </p:nvCxnSpPr>
          <p:spPr>
            <a:xfrm>
              <a:off x="1486066" y="3980630"/>
              <a:ext cx="763558" cy="7025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22">
              <a:extLst>
                <a:ext uri="{FF2B5EF4-FFF2-40B4-BE49-F238E27FC236}">
                  <a16:creationId xmlns:a16="http://schemas.microsoft.com/office/drawing/2014/main" id="{037641AC-6AF8-4B03-8DE2-041B6CD4096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257526"/>
              <a:ext cx="763558" cy="4256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80C26CDF-2032-4FB4-B61E-72EF9A4F2A6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534422"/>
              <a:ext cx="763558" cy="14874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2">
              <a:extLst>
                <a:ext uri="{FF2B5EF4-FFF2-40B4-BE49-F238E27FC236}">
                  <a16:creationId xmlns:a16="http://schemas.microsoft.com/office/drawing/2014/main" id="{B8E7DA4D-62C3-44EC-96B7-8620BB273EC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1281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22">
              <a:extLst>
                <a:ext uri="{FF2B5EF4-FFF2-40B4-BE49-F238E27FC236}">
                  <a16:creationId xmlns:a16="http://schemas.microsoft.com/office/drawing/2014/main" id="{1BE0EECB-EB70-445D-A035-186C2D53677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4050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22">
              <a:extLst>
                <a:ext uri="{FF2B5EF4-FFF2-40B4-BE49-F238E27FC236}">
                  <a16:creationId xmlns:a16="http://schemas.microsoft.com/office/drawing/2014/main" id="{A73B7E0E-B2EE-4963-B7A6-3883B9AE56F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68194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B5F82E90-C6D4-472A-A626-395C5A5A5C5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95884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DD16DFD-B22A-461A-8AA2-7DDB73FAD76F}"/>
              </a:ext>
            </a:extLst>
          </p:cNvPr>
          <p:cNvSpPr/>
          <p:nvPr/>
        </p:nvSpPr>
        <p:spPr>
          <a:xfrm>
            <a:off x="3136329" y="4538699"/>
            <a:ext cx="1133341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0F0C6624-563B-4FE8-BA65-43C72F17FEBC}"/>
              </a:ext>
            </a:extLst>
          </p:cNvPr>
          <p:cNvSpPr/>
          <p:nvPr/>
        </p:nvSpPr>
        <p:spPr>
          <a:xfrm>
            <a:off x="4735427" y="4322328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/>
              <p:nvPr/>
            </p:nvSpPr>
            <p:spPr>
              <a:xfrm>
                <a:off x="5005164" y="4551578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64" y="4551578"/>
                <a:ext cx="195566" cy="276999"/>
              </a:xfrm>
              <a:prstGeom prst="rect">
                <a:avLst/>
              </a:prstGeom>
              <a:blipFill>
                <a:blip r:embed="rId3"/>
                <a:stretch>
                  <a:fillRect l="-25000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2">
                <a:extLst>
                  <a:ext uri="{FF2B5EF4-FFF2-40B4-BE49-F238E27FC236}">
                    <a16:creationId xmlns:a16="http://schemas.microsoft.com/office/drawing/2014/main" id="{D67350AB-3FDF-4411-B56C-71F0C14B1F75}"/>
                  </a:ext>
                </a:extLst>
              </p:cNvPr>
              <p:cNvSpPr txBox="1"/>
              <p:nvPr/>
            </p:nvSpPr>
            <p:spPr>
              <a:xfrm>
                <a:off x="6277959" y="4476027"/>
                <a:ext cx="743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𝟖𝟖</m:t>
                      </m:r>
                    </m:oMath>
                  </m:oMathPara>
                </a14:m>
                <a:endParaRPr lang="es-CR" sz="2400" b="1" dirty="0"/>
              </a:p>
            </p:txBody>
          </p:sp>
        </mc:Choice>
        <mc:Fallback xmlns="">
          <p:sp>
            <p:nvSpPr>
              <p:cNvPr id="71" name="CuadroTexto 2">
                <a:extLst>
                  <a:ext uri="{FF2B5EF4-FFF2-40B4-BE49-F238E27FC236}">
                    <a16:creationId xmlns:a16="http://schemas.microsoft.com/office/drawing/2014/main" id="{D67350AB-3FDF-4411-B56C-71F0C14B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59" y="4476027"/>
                <a:ext cx="743793" cy="369332"/>
              </a:xfrm>
              <a:prstGeom prst="rect">
                <a:avLst/>
              </a:prstGeom>
              <a:blipFill>
                <a:blip r:embed="rId4"/>
                <a:stretch>
                  <a:fillRect l="-9016" r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2">
                <a:extLst>
                  <a:ext uri="{FF2B5EF4-FFF2-40B4-BE49-F238E27FC236}">
                    <a16:creationId xmlns:a16="http://schemas.microsoft.com/office/drawing/2014/main" id="{63055905-75D7-4D39-A3E9-7D0E7638DDDC}"/>
                  </a:ext>
                </a:extLst>
              </p:cNvPr>
              <p:cNvSpPr txBox="1"/>
              <p:nvPr/>
            </p:nvSpPr>
            <p:spPr>
              <a:xfrm>
                <a:off x="8101560" y="5321628"/>
                <a:ext cx="53860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smtClean="0">
                          <a:solidFill>
                            <a:srgbClr val="00B050"/>
                          </a:solidFill>
                        </a:rPr>
                        <m:t>✔</m:t>
                      </m:r>
                    </m:oMath>
                  </m:oMathPara>
                </a14:m>
                <a:endParaRPr lang="es-CR" sz="5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CuadroTexto 2">
                <a:extLst>
                  <a:ext uri="{FF2B5EF4-FFF2-40B4-BE49-F238E27FC236}">
                    <a16:creationId xmlns:a16="http://schemas.microsoft.com/office/drawing/2014/main" id="{63055905-75D7-4D39-A3E9-7D0E7638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60" y="5321628"/>
                <a:ext cx="53860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C9F37E7-E8A2-411A-A110-00A273D17BC4}"/>
              </a:ext>
            </a:extLst>
          </p:cNvPr>
          <p:cNvCxnSpPr>
            <a:cxnSpLocks/>
            <a:stCxn id="71" idx="2"/>
            <a:endCxn id="30" idx="0"/>
          </p:cNvCxnSpPr>
          <p:nvPr/>
        </p:nvCxnSpPr>
        <p:spPr>
          <a:xfrm rot="16200000" flipH="1">
            <a:off x="6502257" y="4992958"/>
            <a:ext cx="519751" cy="2245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E6E1F7-C4EE-4DAD-BD50-B938B04E826F}"/>
              </a:ext>
            </a:extLst>
          </p:cNvPr>
          <p:cNvSpPr/>
          <p:nvPr/>
        </p:nvSpPr>
        <p:spPr>
          <a:xfrm>
            <a:off x="6375559" y="5365110"/>
            <a:ext cx="997698" cy="315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Loss</a:t>
            </a:r>
          </a:p>
        </p:txBody>
      </p:sp>
      <p:sp>
        <p:nvSpPr>
          <p:cNvPr id="26" name="CuadroTexto 9">
            <a:extLst>
              <a:ext uri="{FF2B5EF4-FFF2-40B4-BE49-F238E27FC236}">
                <a16:creationId xmlns:a16="http://schemas.microsoft.com/office/drawing/2014/main" id="{8EF252C1-C9DA-487A-9578-CB31CED46D95}"/>
              </a:ext>
            </a:extLst>
          </p:cNvPr>
          <p:cNvSpPr txBox="1"/>
          <p:nvPr/>
        </p:nvSpPr>
        <p:spPr>
          <a:xfrm>
            <a:off x="7682320" y="4952054"/>
            <a:ext cx="15038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2800" b="1"/>
              <a:t>&gt; 0.5 Dog</a:t>
            </a:r>
            <a:endParaRPr lang="es-CR" sz="2800" b="1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CDB1030-6CF3-4A19-B990-B44C2B7A64FE}"/>
              </a:ext>
            </a:extLst>
          </p:cNvPr>
          <p:cNvCxnSpPr>
            <a:cxnSpLocks/>
            <a:stCxn id="71" idx="3"/>
            <a:endCxn id="26" idx="1"/>
          </p:cNvCxnSpPr>
          <p:nvPr/>
        </p:nvCxnSpPr>
        <p:spPr>
          <a:xfrm>
            <a:off x="7021752" y="4660693"/>
            <a:ext cx="660568" cy="506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" grpId="0" animBg="1"/>
      <p:bldP spid="3" grpId="0"/>
      <p:bldP spid="57" grpId="0" animBg="1"/>
      <p:bldP spid="59" grpId="0" animBg="1"/>
      <p:bldP spid="61" grpId="0"/>
      <p:bldP spid="71" grpId="0"/>
      <p:bldP spid="73" grpId="0"/>
      <p:bldP spid="30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More than 2 Labels (Cats vs. Dogs vs. </a:t>
            </a:r>
            <a:r>
              <a:rPr lang="en-US">
                <a:ea typeface="Verdana" panose="020B0604030504040204" pitchFamily="34" charset="0"/>
              </a:rPr>
              <a:t>Horses (or more))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Sigmoid or Softmax (recommended)</a:t>
            </a:r>
            <a:r>
              <a:rPr lang="es-ES">
                <a:ea typeface="Verdana" panose="020B0604030504040204" pitchFamily="34" charset="0"/>
              </a:rPr>
              <a:t> </a:t>
            </a:r>
            <a:r>
              <a:rPr lang="en-US">
                <a:ea typeface="Verdana" panose="020B0604030504040204" pitchFamily="34" charset="0"/>
              </a:rPr>
              <a:t>Activation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Sparse Categorical Cross entropy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Be sure your target values are coded </a:t>
            </a:r>
            <a:r>
              <a:rPr lang="en-US" i="1" dirty="0">
                <a:ea typeface="Verdana" panose="020B0604030504040204" pitchFamily="34" charset="0"/>
              </a:rPr>
              <a:t>0, 1, 2, 3…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And end with as many nodes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1964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More than 2 Labels (Cats vs. Dogs vs</a:t>
            </a:r>
            <a:r>
              <a:rPr lang="en-US">
                <a:ea typeface="Verdana" panose="020B0604030504040204" pitchFamily="34" charset="0"/>
              </a:rPr>
              <a:t>. Horses)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E5DA03FC-B63E-4F2A-8229-FC465B911683}"/>
              </a:ext>
            </a:extLst>
          </p:cNvPr>
          <p:cNvSpPr/>
          <p:nvPr/>
        </p:nvSpPr>
        <p:spPr>
          <a:xfrm>
            <a:off x="1515530" y="3692098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2">
                <a:extLst>
                  <a:ext uri="{FF2B5EF4-FFF2-40B4-BE49-F238E27FC236}">
                    <a16:creationId xmlns:a16="http://schemas.microsoft.com/office/drawing/2014/main" id="{5D0F2673-00FE-4574-A3B0-49D7B971E506}"/>
                  </a:ext>
                </a:extLst>
              </p:cNvPr>
              <p:cNvSpPr txBox="1"/>
              <p:nvPr/>
            </p:nvSpPr>
            <p:spPr>
              <a:xfrm>
                <a:off x="1669356" y="3856953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7" name="CuadroTexto 2">
                <a:extLst>
                  <a:ext uri="{FF2B5EF4-FFF2-40B4-BE49-F238E27FC236}">
                    <a16:creationId xmlns:a16="http://schemas.microsoft.com/office/drawing/2014/main" id="{5D0F2673-00FE-4574-A3B0-49D7B971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6" y="3856953"/>
                <a:ext cx="279435" cy="262123"/>
              </a:xfrm>
              <a:prstGeom prst="rect">
                <a:avLst/>
              </a:prstGeom>
              <a:blipFill>
                <a:blip r:embed="rId2"/>
                <a:stretch>
                  <a:fillRect l="-17391" r="-217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3C8B3C5-FB93-4CD2-8CC0-005A606C691F}"/>
              </a:ext>
            </a:extLst>
          </p:cNvPr>
          <p:cNvGrpSpPr/>
          <p:nvPr/>
        </p:nvGrpSpPr>
        <p:grpSpPr>
          <a:xfrm>
            <a:off x="751972" y="3349566"/>
            <a:ext cx="763558" cy="1661374"/>
            <a:chOff x="751972" y="3349566"/>
            <a:chExt cx="763558" cy="1661374"/>
          </a:xfrm>
        </p:grpSpPr>
        <p:cxnSp>
          <p:nvCxnSpPr>
            <p:cNvPr id="9" name="Straight Arrow Connector 22">
              <a:extLst>
                <a:ext uri="{FF2B5EF4-FFF2-40B4-BE49-F238E27FC236}">
                  <a16:creationId xmlns:a16="http://schemas.microsoft.com/office/drawing/2014/main" id="{961513CA-CFF3-4490-B7AD-CA016ED9442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751972" y="3349566"/>
              <a:ext cx="763558" cy="6168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22">
              <a:extLst>
                <a:ext uri="{FF2B5EF4-FFF2-40B4-BE49-F238E27FC236}">
                  <a16:creationId xmlns:a16="http://schemas.microsoft.com/office/drawing/2014/main" id="{0E8D0F7C-F275-4C6A-B31A-67BB849E7EFF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751972" y="3626462"/>
              <a:ext cx="763558" cy="3399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22">
              <a:extLst>
                <a:ext uri="{FF2B5EF4-FFF2-40B4-BE49-F238E27FC236}">
                  <a16:creationId xmlns:a16="http://schemas.microsoft.com/office/drawing/2014/main" id="{18EA5E97-FC7C-48C3-968A-DC331861B68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751972" y="3903358"/>
              <a:ext cx="763558" cy="6306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22">
              <a:extLst>
                <a:ext uri="{FF2B5EF4-FFF2-40B4-BE49-F238E27FC236}">
                  <a16:creationId xmlns:a16="http://schemas.microsoft.com/office/drawing/2014/main" id="{9AF6E8CB-EB2C-4E4E-9735-8F389F3E40C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51972" y="3966418"/>
              <a:ext cx="763558" cy="2138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9E15E1A8-FCF9-4275-A4ED-100085B705FF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51972" y="3966418"/>
              <a:ext cx="763558" cy="4907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22">
              <a:extLst>
                <a:ext uri="{FF2B5EF4-FFF2-40B4-BE49-F238E27FC236}">
                  <a16:creationId xmlns:a16="http://schemas.microsoft.com/office/drawing/2014/main" id="{A85BFA44-7665-4187-8229-7C2D3BE8DEE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51972" y="3966418"/>
              <a:ext cx="763558" cy="76762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22">
              <a:extLst>
                <a:ext uri="{FF2B5EF4-FFF2-40B4-BE49-F238E27FC236}">
                  <a16:creationId xmlns:a16="http://schemas.microsoft.com/office/drawing/2014/main" id="{E1D583DA-D0D3-4E79-AFFA-901B632BC1C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51972" y="3966418"/>
              <a:ext cx="763558" cy="104452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Oval 13">
            <a:extLst>
              <a:ext uri="{FF2B5EF4-FFF2-40B4-BE49-F238E27FC236}">
                <a16:creationId xmlns:a16="http://schemas.microsoft.com/office/drawing/2014/main" id="{DE9199AE-25AC-4484-9D4B-917419D04FC5}"/>
              </a:ext>
            </a:extLst>
          </p:cNvPr>
          <p:cNvSpPr/>
          <p:nvPr/>
        </p:nvSpPr>
        <p:spPr>
          <a:xfrm>
            <a:off x="1515530" y="4494428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">
                <a:extLst>
                  <a:ext uri="{FF2B5EF4-FFF2-40B4-BE49-F238E27FC236}">
                    <a16:creationId xmlns:a16="http://schemas.microsoft.com/office/drawing/2014/main" id="{35F3EFE5-3587-4CFD-9189-2C75EE7C05B3}"/>
                  </a:ext>
                </a:extLst>
              </p:cNvPr>
              <p:cNvSpPr txBox="1"/>
              <p:nvPr/>
            </p:nvSpPr>
            <p:spPr>
              <a:xfrm>
                <a:off x="1669356" y="4659283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28" name="CuadroTexto 2">
                <a:extLst>
                  <a:ext uri="{FF2B5EF4-FFF2-40B4-BE49-F238E27FC236}">
                    <a16:creationId xmlns:a16="http://schemas.microsoft.com/office/drawing/2014/main" id="{35F3EFE5-3587-4CFD-9189-2C75EE7C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6" y="4659283"/>
                <a:ext cx="279435" cy="262123"/>
              </a:xfrm>
              <a:prstGeom prst="rect">
                <a:avLst/>
              </a:prstGeom>
              <a:blipFill>
                <a:blip r:embed="rId3"/>
                <a:stretch>
                  <a:fillRect l="-17391" r="-2174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624F031-AFB4-4462-9BB1-900AAA9CCEBA}"/>
              </a:ext>
            </a:extLst>
          </p:cNvPr>
          <p:cNvGrpSpPr/>
          <p:nvPr/>
        </p:nvGrpSpPr>
        <p:grpSpPr>
          <a:xfrm>
            <a:off x="751972" y="4151896"/>
            <a:ext cx="763558" cy="1661374"/>
            <a:chOff x="599572" y="3999496"/>
            <a:chExt cx="763558" cy="1661374"/>
          </a:xfrm>
        </p:grpSpPr>
        <p:cxnSp>
          <p:nvCxnSpPr>
            <p:cNvPr id="30" name="Straight Arrow Connector 22">
              <a:extLst>
                <a:ext uri="{FF2B5EF4-FFF2-40B4-BE49-F238E27FC236}">
                  <a16:creationId xmlns:a16="http://schemas.microsoft.com/office/drawing/2014/main" id="{6850619B-74C8-4BFE-A296-3C7F8227172B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99572" y="3999496"/>
              <a:ext cx="763558" cy="6168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22">
              <a:extLst>
                <a:ext uri="{FF2B5EF4-FFF2-40B4-BE49-F238E27FC236}">
                  <a16:creationId xmlns:a16="http://schemas.microsoft.com/office/drawing/2014/main" id="{64C22903-CAEB-458B-9573-9D55F6649DF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99572" y="4276392"/>
              <a:ext cx="763558" cy="3399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22">
              <a:extLst>
                <a:ext uri="{FF2B5EF4-FFF2-40B4-BE49-F238E27FC236}">
                  <a16:creationId xmlns:a16="http://schemas.microsoft.com/office/drawing/2014/main" id="{4BA76E91-B7B0-4CCB-8634-FF5A5A78512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99572" y="4553288"/>
              <a:ext cx="763558" cy="6306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22">
              <a:extLst>
                <a:ext uri="{FF2B5EF4-FFF2-40B4-BE49-F238E27FC236}">
                  <a16:creationId xmlns:a16="http://schemas.microsoft.com/office/drawing/2014/main" id="{4FA46BFE-068F-4901-A85C-3B0C19B433A6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599572" y="4616348"/>
              <a:ext cx="763558" cy="2138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22">
              <a:extLst>
                <a:ext uri="{FF2B5EF4-FFF2-40B4-BE49-F238E27FC236}">
                  <a16:creationId xmlns:a16="http://schemas.microsoft.com/office/drawing/2014/main" id="{21C27E05-B2A5-4CC3-8D4D-2B3CC43E42D0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599572" y="4616348"/>
              <a:ext cx="763558" cy="4907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22">
              <a:extLst>
                <a:ext uri="{FF2B5EF4-FFF2-40B4-BE49-F238E27FC236}">
                  <a16:creationId xmlns:a16="http://schemas.microsoft.com/office/drawing/2014/main" id="{6D807D47-87EC-40E7-B12F-E8D0EC746BF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599572" y="4616348"/>
              <a:ext cx="763558" cy="76762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22">
              <a:extLst>
                <a:ext uri="{FF2B5EF4-FFF2-40B4-BE49-F238E27FC236}">
                  <a16:creationId xmlns:a16="http://schemas.microsoft.com/office/drawing/2014/main" id="{3C89A49A-73AE-41F7-9EDF-FD00B1A3E19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599572" y="4616348"/>
              <a:ext cx="763558" cy="104452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7" name="Oval 13">
            <a:extLst>
              <a:ext uri="{FF2B5EF4-FFF2-40B4-BE49-F238E27FC236}">
                <a16:creationId xmlns:a16="http://schemas.microsoft.com/office/drawing/2014/main" id="{F686EB17-A9CA-4F23-95F9-EE8B617ABC28}"/>
              </a:ext>
            </a:extLst>
          </p:cNvPr>
          <p:cNvSpPr/>
          <p:nvPr/>
        </p:nvSpPr>
        <p:spPr>
          <a:xfrm>
            <a:off x="1515530" y="5236807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2">
                <a:extLst>
                  <a:ext uri="{FF2B5EF4-FFF2-40B4-BE49-F238E27FC236}">
                    <a16:creationId xmlns:a16="http://schemas.microsoft.com/office/drawing/2014/main" id="{5E355736-4503-45D9-B32F-3ED59D3C2190}"/>
                  </a:ext>
                </a:extLst>
              </p:cNvPr>
              <p:cNvSpPr txBox="1"/>
              <p:nvPr/>
            </p:nvSpPr>
            <p:spPr>
              <a:xfrm>
                <a:off x="1669356" y="5401662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38" name="CuadroTexto 2">
                <a:extLst>
                  <a:ext uri="{FF2B5EF4-FFF2-40B4-BE49-F238E27FC236}">
                    <a16:creationId xmlns:a16="http://schemas.microsoft.com/office/drawing/2014/main" id="{5E355736-4503-45D9-B32F-3ED59D3C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6" y="5401662"/>
                <a:ext cx="279435" cy="262123"/>
              </a:xfrm>
              <a:prstGeom prst="rect">
                <a:avLst/>
              </a:prstGeom>
              <a:blipFill>
                <a:blip r:embed="rId4"/>
                <a:stretch>
                  <a:fillRect l="-17391" r="-2174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C17E2F2-FAA6-4E88-8F10-628D8D3B23A0}"/>
              </a:ext>
            </a:extLst>
          </p:cNvPr>
          <p:cNvGrpSpPr/>
          <p:nvPr/>
        </p:nvGrpSpPr>
        <p:grpSpPr>
          <a:xfrm>
            <a:off x="751972" y="4894275"/>
            <a:ext cx="763558" cy="1661374"/>
            <a:chOff x="447172" y="4589475"/>
            <a:chExt cx="763558" cy="1661374"/>
          </a:xfrm>
        </p:grpSpPr>
        <p:cxnSp>
          <p:nvCxnSpPr>
            <p:cNvPr id="40" name="Straight Arrow Connector 22">
              <a:extLst>
                <a:ext uri="{FF2B5EF4-FFF2-40B4-BE49-F238E27FC236}">
                  <a16:creationId xmlns:a16="http://schemas.microsoft.com/office/drawing/2014/main" id="{27C464A2-5F64-4377-A0F7-8654D54CA0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447172" y="4589475"/>
              <a:ext cx="763558" cy="6168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22">
              <a:extLst>
                <a:ext uri="{FF2B5EF4-FFF2-40B4-BE49-F238E27FC236}">
                  <a16:creationId xmlns:a16="http://schemas.microsoft.com/office/drawing/2014/main" id="{8F244983-952A-4DED-B6FD-3D83FC36924A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447172" y="4866371"/>
              <a:ext cx="763558" cy="3399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22">
              <a:extLst>
                <a:ext uri="{FF2B5EF4-FFF2-40B4-BE49-F238E27FC236}">
                  <a16:creationId xmlns:a16="http://schemas.microsoft.com/office/drawing/2014/main" id="{A58F4DC8-6654-4EC5-9E6A-83DDB6E442C8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447172" y="5143267"/>
              <a:ext cx="763558" cy="6306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22">
              <a:extLst>
                <a:ext uri="{FF2B5EF4-FFF2-40B4-BE49-F238E27FC236}">
                  <a16:creationId xmlns:a16="http://schemas.microsoft.com/office/drawing/2014/main" id="{F1C36564-FD48-4C5F-9CBB-ECC4EE02ED2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447172" y="5206327"/>
              <a:ext cx="763558" cy="2138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22">
              <a:extLst>
                <a:ext uri="{FF2B5EF4-FFF2-40B4-BE49-F238E27FC236}">
                  <a16:creationId xmlns:a16="http://schemas.microsoft.com/office/drawing/2014/main" id="{5BC9DD56-D1AA-4E27-86F3-E53134678707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447172" y="5206327"/>
              <a:ext cx="763558" cy="4907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22">
              <a:extLst>
                <a:ext uri="{FF2B5EF4-FFF2-40B4-BE49-F238E27FC236}">
                  <a16:creationId xmlns:a16="http://schemas.microsoft.com/office/drawing/2014/main" id="{8E48DD30-05C9-4446-BE45-F855DB3248A1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447172" y="5206327"/>
              <a:ext cx="763558" cy="76762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22">
              <a:extLst>
                <a:ext uri="{FF2B5EF4-FFF2-40B4-BE49-F238E27FC236}">
                  <a16:creationId xmlns:a16="http://schemas.microsoft.com/office/drawing/2014/main" id="{F3638CB5-478B-4095-BDD5-65E006C309EB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447172" y="5206327"/>
              <a:ext cx="763558" cy="104452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2ED23D7-6B30-4262-8BB3-FB89F8F1C66E}"/>
              </a:ext>
            </a:extLst>
          </p:cNvPr>
          <p:cNvSpPr/>
          <p:nvPr/>
        </p:nvSpPr>
        <p:spPr>
          <a:xfrm>
            <a:off x="2284299" y="3823418"/>
            <a:ext cx="1133341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F8889A5-7418-45D1-9CF8-4E693407B7B1}"/>
              </a:ext>
            </a:extLst>
          </p:cNvPr>
          <p:cNvSpPr/>
          <p:nvPr/>
        </p:nvSpPr>
        <p:spPr>
          <a:xfrm>
            <a:off x="2284299" y="4620919"/>
            <a:ext cx="1133341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1DD5CBE-DDE8-4F9E-85B0-B23ED0060BCD}"/>
              </a:ext>
            </a:extLst>
          </p:cNvPr>
          <p:cNvSpPr/>
          <p:nvPr/>
        </p:nvSpPr>
        <p:spPr>
          <a:xfrm>
            <a:off x="2284299" y="5384894"/>
            <a:ext cx="1133341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AF4F8FF3-66E0-4006-B5B6-A78BAAD2D3AA}"/>
              </a:ext>
            </a:extLst>
          </p:cNvPr>
          <p:cNvSpPr/>
          <p:nvPr/>
        </p:nvSpPr>
        <p:spPr>
          <a:xfrm>
            <a:off x="3754610" y="3690064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2">
                <a:extLst>
                  <a:ext uri="{FF2B5EF4-FFF2-40B4-BE49-F238E27FC236}">
                    <a16:creationId xmlns:a16="http://schemas.microsoft.com/office/drawing/2014/main" id="{2512FCAC-91DF-46BE-8926-59FE129AD5CD}"/>
                  </a:ext>
                </a:extLst>
              </p:cNvPr>
              <p:cNvSpPr txBox="1"/>
              <p:nvPr/>
            </p:nvSpPr>
            <p:spPr>
              <a:xfrm>
                <a:off x="3908436" y="3854919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51" name="CuadroTexto 2">
                <a:extLst>
                  <a:ext uri="{FF2B5EF4-FFF2-40B4-BE49-F238E27FC236}">
                    <a16:creationId xmlns:a16="http://schemas.microsoft.com/office/drawing/2014/main" id="{2512FCAC-91DF-46BE-8926-59FE129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36" y="3854919"/>
                <a:ext cx="279435" cy="262123"/>
              </a:xfrm>
              <a:prstGeom prst="rect">
                <a:avLst/>
              </a:prstGeom>
              <a:blipFill>
                <a:blip r:embed="rId5"/>
                <a:stretch>
                  <a:fillRect l="-15217" r="-4348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13">
            <a:extLst>
              <a:ext uri="{FF2B5EF4-FFF2-40B4-BE49-F238E27FC236}">
                <a16:creationId xmlns:a16="http://schemas.microsoft.com/office/drawing/2014/main" id="{EAF90F99-10C7-4988-BD89-FA2C6784A1DF}"/>
              </a:ext>
            </a:extLst>
          </p:cNvPr>
          <p:cNvSpPr/>
          <p:nvPr/>
        </p:nvSpPr>
        <p:spPr>
          <a:xfrm>
            <a:off x="3754610" y="4492394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2">
                <a:extLst>
                  <a:ext uri="{FF2B5EF4-FFF2-40B4-BE49-F238E27FC236}">
                    <a16:creationId xmlns:a16="http://schemas.microsoft.com/office/drawing/2014/main" id="{C3621F9F-A97F-42B1-8C59-3AB07C7F9B21}"/>
                  </a:ext>
                </a:extLst>
              </p:cNvPr>
              <p:cNvSpPr txBox="1"/>
              <p:nvPr/>
            </p:nvSpPr>
            <p:spPr>
              <a:xfrm>
                <a:off x="3908436" y="4657249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53" name="CuadroTexto 2">
                <a:extLst>
                  <a:ext uri="{FF2B5EF4-FFF2-40B4-BE49-F238E27FC236}">
                    <a16:creationId xmlns:a16="http://schemas.microsoft.com/office/drawing/2014/main" id="{C3621F9F-A97F-42B1-8C59-3AB07C7F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36" y="4657249"/>
                <a:ext cx="279435" cy="262123"/>
              </a:xfrm>
              <a:prstGeom prst="rect">
                <a:avLst/>
              </a:prstGeom>
              <a:blipFill>
                <a:blip r:embed="rId6"/>
                <a:stretch>
                  <a:fillRect l="-15217" r="-4348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13">
            <a:extLst>
              <a:ext uri="{FF2B5EF4-FFF2-40B4-BE49-F238E27FC236}">
                <a16:creationId xmlns:a16="http://schemas.microsoft.com/office/drawing/2014/main" id="{CD83A43E-3BFE-4A3C-9CDA-EC0EDD6BAD66}"/>
              </a:ext>
            </a:extLst>
          </p:cNvPr>
          <p:cNvSpPr/>
          <p:nvPr/>
        </p:nvSpPr>
        <p:spPr>
          <a:xfrm>
            <a:off x="3754610" y="5234773"/>
            <a:ext cx="548640" cy="54864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2">
                <a:extLst>
                  <a:ext uri="{FF2B5EF4-FFF2-40B4-BE49-F238E27FC236}">
                    <a16:creationId xmlns:a16="http://schemas.microsoft.com/office/drawing/2014/main" id="{315D91AC-BC8D-4A89-86A5-B6D317C12F89}"/>
                  </a:ext>
                </a:extLst>
              </p:cNvPr>
              <p:cNvSpPr txBox="1"/>
              <p:nvPr/>
            </p:nvSpPr>
            <p:spPr>
              <a:xfrm>
                <a:off x="3908436" y="5399628"/>
                <a:ext cx="279435" cy="26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s-CR" sz="1600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sz="1600" b="1" dirty="0"/>
              </a:p>
            </p:txBody>
          </p:sp>
        </mc:Choice>
        <mc:Fallback xmlns="">
          <p:sp>
            <p:nvSpPr>
              <p:cNvPr id="55" name="CuadroTexto 2">
                <a:extLst>
                  <a:ext uri="{FF2B5EF4-FFF2-40B4-BE49-F238E27FC236}">
                    <a16:creationId xmlns:a16="http://schemas.microsoft.com/office/drawing/2014/main" id="{315D91AC-BC8D-4A89-86A5-B6D317C1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36" y="5399628"/>
                <a:ext cx="279435" cy="262123"/>
              </a:xfrm>
              <a:prstGeom prst="rect">
                <a:avLst/>
              </a:prstGeom>
              <a:blipFill>
                <a:blip r:embed="rId7"/>
                <a:stretch>
                  <a:fillRect l="-15217" r="-4348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F84C458-A66E-4BE8-BCDC-1979A3570FC6}"/>
              </a:ext>
            </a:extLst>
          </p:cNvPr>
          <p:cNvSpPr txBox="1"/>
          <p:nvPr/>
        </p:nvSpPr>
        <p:spPr>
          <a:xfrm>
            <a:off x="3363852" y="3609100"/>
            <a:ext cx="256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f(       )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2BEF88-A82A-4211-97E0-10730FB0E76A}"/>
              </a:ext>
            </a:extLst>
          </p:cNvPr>
          <p:cNvSpPr txBox="1"/>
          <p:nvPr/>
        </p:nvSpPr>
        <p:spPr>
          <a:xfrm>
            <a:off x="3363851" y="4444338"/>
            <a:ext cx="256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f(       ) 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627F9C-0222-4A0B-B13E-306E064D4DBE}"/>
              </a:ext>
            </a:extLst>
          </p:cNvPr>
          <p:cNvSpPr txBox="1"/>
          <p:nvPr/>
        </p:nvSpPr>
        <p:spPr>
          <a:xfrm>
            <a:off x="3358562" y="5202701"/>
            <a:ext cx="256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f(       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DDEBE7-9A3E-413F-96BE-1243BCA67D0A}"/>
                  </a:ext>
                </a:extLst>
              </p:cNvPr>
              <p:cNvSpPr txBox="1"/>
              <p:nvPr/>
            </p:nvSpPr>
            <p:spPr>
              <a:xfrm>
                <a:off x="5075861" y="3583507"/>
                <a:ext cx="113229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s-CR" b="1" dirty="0"/>
                                <m:t> 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s-CR" b="1" dirty="0"/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DDEBE7-9A3E-413F-96BE-1243BCA6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61" y="3583507"/>
                <a:ext cx="1132298" cy="586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A8AA3A-B1CB-4B65-AD7A-7921840BBF58}"/>
                  </a:ext>
                </a:extLst>
              </p:cNvPr>
              <p:cNvSpPr txBox="1"/>
              <p:nvPr/>
            </p:nvSpPr>
            <p:spPr>
              <a:xfrm>
                <a:off x="5075861" y="4384877"/>
                <a:ext cx="113229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s-CR" b="1" dirty="0"/>
                                <m:t> 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s-CR" b="1" dirty="0"/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A8AA3A-B1CB-4B65-AD7A-7921840B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61" y="4384877"/>
                <a:ext cx="1132298" cy="586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2CFB0-ED1F-4103-B04B-180A632E4645}"/>
                  </a:ext>
                </a:extLst>
              </p:cNvPr>
              <p:cNvSpPr txBox="1"/>
              <p:nvPr/>
            </p:nvSpPr>
            <p:spPr>
              <a:xfrm>
                <a:off x="5075861" y="5186247"/>
                <a:ext cx="113229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s-CR" b="1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s-CR" b="1" dirty="0"/>
                                <m:t> 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s-CR" b="1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s-CR" b="1" dirty="0"/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2CFB0-ED1F-4103-B04B-180A632E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61" y="5186247"/>
                <a:ext cx="1132298" cy="586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ABF67B37-15E4-456F-A8AD-5D6C680A44F6}"/>
              </a:ext>
            </a:extLst>
          </p:cNvPr>
          <p:cNvSpPr/>
          <p:nvPr/>
        </p:nvSpPr>
        <p:spPr>
          <a:xfrm>
            <a:off x="7209650" y="3626462"/>
            <a:ext cx="570012" cy="2342538"/>
          </a:xfrm>
          <a:prstGeom prst="rightBrace">
            <a:avLst>
              <a:gd name="adj1" fmla="val 5162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B14949-8E43-48D1-A544-CB7B50EF8B52}"/>
                  </a:ext>
                </a:extLst>
              </p:cNvPr>
              <p:cNvSpPr txBox="1"/>
              <p:nvPr/>
            </p:nvSpPr>
            <p:spPr>
              <a:xfrm>
                <a:off x="8006522" y="4507807"/>
                <a:ext cx="11895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B14949-8E43-48D1-A544-CB7B50EF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522" y="4507807"/>
                <a:ext cx="1189556" cy="369332"/>
              </a:xfrm>
              <a:prstGeom prst="rect">
                <a:avLst/>
              </a:prstGeom>
              <a:blipFill>
                <a:blip r:embed="rId11"/>
                <a:stretch>
                  <a:fillRect l="-5102" t="-1639" r="-816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D804408-A71C-4331-963E-CB6E475C8D7F}"/>
              </a:ext>
            </a:extLst>
          </p:cNvPr>
          <p:cNvSpPr txBox="1"/>
          <p:nvPr/>
        </p:nvSpPr>
        <p:spPr>
          <a:xfrm>
            <a:off x="6191130" y="3622242"/>
            <a:ext cx="44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757D87-DAF2-463D-9DC5-64FB4D8FA13C}"/>
              </a:ext>
            </a:extLst>
          </p:cNvPr>
          <p:cNvSpPr txBox="1"/>
          <p:nvPr/>
        </p:nvSpPr>
        <p:spPr>
          <a:xfrm>
            <a:off x="6191130" y="4413124"/>
            <a:ext cx="44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4D4458-7047-40CD-8598-B348C32A26B7}"/>
              </a:ext>
            </a:extLst>
          </p:cNvPr>
          <p:cNvSpPr txBox="1"/>
          <p:nvPr/>
        </p:nvSpPr>
        <p:spPr>
          <a:xfrm>
            <a:off x="6191130" y="5204006"/>
            <a:ext cx="44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8CF6CC-ADB6-419E-BCDC-87D4B831BFFC}"/>
                  </a:ext>
                </a:extLst>
              </p:cNvPr>
              <p:cNvSpPr txBox="1"/>
              <p:nvPr/>
            </p:nvSpPr>
            <p:spPr>
              <a:xfrm>
                <a:off x="6772016" y="3707550"/>
                <a:ext cx="363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8CF6CC-ADB6-419E-BCDC-87D4B831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16" y="3707550"/>
                <a:ext cx="363946" cy="369332"/>
              </a:xfrm>
              <a:prstGeom prst="rect">
                <a:avLst/>
              </a:prstGeom>
              <a:blipFill>
                <a:blip r:embed="rId12"/>
                <a:stretch>
                  <a:fillRect l="-18333" r="-5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F0E720-8CCF-43A0-AD65-066C59DABC24}"/>
                  </a:ext>
                </a:extLst>
              </p:cNvPr>
              <p:cNvSpPr txBox="1"/>
              <p:nvPr/>
            </p:nvSpPr>
            <p:spPr>
              <a:xfrm>
                <a:off x="6772016" y="4494054"/>
                <a:ext cx="371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F0E720-8CCF-43A0-AD65-066C59DAB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16" y="4494054"/>
                <a:ext cx="371063" cy="369332"/>
              </a:xfrm>
              <a:prstGeom prst="rect">
                <a:avLst/>
              </a:prstGeom>
              <a:blipFill>
                <a:blip r:embed="rId13"/>
                <a:stretch>
                  <a:fillRect l="-19672" r="-32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EAEEB8-FC98-46B3-BBA9-1473C5072721}"/>
                  </a:ext>
                </a:extLst>
              </p:cNvPr>
              <p:cNvSpPr txBox="1"/>
              <p:nvPr/>
            </p:nvSpPr>
            <p:spPr>
              <a:xfrm>
                <a:off x="6772016" y="5324099"/>
                <a:ext cx="371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EAEEB8-FC98-46B3-BBA9-1473C507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16" y="5324099"/>
                <a:ext cx="371063" cy="369332"/>
              </a:xfrm>
              <a:prstGeom prst="rect">
                <a:avLst/>
              </a:prstGeom>
              <a:blipFill>
                <a:blip r:embed="rId14"/>
                <a:stretch>
                  <a:fillRect l="-19672" r="-32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2">
                <a:extLst>
                  <a:ext uri="{FF2B5EF4-FFF2-40B4-BE49-F238E27FC236}">
                    <a16:creationId xmlns:a16="http://schemas.microsoft.com/office/drawing/2014/main" id="{839A9ACC-7E88-4587-A97E-948BC10BDE70}"/>
                  </a:ext>
                </a:extLst>
              </p:cNvPr>
              <p:cNvSpPr txBox="1"/>
              <p:nvPr/>
            </p:nvSpPr>
            <p:spPr>
              <a:xfrm>
                <a:off x="8334200" y="4873157"/>
                <a:ext cx="53860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smtClean="0">
                          <a:solidFill>
                            <a:srgbClr val="00B050"/>
                          </a:solidFill>
                        </a:rPr>
                        <m:t>✔</m:t>
                      </m:r>
                    </m:oMath>
                  </m:oMathPara>
                </a14:m>
                <a:endParaRPr lang="es-CR" sz="5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CuadroTexto 2">
                <a:extLst>
                  <a:ext uri="{FF2B5EF4-FFF2-40B4-BE49-F238E27FC236}">
                    <a16:creationId xmlns:a16="http://schemas.microsoft.com/office/drawing/2014/main" id="{839A9ACC-7E88-4587-A97E-948BC10BD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200" y="4873157"/>
                <a:ext cx="538609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>
            <a:extLst>
              <a:ext uri="{FF2B5EF4-FFF2-40B4-BE49-F238E27FC236}">
                <a16:creationId xmlns:a16="http://schemas.microsoft.com/office/drawing/2014/main" id="{FB0A3EFD-1A89-4BE1-B0D8-D5E7360CC67E}"/>
              </a:ext>
            </a:extLst>
          </p:cNvPr>
          <p:cNvSpPr/>
          <p:nvPr/>
        </p:nvSpPr>
        <p:spPr>
          <a:xfrm rot="5400000">
            <a:off x="6800930" y="5594860"/>
            <a:ext cx="251452" cy="548640"/>
          </a:xfrm>
          <a:prstGeom prst="rightBrace">
            <a:avLst>
              <a:gd name="adj1" fmla="val 5162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041C2F-B4F9-4037-A495-CE33FB5D611E}"/>
              </a:ext>
            </a:extLst>
          </p:cNvPr>
          <p:cNvCxnSpPr>
            <a:cxnSpLocks/>
            <a:stCxn id="73" idx="1"/>
            <a:endCxn id="75" idx="1"/>
          </p:cNvCxnSpPr>
          <p:nvPr/>
        </p:nvCxnSpPr>
        <p:spPr>
          <a:xfrm rot="16200000" flipH="1">
            <a:off x="7243316" y="5678245"/>
            <a:ext cx="6953" cy="640275"/>
          </a:xfrm>
          <a:prstGeom prst="bentConnector4">
            <a:avLst>
              <a:gd name="adj1" fmla="val 1930922"/>
              <a:gd name="adj2" fmla="val 598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308383-4174-4325-9AFA-44F73478CDC1}"/>
              </a:ext>
            </a:extLst>
          </p:cNvPr>
          <p:cNvSpPr/>
          <p:nvPr/>
        </p:nvSpPr>
        <p:spPr>
          <a:xfrm>
            <a:off x="7566931" y="5843870"/>
            <a:ext cx="997698" cy="315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84302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7" grpId="0" animBg="1"/>
      <p:bldP spid="28" grpId="0"/>
      <p:bldP spid="37" grpId="0" animBg="1"/>
      <p:bldP spid="38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The far right node (or nodes!)</a:t>
            </a:r>
          </a:p>
          <a:p>
            <a:r>
              <a:rPr lang="en-US" dirty="0">
                <a:ea typeface="Verdana" panose="020B0604030504040204" pitchFamily="34" charset="0"/>
              </a:rPr>
              <a:t>Used to compute the Predictions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Depending on the type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There are several Final Predictions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Each Prediction, has a particular Loss function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There must be consistency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6336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The particular form of math equation 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Needed to compute how </a:t>
            </a:r>
            <a:r>
              <a:rPr lang="en-US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 the CNN predicting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Each type of CNN prediction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Has a particular form of Loss function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Used also for the GD and Backpropagation </a:t>
            </a:r>
            <a:r>
              <a:rPr lang="en-US" dirty="0" err="1">
                <a:ea typeface="Verdana" panose="020B0604030504040204" pitchFamily="34" charset="0"/>
              </a:rPr>
              <a:t>algos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3881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Optimizers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The method which Backpropagate will use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decrease the Loss Function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Gradient Descent is one of them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has other as well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200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Verdana" panose="020B0604030504040204" pitchFamily="34" charset="0"/>
              </a:rPr>
              <a:t>Continous Regression (i.e. Real Estate Prices)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Linear Activation (a.k.a. no final activation)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RMSE (Root mean square error)</a:t>
            </a:r>
            <a:endParaRPr lang="en-US" dirty="0"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Target </a:t>
            </a:r>
            <a:r>
              <a:rPr lang="en-US" dirty="0">
                <a:ea typeface="Verdana" panose="020B0604030504040204" pitchFamily="34" charset="0"/>
              </a:rPr>
              <a:t>values </a:t>
            </a:r>
            <a:r>
              <a:rPr lang="en-US">
                <a:ea typeface="Verdana" panose="020B0604030504040204" pitchFamily="34" charset="0"/>
              </a:rPr>
              <a:t>are not coded (open values)</a:t>
            </a:r>
            <a:endParaRPr lang="en-US" dirty="0"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End with 1 node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732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Verdana" panose="020B0604030504040204" pitchFamily="34" charset="0"/>
              </a:rPr>
              <a:t>Continous Regression (i.e. Real Estate Prices)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Oval 13">
            <a:extLst/>
          </p:cNvPr>
          <p:cNvSpPr/>
          <p:nvPr/>
        </p:nvSpPr>
        <p:spPr>
          <a:xfrm>
            <a:off x="2249624" y="4323162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454966" y="4539533"/>
                <a:ext cx="368627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/>
                        <m:sup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6" y="4539533"/>
                <a:ext cx="368627" cy="312265"/>
              </a:xfrm>
              <a:prstGeom prst="rect">
                <a:avLst/>
              </a:prstGeom>
              <a:blipFill>
                <a:blip r:embed="rId2"/>
                <a:stretch>
                  <a:fillRect l="-15000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03915-686E-4096-92EA-21EE5F494F6B}"/>
              </a:ext>
            </a:extLst>
          </p:cNvPr>
          <p:cNvGrpSpPr/>
          <p:nvPr/>
        </p:nvGrpSpPr>
        <p:grpSpPr>
          <a:xfrm>
            <a:off x="1486066" y="3980630"/>
            <a:ext cx="763558" cy="1661374"/>
            <a:chOff x="1486066" y="3980630"/>
            <a:chExt cx="763558" cy="1661374"/>
          </a:xfrm>
        </p:grpSpPr>
        <p:cxnSp>
          <p:nvCxnSpPr>
            <p:cNvPr id="11" name="Straight Arrow Connector 22">
              <a:extLst/>
            </p:cNvPr>
            <p:cNvCxnSpPr>
              <a:cxnSpLocks/>
              <a:endCxn id="5" idx="2"/>
            </p:cNvCxnSpPr>
            <p:nvPr/>
          </p:nvCxnSpPr>
          <p:spPr>
            <a:xfrm>
              <a:off x="1486066" y="3980630"/>
              <a:ext cx="763558" cy="7025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22">
              <a:extLst>
                <a:ext uri="{FF2B5EF4-FFF2-40B4-BE49-F238E27FC236}">
                  <a16:creationId xmlns:a16="http://schemas.microsoft.com/office/drawing/2014/main" id="{037641AC-6AF8-4B03-8DE2-041B6CD4096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257526"/>
              <a:ext cx="763558" cy="4256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80C26CDF-2032-4FB4-B61E-72EF9A4F2A6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534422"/>
              <a:ext cx="763558" cy="14874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2">
              <a:extLst>
                <a:ext uri="{FF2B5EF4-FFF2-40B4-BE49-F238E27FC236}">
                  <a16:creationId xmlns:a16="http://schemas.microsoft.com/office/drawing/2014/main" id="{B8E7DA4D-62C3-44EC-96B7-8620BB273EC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1281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22">
              <a:extLst>
                <a:ext uri="{FF2B5EF4-FFF2-40B4-BE49-F238E27FC236}">
                  <a16:creationId xmlns:a16="http://schemas.microsoft.com/office/drawing/2014/main" id="{1BE0EECB-EB70-445D-A035-186C2D53677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4050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22">
              <a:extLst>
                <a:ext uri="{FF2B5EF4-FFF2-40B4-BE49-F238E27FC236}">
                  <a16:creationId xmlns:a16="http://schemas.microsoft.com/office/drawing/2014/main" id="{A73B7E0E-B2EE-4963-B7A6-3883B9AE56F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68194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B5F82E90-C6D4-472A-A626-395C5A5A5C5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95884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DD16DFD-B22A-461A-8AA2-7DDB73FAD76F}"/>
              </a:ext>
            </a:extLst>
          </p:cNvPr>
          <p:cNvSpPr/>
          <p:nvPr/>
        </p:nvSpPr>
        <p:spPr>
          <a:xfrm>
            <a:off x="3136328" y="4538699"/>
            <a:ext cx="1371600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0F0C6624-563B-4FE8-BA65-43C72F17FEBC}"/>
              </a:ext>
            </a:extLst>
          </p:cNvPr>
          <p:cNvSpPr/>
          <p:nvPr/>
        </p:nvSpPr>
        <p:spPr>
          <a:xfrm>
            <a:off x="4735427" y="4322328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/>
              <p:nvPr/>
            </p:nvSpPr>
            <p:spPr>
              <a:xfrm>
                <a:off x="4940769" y="4538699"/>
                <a:ext cx="368627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/>
                        <m:sup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bSup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61" name="CuadroTexto 2">
                <a:extLst>
                  <a:ext uri="{FF2B5EF4-FFF2-40B4-BE49-F238E27FC236}">
                    <a16:creationId xmlns:a16="http://schemas.microsoft.com/office/drawing/2014/main" id="{42539CF2-677F-497B-8EF0-1D127886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69" y="4538699"/>
                <a:ext cx="368627" cy="312265"/>
              </a:xfrm>
              <a:prstGeom prst="rect">
                <a:avLst/>
              </a:prstGeom>
              <a:blipFill>
                <a:blip r:embed="rId3"/>
                <a:stretch>
                  <a:fillRect l="-13115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84E6A1-1D47-4980-86E0-DA574D66C1DB}"/>
              </a:ext>
            </a:extLst>
          </p:cNvPr>
          <p:cNvCxnSpPr>
            <a:cxnSpLocks/>
            <a:stCxn id="59" idx="4"/>
            <a:endCxn id="30" idx="0"/>
          </p:cNvCxnSpPr>
          <p:nvPr/>
        </p:nvCxnSpPr>
        <p:spPr>
          <a:xfrm rot="16200000" flipH="1">
            <a:off x="5013163" y="5124591"/>
            <a:ext cx="508719" cy="344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F28AEA-5E21-4000-A87A-C938A0FF472A}"/>
              </a:ext>
            </a:extLst>
          </p:cNvPr>
          <p:cNvSpPr/>
          <p:nvPr/>
        </p:nvSpPr>
        <p:spPr>
          <a:xfrm>
            <a:off x="4940769" y="5551047"/>
            <a:ext cx="997698" cy="315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28021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57" grpId="0" animBg="1"/>
      <p:bldP spid="59" grpId="0" animBg="1"/>
      <p:bldP spid="61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a typeface="Verdana" panose="020B0604030504040204" pitchFamily="34" charset="0"/>
              </a:rPr>
              <a:t>Continous Regression (i.e. Real Estate Prices)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Oval 13">
            <a:extLst/>
          </p:cNvPr>
          <p:cNvSpPr/>
          <p:nvPr/>
        </p:nvSpPr>
        <p:spPr>
          <a:xfrm>
            <a:off x="2249624" y="4323162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454966" y="4539533"/>
            <a:ext cx="3077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2000" b="1"/>
              <a:t>2.5</a:t>
            </a:r>
            <a:endParaRPr lang="es-CR" sz="20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03915-686E-4096-92EA-21EE5F494F6B}"/>
              </a:ext>
            </a:extLst>
          </p:cNvPr>
          <p:cNvGrpSpPr/>
          <p:nvPr/>
        </p:nvGrpSpPr>
        <p:grpSpPr>
          <a:xfrm>
            <a:off x="1486066" y="3980630"/>
            <a:ext cx="763558" cy="1661374"/>
            <a:chOff x="1486066" y="3980630"/>
            <a:chExt cx="763558" cy="1661374"/>
          </a:xfrm>
        </p:grpSpPr>
        <p:cxnSp>
          <p:nvCxnSpPr>
            <p:cNvPr id="11" name="Straight Arrow Connector 22">
              <a:extLst/>
            </p:cNvPr>
            <p:cNvCxnSpPr>
              <a:cxnSpLocks/>
              <a:endCxn id="5" idx="2"/>
            </p:cNvCxnSpPr>
            <p:nvPr/>
          </p:nvCxnSpPr>
          <p:spPr>
            <a:xfrm>
              <a:off x="1486066" y="3980630"/>
              <a:ext cx="763558" cy="70253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22">
              <a:extLst>
                <a:ext uri="{FF2B5EF4-FFF2-40B4-BE49-F238E27FC236}">
                  <a16:creationId xmlns:a16="http://schemas.microsoft.com/office/drawing/2014/main" id="{037641AC-6AF8-4B03-8DE2-041B6CD4096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257526"/>
              <a:ext cx="763558" cy="42563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80C26CDF-2032-4FB4-B61E-72EF9A4F2A6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86066" y="4534422"/>
              <a:ext cx="763558" cy="148740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2">
              <a:extLst>
                <a:ext uri="{FF2B5EF4-FFF2-40B4-BE49-F238E27FC236}">
                  <a16:creationId xmlns:a16="http://schemas.microsoft.com/office/drawing/2014/main" id="{B8E7DA4D-62C3-44EC-96B7-8620BB273EC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128156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22">
              <a:extLst>
                <a:ext uri="{FF2B5EF4-FFF2-40B4-BE49-F238E27FC236}">
                  <a16:creationId xmlns:a16="http://schemas.microsoft.com/office/drawing/2014/main" id="{1BE0EECB-EB70-445D-A035-186C2D53677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40505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22">
              <a:extLst>
                <a:ext uri="{FF2B5EF4-FFF2-40B4-BE49-F238E27FC236}">
                  <a16:creationId xmlns:a16="http://schemas.microsoft.com/office/drawing/2014/main" id="{A73B7E0E-B2EE-4963-B7A6-3883B9AE56F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681948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B5F82E90-C6D4-472A-A626-395C5A5A5C5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486066" y="4683162"/>
              <a:ext cx="763558" cy="958842"/>
            </a:xfrm>
            <a:prstGeom prst="straightConnector1">
              <a:avLst/>
            </a:prstGeom>
            <a:ln w="28575" cap="flat" cmpd="sng" algn="ctr">
              <a:solidFill>
                <a:srgbClr val="292929">
                  <a:alpha val="50196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DD16DFD-B22A-461A-8AA2-7DDB73FAD76F}"/>
              </a:ext>
            </a:extLst>
          </p:cNvPr>
          <p:cNvSpPr/>
          <p:nvPr/>
        </p:nvSpPr>
        <p:spPr>
          <a:xfrm>
            <a:off x="3136328" y="4538699"/>
            <a:ext cx="1371600" cy="295658"/>
          </a:xfrm>
          <a:prstGeom prst="rightArrow">
            <a:avLst>
              <a:gd name="adj1" fmla="val 50000"/>
              <a:gd name="adj2" fmla="val 7965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0F0C6624-563B-4FE8-BA65-43C72F17FEBC}"/>
              </a:ext>
            </a:extLst>
          </p:cNvPr>
          <p:cNvSpPr/>
          <p:nvPr/>
        </p:nvSpPr>
        <p:spPr>
          <a:xfrm>
            <a:off x="4735427" y="4322328"/>
            <a:ext cx="720000" cy="7200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61" name="CuadroTexto 2">
            <a:extLst>
              <a:ext uri="{FF2B5EF4-FFF2-40B4-BE49-F238E27FC236}">
                <a16:creationId xmlns:a16="http://schemas.microsoft.com/office/drawing/2014/main" id="{42539CF2-677F-497B-8EF0-1D127886BCAB}"/>
              </a:ext>
            </a:extLst>
          </p:cNvPr>
          <p:cNvSpPr txBox="1"/>
          <p:nvPr/>
        </p:nvSpPr>
        <p:spPr>
          <a:xfrm>
            <a:off x="4940769" y="4538699"/>
            <a:ext cx="3077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2000" b="1"/>
              <a:t>2.5</a:t>
            </a:r>
            <a:endParaRPr lang="es-CR" sz="20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84E6A1-1D47-4980-86E0-DA574D66C1DB}"/>
              </a:ext>
            </a:extLst>
          </p:cNvPr>
          <p:cNvCxnSpPr>
            <a:cxnSpLocks/>
            <a:stCxn id="59" idx="4"/>
            <a:endCxn id="30" idx="0"/>
          </p:cNvCxnSpPr>
          <p:nvPr/>
        </p:nvCxnSpPr>
        <p:spPr>
          <a:xfrm rot="16200000" flipH="1">
            <a:off x="5013163" y="5124591"/>
            <a:ext cx="508719" cy="344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F28AEA-5E21-4000-A87A-C938A0FF472A}"/>
              </a:ext>
            </a:extLst>
          </p:cNvPr>
          <p:cNvSpPr/>
          <p:nvPr/>
        </p:nvSpPr>
        <p:spPr>
          <a:xfrm>
            <a:off x="4940769" y="5551047"/>
            <a:ext cx="997698" cy="315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9504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57" grpId="0" animBg="1"/>
      <p:bldP spid="59" grpId="0" animBg="1"/>
      <p:bldP spid="6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Final </a:t>
            </a:r>
            <a:r>
              <a:rPr lang="es-CR" dirty="0" err="1"/>
              <a:t>Activations</a:t>
            </a:r>
            <a:r>
              <a:rPr lang="es-CR" dirty="0"/>
              <a:t> and </a:t>
            </a:r>
            <a:r>
              <a:rPr lang="es-CR" dirty="0" err="1"/>
              <a:t>Loss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Binary Classification (Cats vs. Dogs)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Sigmoid Activation (turns any value into [0,1])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Binary Cross entropy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Be sure your target values are coded </a:t>
            </a:r>
            <a:r>
              <a:rPr lang="en-US" i="1" dirty="0">
                <a:ea typeface="Verdana" panose="020B0604030504040204" pitchFamily="34" charset="0"/>
              </a:rPr>
              <a:t>0 </a:t>
            </a:r>
            <a:r>
              <a:rPr lang="en-US" dirty="0">
                <a:ea typeface="Verdana" panose="020B0604030504040204" pitchFamily="34" charset="0"/>
              </a:rPr>
              <a:t>and </a:t>
            </a:r>
            <a:r>
              <a:rPr lang="en-US" i="1" dirty="0">
                <a:ea typeface="Verdana" panose="020B0604030504040204" pitchFamily="34" charset="0"/>
              </a:rPr>
              <a:t>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End with 1 node</a:t>
            </a:r>
            <a:endParaRPr lang="en-US" dirty="0"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1112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26238</TotalTime>
  <Words>535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Garamond</vt:lpstr>
      <vt:lpstr>Times New Roman</vt:lpstr>
      <vt:lpstr>Verdana</vt:lpstr>
      <vt:lpstr>Wingdings</vt:lpstr>
      <vt:lpstr>Organic</vt:lpstr>
      <vt:lpstr>Convolutional Neural Networks</vt:lpstr>
      <vt:lpstr>Concepts, Layers, Architectures and more</vt:lpstr>
      <vt:lpstr>Final Activations</vt:lpstr>
      <vt:lpstr>Loss</vt:lpstr>
      <vt:lpstr>Optimizers</vt:lpstr>
      <vt:lpstr>Final Activations and Loss</vt:lpstr>
      <vt:lpstr>Final Activations and Loss</vt:lpstr>
      <vt:lpstr>Final Activations and Loss</vt:lpstr>
      <vt:lpstr>Final Activations and Loss</vt:lpstr>
      <vt:lpstr>Final Activations and Loss</vt:lpstr>
      <vt:lpstr>Final Activations and Loss</vt:lpstr>
      <vt:lpstr>Final Activations and Loss</vt:lpstr>
      <vt:lpstr>Final Activations and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344</cp:revision>
  <dcterms:created xsi:type="dcterms:W3CDTF">2017-01-12T04:35:45Z</dcterms:created>
  <dcterms:modified xsi:type="dcterms:W3CDTF">2017-08-29T04:26:35Z</dcterms:modified>
  <cp:contentStatus/>
</cp:coreProperties>
</file>