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9b2effe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9b2effe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c4ab9adf3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c4ab9adf3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c4ab9adf3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c4ab9adf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c4ab9adf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c4ab9adf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87997393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87997393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c4cdb02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c4cdb02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9b2effe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9b2effe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82" name="Shape 82"/>
        <p:cNvGrpSpPr/>
        <p:nvPr/>
      </p:nvGrpSpPr>
      <p:grpSpPr>
        <a:xfrm>
          <a:off x="0" y="0"/>
          <a:ext cx="0" cy="0"/>
          <a:chOff x="0" y="0"/>
          <a:chExt cx="0" cy="0"/>
        </a:xfrm>
      </p:grpSpPr>
      <p:grpSp>
        <p:nvGrpSpPr>
          <p:cNvPr id="83" name="Google Shape;83;p13"/>
          <p:cNvGrpSpPr/>
          <p:nvPr/>
        </p:nvGrpSpPr>
        <p:grpSpPr>
          <a:xfrm>
            <a:off x="4406400" y="0"/>
            <a:ext cx="4737600" cy="5143065"/>
            <a:chOff x="4406400" y="0"/>
            <a:chExt cx="4737600" cy="5143065"/>
          </a:xfrm>
        </p:grpSpPr>
        <p:sp>
          <p:nvSpPr>
            <p:cNvPr id="84" name="Google Shape;84;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04" name="Shape 104"/>
        <p:cNvGrpSpPr/>
        <p:nvPr/>
      </p:nvGrpSpPr>
      <p:grpSpPr>
        <a:xfrm>
          <a:off x="0" y="0"/>
          <a:ext cx="0" cy="0"/>
          <a:chOff x="0" y="0"/>
          <a:chExt cx="0" cy="0"/>
        </a:xfrm>
      </p:grpSpPr>
      <p:pic>
        <p:nvPicPr>
          <p:cNvPr descr="offset_comp_343059.jpg" id="105" name="Google Shape;105;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06" name="Google Shape;106;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08" name="Google Shape;10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9" name="Google Shape;109;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4"/>
          <p:cNvGrpSpPr/>
          <p:nvPr/>
        </p:nvGrpSpPr>
        <p:grpSpPr>
          <a:xfrm>
            <a:off x="0" y="381001"/>
            <a:ext cx="1037850" cy="1016287"/>
            <a:chOff x="0" y="381001"/>
            <a:chExt cx="1037850" cy="1016287"/>
          </a:xfrm>
        </p:grpSpPr>
        <p:sp>
          <p:nvSpPr>
            <p:cNvPr id="114" name="Google Shape;114;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16" name="Shape 116"/>
        <p:cNvGrpSpPr/>
        <p:nvPr/>
      </p:nvGrpSpPr>
      <p:grpSpPr>
        <a:xfrm>
          <a:off x="0" y="0"/>
          <a:ext cx="0" cy="0"/>
          <a:chOff x="0" y="0"/>
          <a:chExt cx="0" cy="0"/>
        </a:xfrm>
      </p:grpSpPr>
      <p:sp>
        <p:nvSpPr>
          <p:cNvPr id="117" name="Google Shape;117;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8" name="Google Shape;118;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20" name="Google Shape;120;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5"/>
          <p:cNvGrpSpPr/>
          <p:nvPr/>
        </p:nvGrpSpPr>
        <p:grpSpPr>
          <a:xfrm>
            <a:off x="0" y="381001"/>
            <a:ext cx="1037850" cy="1016287"/>
            <a:chOff x="0" y="381001"/>
            <a:chExt cx="1037850" cy="1016287"/>
          </a:xfrm>
        </p:grpSpPr>
        <p:sp>
          <p:nvSpPr>
            <p:cNvPr id="125" name="Google Shape;125;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28" name="Google Shape;12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29" name="Shape 129"/>
        <p:cNvGrpSpPr/>
        <p:nvPr/>
      </p:nvGrpSpPr>
      <p:grpSpPr>
        <a:xfrm>
          <a:off x="0" y="0"/>
          <a:ext cx="0" cy="0"/>
          <a:chOff x="0" y="0"/>
          <a:chExt cx="0" cy="0"/>
        </a:xfrm>
      </p:grpSpPr>
      <p:sp>
        <p:nvSpPr>
          <p:cNvPr id="130" name="Google Shape;130;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1" name="Google Shape;131;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6"/>
          <p:cNvGrpSpPr/>
          <p:nvPr/>
        </p:nvGrpSpPr>
        <p:grpSpPr>
          <a:xfrm>
            <a:off x="0" y="381001"/>
            <a:ext cx="1037850" cy="1016287"/>
            <a:chOff x="0" y="381001"/>
            <a:chExt cx="1037850" cy="1016287"/>
          </a:xfrm>
        </p:grpSpPr>
        <p:sp>
          <p:nvSpPr>
            <p:cNvPr id="137" name="Google Shape;137;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40" name="Google Shape;14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41" name="Google Shape;141;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ctrTitle"/>
          </p:nvPr>
        </p:nvSpPr>
        <p:spPr>
          <a:xfrm>
            <a:off x="2883950" y="1205225"/>
            <a:ext cx="59238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Forests, Wildlife, </a:t>
            </a:r>
            <a:r>
              <a:rPr lang="en-GB"/>
              <a:t>Environment</a:t>
            </a:r>
            <a:r>
              <a:rPr lang="en-GB"/>
              <a:t> &amp; Climate Management System</a:t>
            </a:r>
            <a:endParaRPr/>
          </a:p>
        </p:txBody>
      </p:sp>
      <p:sp>
        <p:nvSpPr>
          <p:cNvPr id="147" name="Google Shape;147;p17"/>
          <p:cNvSpPr txBox="1"/>
          <p:nvPr>
            <p:ph idx="1" type="subTitle"/>
          </p:nvPr>
        </p:nvSpPr>
        <p:spPr>
          <a:xfrm>
            <a:off x="2813925" y="3254425"/>
            <a:ext cx="6244200" cy="72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688"/>
              <a:buNone/>
            </a:pPr>
            <a:r>
              <a:rPr lang="en-GB" sz="1800">
                <a:solidFill>
                  <a:schemeClr val="dk2"/>
                </a:solidFill>
              </a:rPr>
              <a:t>Management tool for forest, wildlife, environment &amp; climate</a:t>
            </a:r>
            <a:endParaRPr sz="1800">
              <a:solidFill>
                <a:schemeClr val="dk2"/>
              </a:solidFill>
            </a:endParaRPr>
          </a:p>
        </p:txBody>
      </p:sp>
      <p:sp>
        <p:nvSpPr>
          <p:cNvPr id="148" name="Google Shape;148;p17"/>
          <p:cNvSpPr txBox="1"/>
          <p:nvPr/>
        </p:nvSpPr>
        <p:spPr>
          <a:xfrm>
            <a:off x="192225" y="564375"/>
            <a:ext cx="4182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latin typeface="Lato"/>
                <a:ea typeface="Lato"/>
                <a:cs typeface="Lato"/>
                <a:sym typeface="Lato"/>
              </a:rPr>
              <a:t>Final Year Project </a:t>
            </a:r>
            <a:r>
              <a:rPr b="1" lang="en-GB" sz="2200">
                <a:latin typeface="Lato"/>
                <a:ea typeface="Lato"/>
                <a:cs typeface="Lato"/>
                <a:sym typeface="Lato"/>
              </a:rPr>
              <a:t>Presentation</a:t>
            </a:r>
            <a:endParaRPr b="1" sz="2200">
              <a:latin typeface="Lato"/>
              <a:ea typeface="Lato"/>
              <a:cs typeface="Lato"/>
              <a:sym typeface="Lato"/>
            </a:endParaRPr>
          </a:p>
        </p:txBody>
      </p:sp>
      <p:sp>
        <p:nvSpPr>
          <p:cNvPr id="149" name="Google Shape;149;p17"/>
          <p:cNvSpPr txBox="1"/>
          <p:nvPr/>
        </p:nvSpPr>
        <p:spPr>
          <a:xfrm>
            <a:off x="2233525" y="3906675"/>
            <a:ext cx="482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Lato"/>
                <a:ea typeface="Lato"/>
                <a:cs typeface="Lato"/>
                <a:sym typeface="Lato"/>
              </a:rPr>
              <a:t>University of the Central Punjab, Lahore.</a:t>
            </a:r>
            <a:endParaRPr b="1" sz="2000">
              <a:latin typeface="Lato"/>
              <a:ea typeface="Lato"/>
              <a:cs typeface="Lato"/>
              <a:sym typeface="Lato"/>
            </a:endParaRPr>
          </a:p>
        </p:txBody>
      </p:sp>
      <p:pic>
        <p:nvPicPr>
          <p:cNvPr id="150" name="Google Shape;150;p17"/>
          <p:cNvPicPr preferRelativeResize="0"/>
          <p:nvPr/>
        </p:nvPicPr>
        <p:blipFill>
          <a:blip r:embed="rId3">
            <a:alphaModFix/>
          </a:blip>
          <a:stretch>
            <a:fillRect/>
          </a:stretch>
        </p:blipFill>
        <p:spPr>
          <a:xfrm>
            <a:off x="1555675" y="3891375"/>
            <a:ext cx="542403" cy="52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 DIAGRAM</a:t>
            </a:r>
            <a:endParaRPr/>
          </a:p>
        </p:txBody>
      </p:sp>
      <p:pic>
        <p:nvPicPr>
          <p:cNvPr id="247" name="Google Shape;247;p26"/>
          <p:cNvPicPr preferRelativeResize="0"/>
          <p:nvPr/>
        </p:nvPicPr>
        <p:blipFill>
          <a:blip r:embed="rId3">
            <a:alphaModFix/>
          </a:blip>
          <a:stretch>
            <a:fillRect/>
          </a:stretch>
        </p:blipFill>
        <p:spPr>
          <a:xfrm>
            <a:off x="3333725" y="1517475"/>
            <a:ext cx="5607700" cy="346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630575" y="582550"/>
            <a:ext cx="5609700" cy="598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Expected Results:</a:t>
            </a:r>
            <a:endParaRPr/>
          </a:p>
        </p:txBody>
      </p:sp>
      <p:sp>
        <p:nvSpPr>
          <p:cNvPr id="253" name="Google Shape;253;p27"/>
          <p:cNvSpPr txBox="1"/>
          <p:nvPr/>
        </p:nvSpPr>
        <p:spPr>
          <a:xfrm>
            <a:off x="1338025"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54" name="Google Shape;254;p27"/>
          <p:cNvSpPr txBox="1"/>
          <p:nvPr/>
        </p:nvSpPr>
        <p:spPr>
          <a:xfrm>
            <a:off x="1634217" y="3508020"/>
            <a:ext cx="462300" cy="27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lt1"/>
                </a:solidFill>
                <a:latin typeface="Lato"/>
                <a:ea typeface="Lato"/>
                <a:cs typeface="Lato"/>
                <a:sym typeface="Lato"/>
              </a:rPr>
              <a:t>75%</a:t>
            </a:r>
            <a:endParaRPr b="1" sz="1000">
              <a:solidFill>
                <a:schemeClr val="lt1"/>
              </a:solidFill>
              <a:latin typeface="Lato"/>
              <a:ea typeface="Lato"/>
              <a:cs typeface="Lato"/>
              <a:sym typeface="Lato"/>
            </a:endParaRPr>
          </a:p>
          <a:p>
            <a:pPr indent="0" lvl="0" marL="0" rtl="0" algn="ctr">
              <a:spcBef>
                <a:spcPts val="1600"/>
              </a:spcBef>
              <a:spcAft>
                <a:spcPts val="0"/>
              </a:spcAft>
              <a:buNone/>
            </a:pPr>
            <a:r>
              <a:t/>
            </a:r>
            <a:endParaRPr b="1">
              <a:solidFill>
                <a:schemeClr val="lt1"/>
              </a:solidFill>
              <a:latin typeface="Lato"/>
              <a:ea typeface="Lato"/>
              <a:cs typeface="Lato"/>
              <a:sym typeface="Lato"/>
            </a:endParaRPr>
          </a:p>
        </p:txBody>
      </p:sp>
      <p:sp>
        <p:nvSpPr>
          <p:cNvPr id="255" name="Google Shape;255;p27"/>
          <p:cNvSpPr/>
          <p:nvPr/>
        </p:nvSpPr>
        <p:spPr>
          <a:xfrm>
            <a:off x="3207425" y="3154500"/>
            <a:ext cx="1018200" cy="1018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txBox="1"/>
          <p:nvPr/>
        </p:nvSpPr>
        <p:spPr>
          <a:xfrm>
            <a:off x="3187537"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57" name="Google Shape;257;p27"/>
          <p:cNvSpPr/>
          <p:nvPr/>
        </p:nvSpPr>
        <p:spPr>
          <a:xfrm>
            <a:off x="5058251" y="3154500"/>
            <a:ext cx="1018200" cy="1018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txBox="1"/>
          <p:nvPr/>
        </p:nvSpPr>
        <p:spPr>
          <a:xfrm>
            <a:off x="5040797"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59" name="Google Shape;259;p27"/>
          <p:cNvSpPr txBox="1"/>
          <p:nvPr/>
        </p:nvSpPr>
        <p:spPr>
          <a:xfrm>
            <a:off x="5342249" y="3508020"/>
            <a:ext cx="462300" cy="27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lt1"/>
                </a:solidFill>
                <a:latin typeface="Lato"/>
                <a:ea typeface="Lato"/>
                <a:cs typeface="Lato"/>
                <a:sym typeface="Lato"/>
              </a:rPr>
              <a:t>42%</a:t>
            </a:r>
            <a:endParaRPr b="1" sz="1000">
              <a:solidFill>
                <a:schemeClr val="lt1"/>
              </a:solidFill>
              <a:latin typeface="Lato"/>
              <a:ea typeface="Lato"/>
              <a:cs typeface="Lato"/>
              <a:sym typeface="Lato"/>
            </a:endParaRPr>
          </a:p>
          <a:p>
            <a:pPr indent="0" lvl="0" marL="0" rtl="0" algn="ctr">
              <a:spcBef>
                <a:spcPts val="1600"/>
              </a:spcBef>
              <a:spcAft>
                <a:spcPts val="0"/>
              </a:spcAft>
              <a:buNone/>
            </a:pPr>
            <a:r>
              <a:t/>
            </a:r>
            <a:endParaRPr b="1">
              <a:solidFill>
                <a:schemeClr val="lt1"/>
              </a:solidFill>
              <a:latin typeface="Lato"/>
              <a:ea typeface="Lato"/>
              <a:cs typeface="Lato"/>
              <a:sym typeface="Lato"/>
            </a:endParaRPr>
          </a:p>
        </p:txBody>
      </p:sp>
      <p:sp>
        <p:nvSpPr>
          <p:cNvPr id="260" name="Google Shape;260;p27"/>
          <p:cNvSpPr txBox="1"/>
          <p:nvPr/>
        </p:nvSpPr>
        <p:spPr>
          <a:xfrm>
            <a:off x="6889000"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61" name="Google Shape;261;p27"/>
          <p:cNvSpPr txBox="1"/>
          <p:nvPr/>
        </p:nvSpPr>
        <p:spPr>
          <a:xfrm>
            <a:off x="300225" y="1280900"/>
            <a:ext cx="8417700" cy="341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sz="1500">
                <a:latin typeface="Lato"/>
                <a:ea typeface="Lato"/>
                <a:cs typeface="Lato"/>
                <a:sym typeface="Lato"/>
              </a:rPr>
              <a:t>After the completion of the website all the data of the forest department will be easily accessible on the website and instead of going through bulk of registers every data will be available on the website and accessible on a click.</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nvSpPr>
        <p:spPr>
          <a:xfrm>
            <a:off x="3011975" y="1291525"/>
            <a:ext cx="244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u="sng">
                <a:solidFill>
                  <a:schemeClr val="dk2"/>
                </a:solidFill>
                <a:latin typeface="Raleway"/>
                <a:ea typeface="Raleway"/>
                <a:cs typeface="Raleway"/>
                <a:sym typeface="Raleway"/>
              </a:rPr>
              <a:t>Project Advisor</a:t>
            </a:r>
            <a:endParaRPr b="1" sz="2400" u="sng">
              <a:solidFill>
                <a:schemeClr val="dk2"/>
              </a:solidFill>
              <a:latin typeface="Raleway"/>
              <a:ea typeface="Raleway"/>
              <a:cs typeface="Raleway"/>
              <a:sym typeface="Raleway"/>
            </a:endParaRPr>
          </a:p>
        </p:txBody>
      </p:sp>
      <p:sp>
        <p:nvSpPr>
          <p:cNvPr id="156" name="Google Shape;156;p18"/>
          <p:cNvSpPr txBox="1"/>
          <p:nvPr/>
        </p:nvSpPr>
        <p:spPr>
          <a:xfrm>
            <a:off x="2614625" y="1765625"/>
            <a:ext cx="379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rgbClr val="FF0000"/>
                </a:solidFill>
                <a:latin typeface="Raleway"/>
                <a:ea typeface="Raleway"/>
                <a:cs typeface="Raleway"/>
                <a:sym typeface="Raleway"/>
              </a:rPr>
              <a:t>Mr. Anees ur Rehman</a:t>
            </a:r>
            <a:endParaRPr b="1" sz="2400">
              <a:solidFill>
                <a:srgbClr val="FF0000"/>
              </a:solidFill>
              <a:latin typeface="Raleway"/>
              <a:ea typeface="Raleway"/>
              <a:cs typeface="Raleway"/>
              <a:sym typeface="Raleway"/>
            </a:endParaRPr>
          </a:p>
        </p:txBody>
      </p:sp>
      <p:sp>
        <p:nvSpPr>
          <p:cNvPr id="157" name="Google Shape;157;p18"/>
          <p:cNvSpPr txBox="1"/>
          <p:nvPr>
            <p:ph idx="4294967295" type="title"/>
          </p:nvPr>
        </p:nvSpPr>
        <p:spPr>
          <a:xfrm>
            <a:off x="1499400" y="2328150"/>
            <a:ext cx="67599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Group ID 					Group Members</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GB"/>
              <a:t>L1F19BSCS0469			M. Abdul Mueed</a:t>
            </a:r>
            <a:endParaRPr/>
          </a:p>
          <a:p>
            <a:pPr indent="0" lvl="0" marL="0" rtl="0" algn="l">
              <a:spcBef>
                <a:spcPts val="0"/>
              </a:spcBef>
              <a:spcAft>
                <a:spcPts val="0"/>
              </a:spcAft>
              <a:buNone/>
            </a:pPr>
            <a:r>
              <a:rPr lang="en-GB"/>
              <a:t>L1F19BSCS0</a:t>
            </a:r>
            <a:r>
              <a:rPr lang="en-GB"/>
              <a:t>54</a:t>
            </a:r>
            <a:r>
              <a:rPr lang="en-GB"/>
              <a:t>				Muhammad Saad</a:t>
            </a:r>
            <a:endParaRPr/>
          </a:p>
          <a:p>
            <a:pPr indent="0" lvl="0" marL="0" rtl="0" algn="l">
              <a:spcBef>
                <a:spcPts val="0"/>
              </a:spcBef>
              <a:spcAft>
                <a:spcPts val="0"/>
              </a:spcAft>
              <a:buNone/>
            </a:pPr>
            <a:r>
              <a:rPr lang="en-GB"/>
              <a:t>L1F17BSCS0570			Momin Khan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727650" y="568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Purpose of the Project</a:t>
            </a:r>
            <a:endParaRPr/>
          </a:p>
        </p:txBody>
      </p:sp>
      <p:sp>
        <p:nvSpPr>
          <p:cNvPr id="163" name="Google Shape;163;p19"/>
          <p:cNvSpPr txBox="1"/>
          <p:nvPr>
            <p:ph idx="1" type="body"/>
          </p:nvPr>
        </p:nvSpPr>
        <p:spPr>
          <a:xfrm>
            <a:off x="727650" y="1393525"/>
            <a:ext cx="7688700" cy="30888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chemeClr val="dk2"/>
              </a:buClr>
              <a:buSzPts val="1500"/>
              <a:buChar char="➔"/>
            </a:pPr>
            <a:r>
              <a:rPr lang="en-GB" sz="1500">
                <a:solidFill>
                  <a:schemeClr val="dk2"/>
                </a:solidFill>
              </a:rPr>
              <a:t>To provide ease to the forest department.</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All the </a:t>
            </a:r>
            <a:r>
              <a:rPr lang="en-GB" sz="1500">
                <a:solidFill>
                  <a:schemeClr val="dk2"/>
                </a:solidFill>
              </a:rPr>
              <a:t>paperwork</a:t>
            </a:r>
            <a:r>
              <a:rPr lang="en-GB" sz="1500">
                <a:solidFill>
                  <a:schemeClr val="dk2"/>
                </a:solidFill>
              </a:rPr>
              <a:t> of this section shifted into online era.</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Create</a:t>
            </a:r>
            <a:r>
              <a:rPr lang="en-GB" sz="1500">
                <a:solidFill>
                  <a:schemeClr val="dk2"/>
                </a:solidFill>
              </a:rPr>
              <a:t> a system of awareness of wildlife, forests, environment and climate.</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Create and manage the donation for </a:t>
            </a:r>
            <a:r>
              <a:rPr lang="en-GB" sz="1500">
                <a:solidFill>
                  <a:schemeClr val="dk2"/>
                </a:solidFill>
              </a:rPr>
              <a:t>wildlife</a:t>
            </a:r>
            <a:r>
              <a:rPr lang="en-GB" sz="1500">
                <a:solidFill>
                  <a:schemeClr val="dk2"/>
                </a:solidFill>
              </a:rPr>
              <a:t>, forests</a:t>
            </a:r>
            <a:r>
              <a:rPr lang="en-GB" sz="1500">
                <a:solidFill>
                  <a:schemeClr val="dk2"/>
                </a:solidFill>
              </a:rPr>
              <a:t>, environment and climate.</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Also store client details as well.</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Awareness of currently Climate change in our country.</a:t>
            </a:r>
            <a:endParaRPr sz="1500">
              <a:solidFill>
                <a:schemeClr val="dk2"/>
              </a:solidFill>
            </a:endParaRPr>
          </a:p>
          <a:p>
            <a:pPr indent="-311150" lvl="0" marL="457200" rtl="0" algn="l">
              <a:spcBef>
                <a:spcPts val="0"/>
              </a:spcBef>
              <a:spcAft>
                <a:spcPts val="0"/>
              </a:spcAft>
              <a:buClr>
                <a:schemeClr val="dk2"/>
              </a:buClr>
              <a:buSzPts val="1300"/>
              <a:buChar char="➔"/>
            </a:pPr>
            <a:r>
              <a:rPr lang="en-GB" sz="1400">
                <a:solidFill>
                  <a:schemeClr val="dk2"/>
                </a:solidFill>
              </a:rPr>
              <a:t>Create a store for sales of </a:t>
            </a:r>
            <a:r>
              <a:rPr lang="en-GB" sz="1500">
                <a:solidFill>
                  <a:schemeClr val="dk2"/>
                </a:solidFill>
              </a:rPr>
              <a:t>wildlife, forests, environment and climate goods &amp; items.</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Provide Ease in Wildlife to store the details of animals and Law will be publically</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announced in our website.</a:t>
            </a:r>
            <a:endParaRPr sz="1500">
              <a:solidFill>
                <a:schemeClr val="dk2"/>
              </a:solidFill>
            </a:endParaRPr>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727650" y="568000"/>
            <a:ext cx="4377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the problems</a:t>
            </a:r>
            <a:endParaRPr/>
          </a:p>
        </p:txBody>
      </p:sp>
      <p:sp>
        <p:nvSpPr>
          <p:cNvPr id="169" name="Google Shape;169;p20"/>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70" name="Google Shape;170;p20"/>
          <p:cNvSpPr txBox="1"/>
          <p:nvPr>
            <p:ph idx="1" type="body"/>
          </p:nvPr>
        </p:nvSpPr>
        <p:spPr>
          <a:xfrm>
            <a:off x="2030400" y="1743675"/>
            <a:ext cx="5877300" cy="808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solidFill>
                  <a:srgbClr val="FFFFFF"/>
                </a:solidFill>
              </a:rPr>
              <a:t>Lorem ipsum dolor sit amet, consectetur adipiscing elit. Curabitur eleifend a diam quis suscipit. Class aptent taciti sociosqu ad litora et nec torquent per conubia nostra.</a:t>
            </a:r>
            <a:endParaRPr>
              <a:solidFill>
                <a:srgbClr val="FFFFFF"/>
              </a:solidFill>
            </a:endParaRPr>
          </a:p>
        </p:txBody>
      </p:sp>
      <p:sp>
        <p:nvSpPr>
          <p:cNvPr id="171" name="Google Shape;171;p20"/>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72" name="Google Shape;172;p20"/>
          <p:cNvSpPr txBox="1"/>
          <p:nvPr>
            <p:ph idx="1" type="body"/>
          </p:nvPr>
        </p:nvSpPr>
        <p:spPr>
          <a:xfrm>
            <a:off x="2030400" y="265851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Amet, consectetur adipiscing elit. Curabitur eleifend a diam quis suscipit. Class aptent taciti sociosqu ad litora torquent per conubia nostra.</a:t>
            </a:r>
            <a:endParaRPr>
              <a:solidFill>
                <a:srgbClr val="FFFFFF"/>
              </a:solidFill>
            </a:endParaRPr>
          </a:p>
        </p:txBody>
      </p:sp>
      <p:sp>
        <p:nvSpPr>
          <p:cNvPr id="173" name="Google Shape;173;p20"/>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74" name="Google Shape;174;p20"/>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sp>
        <p:nvSpPr>
          <p:cNvPr id="175" name="Google Shape;175;p20"/>
          <p:cNvSpPr txBox="1"/>
          <p:nvPr>
            <p:ph idx="1" type="body"/>
          </p:nvPr>
        </p:nvSpPr>
        <p:spPr>
          <a:xfrm>
            <a:off x="727650" y="1293375"/>
            <a:ext cx="7920300" cy="3088800"/>
          </a:xfrm>
          <a:prstGeom prst="rect">
            <a:avLst/>
          </a:prstGeom>
        </p:spPr>
        <p:txBody>
          <a:bodyPr anchorCtr="0" anchor="t" bIns="91425" lIns="91425" spcFirstLastPara="1" rIns="91425" wrap="square" tIns="91425">
            <a:normAutofit fontScale="25000" lnSpcReduction="20000"/>
          </a:bodyPr>
          <a:lstStyle/>
          <a:p>
            <a:pPr indent="-323850" lvl="0" marL="457200" rtl="0" algn="l">
              <a:spcBef>
                <a:spcPts val="0"/>
              </a:spcBef>
              <a:spcAft>
                <a:spcPts val="0"/>
              </a:spcAft>
              <a:buClr>
                <a:schemeClr val="dk2"/>
              </a:buClr>
              <a:buSzPct val="100000"/>
              <a:buChar char="➔"/>
            </a:pPr>
            <a:r>
              <a:rPr lang="en-GB" sz="6000">
                <a:solidFill>
                  <a:srgbClr val="000000"/>
                </a:solidFill>
              </a:rPr>
              <a:t>The Problem of our current system is we store our data manually in registers in 21st century. They take ample space in the offices. The record is maintaining not properly when it will be digital then it will be easy to store/keep data safely.</a:t>
            </a:r>
            <a:endParaRPr sz="6000">
              <a:solidFill>
                <a:srgbClr val="000000"/>
              </a:solidFill>
            </a:endParaRPr>
          </a:p>
          <a:p>
            <a:pPr indent="-323850" lvl="0" marL="457200" rtl="0" algn="l">
              <a:spcBef>
                <a:spcPts val="0"/>
              </a:spcBef>
              <a:spcAft>
                <a:spcPts val="0"/>
              </a:spcAft>
              <a:buClr>
                <a:schemeClr val="dk2"/>
              </a:buClr>
              <a:buSzPct val="100000"/>
              <a:buChar char="➔"/>
            </a:pPr>
            <a:r>
              <a:rPr lang="en-GB" sz="6000">
                <a:solidFill>
                  <a:srgbClr val="000000"/>
                </a:solidFill>
              </a:rPr>
              <a:t>Do decreases complexity, decentralized systems can be more complex than centralized systems because they require more coordination and communication among nodes. This complexity can lead to slower performance and more difficult maintenance.</a:t>
            </a:r>
            <a:endParaRPr sz="6000">
              <a:solidFill>
                <a:srgbClr val="000000"/>
              </a:solidFill>
            </a:endParaRPr>
          </a:p>
          <a:p>
            <a:pPr indent="-323850" lvl="0" marL="457200" rtl="0" algn="l">
              <a:spcBef>
                <a:spcPts val="0"/>
              </a:spcBef>
              <a:spcAft>
                <a:spcPts val="0"/>
              </a:spcAft>
              <a:buClr>
                <a:schemeClr val="dk2"/>
              </a:buClr>
              <a:buSzPct val="100000"/>
              <a:buFont typeface="Arial"/>
              <a:buChar char="➔"/>
            </a:pPr>
            <a:r>
              <a:rPr lang="en-GB" sz="6000">
                <a:solidFill>
                  <a:schemeClr val="dk2"/>
                </a:solidFill>
              </a:rPr>
              <a:t>To reduce cost: Decentralized systems can be more expensive to set up and maintain because they require more hardware, software, and network resources.</a:t>
            </a:r>
            <a:endParaRPr sz="6000">
              <a:solidFill>
                <a:schemeClr val="dk2"/>
              </a:solidFill>
            </a:endParaRPr>
          </a:p>
          <a:p>
            <a:pPr indent="-323850" lvl="0" marL="457200" rtl="0" algn="l">
              <a:spcBef>
                <a:spcPts val="0"/>
              </a:spcBef>
              <a:spcAft>
                <a:spcPts val="0"/>
              </a:spcAft>
              <a:buClr>
                <a:schemeClr val="dk2"/>
              </a:buClr>
              <a:buSzPct val="100000"/>
              <a:buFont typeface="Arial"/>
              <a:buChar char="➔"/>
            </a:pPr>
            <a:r>
              <a:rPr lang="en-GB" sz="6000">
                <a:solidFill>
                  <a:schemeClr val="dk2"/>
                </a:solidFill>
              </a:rPr>
              <a:t>To reduce security risks: Decentralized systems can be more vulnerable to security threats because they are distributed across multiple nodes, making it more difficult to secure each individual node.</a:t>
            </a:r>
            <a:endParaRPr sz="6000">
              <a:solidFill>
                <a:schemeClr val="dk2"/>
              </a:solidFill>
            </a:endParaRPr>
          </a:p>
          <a:p>
            <a:pPr indent="-323850" lvl="0" marL="457200" rtl="0" algn="l">
              <a:spcBef>
                <a:spcPts val="0"/>
              </a:spcBef>
              <a:spcAft>
                <a:spcPts val="0"/>
              </a:spcAft>
              <a:buClr>
                <a:schemeClr val="dk2"/>
              </a:buClr>
              <a:buSzPct val="100000"/>
              <a:buChar char="➔"/>
            </a:pPr>
            <a:r>
              <a:rPr lang="en-GB" sz="6000">
                <a:solidFill>
                  <a:schemeClr val="dk2"/>
                </a:solidFill>
              </a:rPr>
              <a:t>To reduce lack of Control: In a decentralized system, data may be owned and controlled by multiple parties, which can lead to disagreements and difficulties in maintaining consistency.</a:t>
            </a:r>
            <a:endParaRPr sz="6000">
              <a:solidFill>
                <a:schemeClr val="dk2"/>
              </a:solidFill>
            </a:endParaRPr>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727650" y="598150"/>
            <a:ext cx="2248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Related</a:t>
            </a:r>
            <a:r>
              <a:rPr lang="en-GB"/>
              <a:t> Work</a:t>
            </a:r>
            <a:endParaRPr/>
          </a:p>
        </p:txBody>
      </p:sp>
      <p:sp>
        <p:nvSpPr>
          <p:cNvPr id="181" name="Google Shape;181;p21"/>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82" name="Google Shape;182;p21"/>
          <p:cNvSpPr txBox="1"/>
          <p:nvPr>
            <p:ph idx="1" type="body"/>
          </p:nvPr>
        </p:nvSpPr>
        <p:spPr>
          <a:xfrm>
            <a:off x="2030400" y="1743675"/>
            <a:ext cx="5877300" cy="808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solidFill>
                  <a:srgbClr val="FFFFFF"/>
                </a:solidFill>
              </a:rPr>
              <a:t>Lorem ipsum dolor sit amet, consectetur adipiscing elit. Curabitur eleifend a diam quis suscipit. Class aptent taciti sociosqu ad litora et nec torquent per conubia nostra.</a:t>
            </a:r>
            <a:endParaRPr>
              <a:solidFill>
                <a:srgbClr val="FFFFFF"/>
              </a:solidFill>
            </a:endParaRPr>
          </a:p>
        </p:txBody>
      </p:sp>
      <p:sp>
        <p:nvSpPr>
          <p:cNvPr id="183" name="Google Shape;183;p21"/>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84" name="Google Shape;184;p21"/>
          <p:cNvSpPr txBox="1"/>
          <p:nvPr>
            <p:ph idx="1" type="body"/>
          </p:nvPr>
        </p:nvSpPr>
        <p:spPr>
          <a:xfrm>
            <a:off x="2030400" y="265851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Amet, consectetur adipiscing elit. Curabitur eleifend a diam quis suscipit. Class aptent taciti sociosqu ad litora torquent per conubia nostra.</a:t>
            </a:r>
            <a:endParaRPr>
              <a:solidFill>
                <a:srgbClr val="FFFFFF"/>
              </a:solidFill>
            </a:endParaRPr>
          </a:p>
        </p:txBody>
      </p:sp>
      <p:sp>
        <p:nvSpPr>
          <p:cNvPr id="185" name="Google Shape;185;p21"/>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86" name="Google Shape;186;p21"/>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sp>
        <p:nvSpPr>
          <p:cNvPr id="187" name="Google Shape;187;p21"/>
          <p:cNvSpPr txBox="1"/>
          <p:nvPr>
            <p:ph idx="1" type="body"/>
          </p:nvPr>
        </p:nvSpPr>
        <p:spPr>
          <a:xfrm>
            <a:off x="727650" y="1663725"/>
            <a:ext cx="7920300" cy="308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1200"/>
              </a:spcAft>
              <a:buNone/>
            </a:pPr>
            <a:r>
              <a:t/>
            </a:r>
            <a:endParaRPr/>
          </a:p>
        </p:txBody>
      </p:sp>
      <p:sp>
        <p:nvSpPr>
          <p:cNvPr id="188" name="Google Shape;188;p21"/>
          <p:cNvSpPr txBox="1"/>
          <p:nvPr/>
        </p:nvSpPr>
        <p:spPr>
          <a:xfrm>
            <a:off x="835850" y="1290500"/>
            <a:ext cx="72417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Raleway"/>
              <a:buChar char="●"/>
            </a:pPr>
            <a:r>
              <a:rPr b="1" lang="en-GB" sz="1800">
                <a:solidFill>
                  <a:schemeClr val="dk2"/>
                </a:solidFill>
                <a:latin typeface="Raleway"/>
                <a:ea typeface="Raleway"/>
                <a:cs typeface="Raleway"/>
                <a:sym typeface="Raleway"/>
              </a:rPr>
              <a:t>Performance Management &amp; Reforms Unit (</a:t>
            </a:r>
            <a:r>
              <a:rPr b="1" lang="en-GB" sz="1800">
                <a:solidFill>
                  <a:schemeClr val="dk2"/>
                </a:solidFill>
                <a:latin typeface="Raleway"/>
                <a:ea typeface="Raleway"/>
                <a:cs typeface="Raleway"/>
                <a:sym typeface="Raleway"/>
              </a:rPr>
              <a:t>PMRU):</a:t>
            </a:r>
            <a:endParaRPr sz="800">
              <a:latin typeface="Lato"/>
              <a:ea typeface="Lato"/>
              <a:cs typeface="Lato"/>
              <a:sym typeface="Lato"/>
            </a:endParaRPr>
          </a:p>
        </p:txBody>
      </p:sp>
      <p:sp>
        <p:nvSpPr>
          <p:cNvPr id="189" name="Google Shape;189;p21"/>
          <p:cNvSpPr txBox="1"/>
          <p:nvPr>
            <p:ph idx="1" type="body"/>
          </p:nvPr>
        </p:nvSpPr>
        <p:spPr>
          <a:xfrm>
            <a:off x="977550" y="1604375"/>
            <a:ext cx="7602000" cy="888000"/>
          </a:xfrm>
          <a:prstGeom prst="rect">
            <a:avLst/>
          </a:prstGeom>
          <a:ln>
            <a:noFill/>
          </a:ln>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GB" sz="5600">
                <a:solidFill>
                  <a:schemeClr val="dk2"/>
                </a:solidFill>
              </a:rPr>
              <a:t>The Performance Management &amp; Reforms Unit (PMRU) is a unit within a government or public sector organization that is responsible for designing, implementing, and monitoring performance management and reform initiatives. The main purpose of a PMRU is to improve the overall performance and effectiveness of the organization by identifying areas for improvement and implementing changes that will lead to better outcomes.</a:t>
            </a:r>
            <a:endParaRPr sz="5600">
              <a:solidFill>
                <a:schemeClr val="dk2"/>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0" name="Google Shape;190;p21"/>
          <p:cNvSpPr txBox="1"/>
          <p:nvPr/>
        </p:nvSpPr>
        <p:spPr>
          <a:xfrm>
            <a:off x="835850" y="2741788"/>
            <a:ext cx="22485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Raleway"/>
              <a:buChar char="●"/>
            </a:pPr>
            <a:r>
              <a:rPr b="1" lang="en-GB" sz="1800">
                <a:solidFill>
                  <a:schemeClr val="dk2"/>
                </a:solidFill>
                <a:latin typeface="Raleway"/>
                <a:ea typeface="Raleway"/>
                <a:cs typeface="Raleway"/>
                <a:sym typeface="Raleway"/>
              </a:rPr>
              <a:t>Citizen Portal:</a:t>
            </a:r>
            <a:endParaRPr sz="800">
              <a:latin typeface="Lato"/>
              <a:ea typeface="Lato"/>
              <a:cs typeface="Lato"/>
              <a:sym typeface="Lato"/>
            </a:endParaRPr>
          </a:p>
        </p:txBody>
      </p:sp>
      <p:sp>
        <p:nvSpPr>
          <p:cNvPr id="191" name="Google Shape;191;p21"/>
          <p:cNvSpPr txBox="1"/>
          <p:nvPr>
            <p:ph idx="1" type="body"/>
          </p:nvPr>
        </p:nvSpPr>
        <p:spPr>
          <a:xfrm>
            <a:off x="977550" y="3053475"/>
            <a:ext cx="7420500" cy="888000"/>
          </a:xfrm>
          <a:prstGeom prst="rect">
            <a:avLst/>
          </a:prstGeom>
          <a:ln>
            <a:noFill/>
          </a:ln>
        </p:spPr>
        <p:txBody>
          <a:bodyPr anchorCtr="0" anchor="t" bIns="91425" lIns="91425" spcFirstLastPara="1" rIns="91425" wrap="square" tIns="91425">
            <a:normAutofit fontScale="25000" lnSpcReduction="20000"/>
          </a:bodyPr>
          <a:lstStyle/>
          <a:p>
            <a:pPr indent="457200" lvl="0" marL="0" rtl="0" algn="l">
              <a:spcBef>
                <a:spcPts val="1200"/>
              </a:spcBef>
              <a:spcAft>
                <a:spcPts val="0"/>
              </a:spcAft>
              <a:buNone/>
            </a:pPr>
            <a:r>
              <a:rPr lang="en-GB" sz="5600">
                <a:solidFill>
                  <a:schemeClr val="dk2"/>
                </a:solidFill>
              </a:rPr>
              <a:t>Pakistan Citizen Portal is an online platform and mobile application that was launched by the Government of   Pakistan in 2018. It is a web-based system that allows citizens to register complaints and provide feedback to the government on various public services. The main objective of the Pakistan Citizen Portal is to provide a platform for citizens to communicate directly with government officials, express their grievances, and receive timely responses to their complaints. The portal allows citizens to submit complaints related to a wide range of public services, including healthcare, education, law and order, and utility services.</a:t>
            </a:r>
            <a:endParaRPr sz="5600">
              <a:solidFill>
                <a:schemeClr val="dk2"/>
              </a:solidFill>
            </a:endParaRPr>
          </a:p>
          <a:p>
            <a:pPr indent="0" lvl="0" marL="0" rtl="0" algn="l">
              <a:spcBef>
                <a:spcPts val="1200"/>
              </a:spcBef>
              <a:spcAft>
                <a:spcPts val="1200"/>
              </a:spcAft>
              <a:buNone/>
            </a:pPr>
            <a:r>
              <a:t/>
            </a:r>
            <a:endParaRPr sz="5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730000" y="580475"/>
            <a:ext cx="4708200" cy="57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are we making this?</a:t>
            </a:r>
            <a:endParaRPr/>
          </a:p>
        </p:txBody>
      </p:sp>
      <p:sp>
        <p:nvSpPr>
          <p:cNvPr id="197" name="Google Shape;197;p22"/>
          <p:cNvSpPr txBox="1"/>
          <p:nvPr>
            <p:ph idx="1" type="body"/>
          </p:nvPr>
        </p:nvSpPr>
        <p:spPr>
          <a:xfrm>
            <a:off x="675100" y="1322675"/>
            <a:ext cx="8012100" cy="367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n-GB" sz="1500">
                <a:solidFill>
                  <a:srgbClr val="3B3838"/>
                </a:solidFill>
              </a:rPr>
              <a:t>There isn’t any website in Pakistan which provides such services. This website will help the user in every aspect. It will save time and money of user by quickly. The scope of a wildlife store website would generally be to sell products related to wildlife, such as animal-themed clothing, accessories, home decor, and even items like bird feeders and wildlife cameras. The website might also provide information about the wildlife products, their origin, materials used, sustainability, and so on. Additionally, a wildlife store website might have a blog or other educational resources that provide information about wildlife conservation efforts, tips for attracting wildlife to your backyard, and other related topics. Ultimately, the scope of a wildlife store website will depend on the specific goals and focus of the business.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630575" y="582550"/>
            <a:ext cx="5609700" cy="598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Proposed Methodology.</a:t>
            </a:r>
            <a:endParaRPr/>
          </a:p>
        </p:txBody>
      </p:sp>
      <p:sp>
        <p:nvSpPr>
          <p:cNvPr id="203" name="Google Shape;203;p23"/>
          <p:cNvSpPr txBox="1"/>
          <p:nvPr/>
        </p:nvSpPr>
        <p:spPr>
          <a:xfrm>
            <a:off x="1338025"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04" name="Google Shape;204;p23"/>
          <p:cNvSpPr txBox="1"/>
          <p:nvPr/>
        </p:nvSpPr>
        <p:spPr>
          <a:xfrm>
            <a:off x="1634217" y="3508020"/>
            <a:ext cx="462300" cy="27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lt1"/>
                </a:solidFill>
                <a:latin typeface="Lato"/>
                <a:ea typeface="Lato"/>
                <a:cs typeface="Lato"/>
                <a:sym typeface="Lato"/>
              </a:rPr>
              <a:t>75%</a:t>
            </a:r>
            <a:endParaRPr b="1" sz="1000">
              <a:solidFill>
                <a:schemeClr val="lt1"/>
              </a:solidFill>
              <a:latin typeface="Lato"/>
              <a:ea typeface="Lato"/>
              <a:cs typeface="Lato"/>
              <a:sym typeface="Lato"/>
            </a:endParaRPr>
          </a:p>
          <a:p>
            <a:pPr indent="0" lvl="0" marL="0" rtl="0" algn="ctr">
              <a:spcBef>
                <a:spcPts val="1600"/>
              </a:spcBef>
              <a:spcAft>
                <a:spcPts val="0"/>
              </a:spcAft>
              <a:buNone/>
            </a:pPr>
            <a:r>
              <a:t/>
            </a:r>
            <a:endParaRPr b="1">
              <a:solidFill>
                <a:schemeClr val="lt1"/>
              </a:solidFill>
              <a:latin typeface="Lato"/>
              <a:ea typeface="Lato"/>
              <a:cs typeface="Lato"/>
              <a:sym typeface="Lato"/>
            </a:endParaRPr>
          </a:p>
        </p:txBody>
      </p:sp>
      <p:sp>
        <p:nvSpPr>
          <p:cNvPr id="205" name="Google Shape;205;p23"/>
          <p:cNvSpPr/>
          <p:nvPr/>
        </p:nvSpPr>
        <p:spPr>
          <a:xfrm>
            <a:off x="3207425" y="3154500"/>
            <a:ext cx="1018200" cy="1018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txBox="1"/>
          <p:nvPr/>
        </p:nvSpPr>
        <p:spPr>
          <a:xfrm>
            <a:off x="3187537"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07" name="Google Shape;207;p23"/>
          <p:cNvSpPr/>
          <p:nvPr/>
        </p:nvSpPr>
        <p:spPr>
          <a:xfrm>
            <a:off x="5058251" y="3154500"/>
            <a:ext cx="1018200" cy="1018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txBox="1"/>
          <p:nvPr/>
        </p:nvSpPr>
        <p:spPr>
          <a:xfrm>
            <a:off x="5040797"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09" name="Google Shape;209;p23"/>
          <p:cNvSpPr txBox="1"/>
          <p:nvPr/>
        </p:nvSpPr>
        <p:spPr>
          <a:xfrm>
            <a:off x="5342249" y="3508020"/>
            <a:ext cx="462300" cy="27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lt1"/>
                </a:solidFill>
                <a:latin typeface="Lato"/>
                <a:ea typeface="Lato"/>
                <a:cs typeface="Lato"/>
                <a:sym typeface="Lato"/>
              </a:rPr>
              <a:t>42%</a:t>
            </a:r>
            <a:endParaRPr b="1" sz="1000">
              <a:solidFill>
                <a:schemeClr val="lt1"/>
              </a:solidFill>
              <a:latin typeface="Lato"/>
              <a:ea typeface="Lato"/>
              <a:cs typeface="Lato"/>
              <a:sym typeface="Lato"/>
            </a:endParaRPr>
          </a:p>
          <a:p>
            <a:pPr indent="0" lvl="0" marL="0" rtl="0" algn="ctr">
              <a:spcBef>
                <a:spcPts val="1600"/>
              </a:spcBef>
              <a:spcAft>
                <a:spcPts val="0"/>
              </a:spcAft>
              <a:buNone/>
            </a:pPr>
            <a:r>
              <a:t/>
            </a:r>
            <a:endParaRPr b="1">
              <a:solidFill>
                <a:schemeClr val="lt1"/>
              </a:solidFill>
              <a:latin typeface="Lato"/>
              <a:ea typeface="Lato"/>
              <a:cs typeface="Lato"/>
              <a:sym typeface="Lato"/>
            </a:endParaRPr>
          </a:p>
        </p:txBody>
      </p:sp>
      <p:sp>
        <p:nvSpPr>
          <p:cNvPr id="210" name="Google Shape;210;p23"/>
          <p:cNvSpPr txBox="1"/>
          <p:nvPr/>
        </p:nvSpPr>
        <p:spPr>
          <a:xfrm>
            <a:off x="6889000"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11" name="Google Shape;211;p23"/>
          <p:cNvSpPr txBox="1"/>
          <p:nvPr/>
        </p:nvSpPr>
        <p:spPr>
          <a:xfrm>
            <a:off x="300225" y="1280900"/>
            <a:ext cx="8417700" cy="5818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GB" sz="1500">
                <a:latin typeface="Lato"/>
                <a:ea typeface="Lato"/>
                <a:cs typeface="Lato"/>
                <a:sym typeface="Lato"/>
              </a:rPr>
              <a:t>There will be 2 main modes for the website:</a:t>
            </a:r>
            <a:r>
              <a:rPr lang="en-GB" sz="1300"/>
              <a:t> </a:t>
            </a:r>
            <a:endParaRPr sz="1500">
              <a:latin typeface="Lato"/>
              <a:ea typeface="Lato"/>
              <a:cs typeface="Lato"/>
              <a:sym typeface="Lato"/>
            </a:endParaRPr>
          </a:p>
          <a:p>
            <a:pPr indent="-323850" lvl="0" marL="457200" rtl="0" algn="l">
              <a:spcBef>
                <a:spcPts val="0"/>
              </a:spcBef>
              <a:spcAft>
                <a:spcPts val="0"/>
              </a:spcAft>
              <a:buSzPts val="1500"/>
              <a:buFont typeface="Lato"/>
              <a:buChar char="-"/>
            </a:pPr>
            <a:r>
              <a:rPr lang="en-GB" sz="1500">
                <a:latin typeface="Lato"/>
                <a:ea typeface="Lato"/>
                <a:cs typeface="Lato"/>
                <a:sym typeface="Lato"/>
              </a:rPr>
              <a:t>Admin mode					-    Employee mode</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342900" lvl="0" marL="914400" rtl="0" algn="l">
              <a:spcBef>
                <a:spcPts val="0"/>
              </a:spcBef>
              <a:spcAft>
                <a:spcPts val="0"/>
              </a:spcAft>
              <a:buClr>
                <a:schemeClr val="dk2"/>
              </a:buClr>
              <a:buSzPts val="1800"/>
              <a:buFont typeface="Raleway"/>
              <a:buChar char="●"/>
            </a:pPr>
            <a:r>
              <a:rPr b="1" lang="en-GB" sz="1800">
                <a:solidFill>
                  <a:schemeClr val="dk2"/>
                </a:solidFill>
                <a:latin typeface="Raleway"/>
                <a:ea typeface="Raleway"/>
                <a:cs typeface="Raleway"/>
                <a:sym typeface="Raleway"/>
              </a:rPr>
              <a:t>Admin Mode:</a:t>
            </a:r>
            <a:endParaRPr b="1" sz="1800">
              <a:solidFill>
                <a:schemeClr val="dk2"/>
              </a:solidFill>
              <a:latin typeface="Raleway"/>
              <a:ea typeface="Raleway"/>
              <a:cs typeface="Raleway"/>
              <a:sym typeface="Raleway"/>
            </a:endParaRPr>
          </a:p>
          <a:p>
            <a:pPr indent="457200" lvl="0" marL="0" rtl="0" algn="l">
              <a:spcBef>
                <a:spcPts val="0"/>
              </a:spcBef>
              <a:spcAft>
                <a:spcPts val="0"/>
              </a:spcAft>
              <a:buNone/>
            </a:pPr>
            <a:r>
              <a:t/>
            </a:r>
            <a:endParaRPr sz="1500">
              <a:solidFill>
                <a:schemeClr val="dk2"/>
              </a:solidFill>
              <a:latin typeface="Lato"/>
              <a:ea typeface="Lato"/>
              <a:cs typeface="Lato"/>
              <a:sym typeface="Lato"/>
            </a:endParaRPr>
          </a:p>
          <a:p>
            <a:pPr indent="457200" lvl="0" marL="0" rtl="0" algn="l">
              <a:spcBef>
                <a:spcPts val="0"/>
              </a:spcBef>
              <a:spcAft>
                <a:spcPts val="0"/>
              </a:spcAft>
              <a:buNone/>
            </a:pPr>
            <a:r>
              <a:rPr lang="en-GB" sz="1500">
                <a:solidFill>
                  <a:schemeClr val="dk2"/>
                </a:solidFill>
                <a:latin typeface="Lato"/>
                <a:ea typeface="Lato"/>
                <a:cs typeface="Lato"/>
                <a:sym typeface="Lato"/>
              </a:rPr>
              <a:t>Admin mode will manage the website and all the verifications will be done by the admin.</a:t>
            </a:r>
            <a:endParaRPr sz="1500">
              <a:solidFill>
                <a:schemeClr val="dk2"/>
              </a:solidFill>
              <a:latin typeface="Lato"/>
              <a:ea typeface="Lato"/>
              <a:cs typeface="Lato"/>
              <a:sym typeface="Lato"/>
            </a:endParaRPr>
          </a:p>
          <a:p>
            <a:pPr indent="0" lvl="0" marL="0" rtl="0" algn="l">
              <a:spcBef>
                <a:spcPts val="0"/>
              </a:spcBef>
              <a:spcAft>
                <a:spcPts val="0"/>
              </a:spcAft>
              <a:buNone/>
            </a:pPr>
            <a:r>
              <a:rPr lang="en-GB" sz="1500">
                <a:solidFill>
                  <a:schemeClr val="dk2"/>
                </a:solidFill>
                <a:latin typeface="Lato"/>
                <a:ea typeface="Lato"/>
                <a:cs typeface="Lato"/>
                <a:sym typeface="Lato"/>
              </a:rPr>
              <a:t>The admin will maintain the record according to the employee data that they will enter.</a:t>
            </a:r>
            <a:endParaRPr sz="1500">
              <a:solidFill>
                <a:schemeClr val="dk2"/>
              </a:solidFill>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342900" lvl="0" marL="914400" rtl="0" algn="l">
              <a:spcBef>
                <a:spcPts val="0"/>
              </a:spcBef>
              <a:spcAft>
                <a:spcPts val="0"/>
              </a:spcAft>
              <a:buClr>
                <a:schemeClr val="dk2"/>
              </a:buClr>
              <a:buSzPts val="1800"/>
              <a:buFont typeface="Raleway"/>
              <a:buChar char="●"/>
            </a:pPr>
            <a:r>
              <a:rPr b="1" lang="en-GB" sz="1800">
                <a:solidFill>
                  <a:schemeClr val="dk2"/>
                </a:solidFill>
                <a:latin typeface="Raleway"/>
                <a:ea typeface="Raleway"/>
                <a:cs typeface="Raleway"/>
                <a:sym typeface="Raleway"/>
              </a:rPr>
              <a:t>Employee Mode:</a:t>
            </a:r>
            <a:endParaRPr b="1" sz="1800">
              <a:solidFill>
                <a:schemeClr val="dk2"/>
              </a:solidFill>
              <a:latin typeface="Raleway"/>
              <a:ea typeface="Raleway"/>
              <a:cs typeface="Raleway"/>
              <a:sym typeface="Raleway"/>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rPr lang="en-GB" sz="1500">
                <a:latin typeface="Lato"/>
                <a:ea typeface="Lato"/>
                <a:cs typeface="Lato"/>
                <a:sym typeface="Lato"/>
              </a:rPr>
              <a:t>Each employee will be assigned a unique id through which they will access the website and will go through verification as well</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rPr lang="en-GB" sz="1500">
                <a:latin typeface="Lato"/>
                <a:ea typeface="Lato"/>
                <a:cs typeface="Lato"/>
                <a:sym typeface="Lato"/>
              </a:rPr>
              <a:t>Employee will upload the data that he is responsible for to the admin</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a:p>
            <a:pPr indent="0" lvl="0" marL="457200" rtl="0" algn="l">
              <a:spcBef>
                <a:spcPts val="0"/>
              </a:spcBef>
              <a:spcAft>
                <a:spcPts val="0"/>
              </a:spcAft>
              <a:buNone/>
            </a:pPr>
            <a:r>
              <a:t/>
            </a:r>
            <a:endParaRPr sz="15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3187525" y="682400"/>
            <a:ext cx="1950600" cy="598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Categories</a:t>
            </a:r>
            <a:endParaRPr/>
          </a:p>
        </p:txBody>
      </p:sp>
      <p:sp>
        <p:nvSpPr>
          <p:cNvPr id="217" name="Google Shape;217;p24"/>
          <p:cNvSpPr txBox="1"/>
          <p:nvPr/>
        </p:nvSpPr>
        <p:spPr>
          <a:xfrm>
            <a:off x="1338025"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18" name="Google Shape;218;p24"/>
          <p:cNvSpPr txBox="1"/>
          <p:nvPr/>
        </p:nvSpPr>
        <p:spPr>
          <a:xfrm>
            <a:off x="1634217" y="3508020"/>
            <a:ext cx="462300" cy="27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lt1"/>
                </a:solidFill>
                <a:latin typeface="Lato"/>
                <a:ea typeface="Lato"/>
                <a:cs typeface="Lato"/>
                <a:sym typeface="Lato"/>
              </a:rPr>
              <a:t>75%</a:t>
            </a:r>
            <a:endParaRPr b="1" sz="1000">
              <a:solidFill>
                <a:schemeClr val="lt1"/>
              </a:solidFill>
              <a:latin typeface="Lato"/>
              <a:ea typeface="Lato"/>
              <a:cs typeface="Lato"/>
              <a:sym typeface="Lato"/>
            </a:endParaRPr>
          </a:p>
          <a:p>
            <a:pPr indent="0" lvl="0" marL="0" rtl="0" algn="ctr">
              <a:spcBef>
                <a:spcPts val="1600"/>
              </a:spcBef>
              <a:spcAft>
                <a:spcPts val="0"/>
              </a:spcAft>
              <a:buNone/>
            </a:pPr>
            <a:r>
              <a:t/>
            </a:r>
            <a:endParaRPr b="1">
              <a:solidFill>
                <a:schemeClr val="lt1"/>
              </a:solidFill>
              <a:latin typeface="Lato"/>
              <a:ea typeface="Lato"/>
              <a:cs typeface="Lato"/>
              <a:sym typeface="Lato"/>
            </a:endParaRPr>
          </a:p>
        </p:txBody>
      </p:sp>
      <p:sp>
        <p:nvSpPr>
          <p:cNvPr id="219" name="Google Shape;219;p24"/>
          <p:cNvSpPr txBox="1"/>
          <p:nvPr/>
        </p:nvSpPr>
        <p:spPr>
          <a:xfrm>
            <a:off x="3187537"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20" name="Google Shape;220;p24"/>
          <p:cNvSpPr/>
          <p:nvPr/>
        </p:nvSpPr>
        <p:spPr>
          <a:xfrm>
            <a:off x="5058251" y="3154500"/>
            <a:ext cx="1018200" cy="1018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nvSpPr>
        <p:spPr>
          <a:xfrm>
            <a:off x="5040797"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22" name="Google Shape;222;p24"/>
          <p:cNvSpPr txBox="1"/>
          <p:nvPr/>
        </p:nvSpPr>
        <p:spPr>
          <a:xfrm>
            <a:off x="5342249" y="3508020"/>
            <a:ext cx="462300" cy="27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chemeClr val="lt1"/>
                </a:solidFill>
                <a:latin typeface="Lato"/>
                <a:ea typeface="Lato"/>
                <a:cs typeface="Lato"/>
                <a:sym typeface="Lato"/>
              </a:rPr>
              <a:t>42%</a:t>
            </a:r>
            <a:endParaRPr b="1" sz="1000">
              <a:solidFill>
                <a:schemeClr val="lt1"/>
              </a:solidFill>
              <a:latin typeface="Lato"/>
              <a:ea typeface="Lato"/>
              <a:cs typeface="Lato"/>
              <a:sym typeface="Lato"/>
            </a:endParaRPr>
          </a:p>
          <a:p>
            <a:pPr indent="0" lvl="0" marL="0" rtl="0" algn="ctr">
              <a:spcBef>
                <a:spcPts val="1600"/>
              </a:spcBef>
              <a:spcAft>
                <a:spcPts val="0"/>
              </a:spcAft>
              <a:buNone/>
            </a:pPr>
            <a:r>
              <a:t/>
            </a:r>
            <a:endParaRPr b="1">
              <a:solidFill>
                <a:schemeClr val="lt1"/>
              </a:solidFill>
              <a:latin typeface="Lato"/>
              <a:ea typeface="Lato"/>
              <a:cs typeface="Lato"/>
              <a:sym typeface="Lato"/>
            </a:endParaRPr>
          </a:p>
        </p:txBody>
      </p:sp>
      <p:sp>
        <p:nvSpPr>
          <p:cNvPr id="223" name="Google Shape;223;p24"/>
          <p:cNvSpPr txBox="1"/>
          <p:nvPr/>
        </p:nvSpPr>
        <p:spPr>
          <a:xfrm>
            <a:off x="6889000"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GB"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sp>
        <p:nvSpPr>
          <p:cNvPr id="224" name="Google Shape;224;p24"/>
          <p:cNvSpPr txBox="1"/>
          <p:nvPr/>
        </p:nvSpPr>
        <p:spPr>
          <a:xfrm>
            <a:off x="1063475" y="1834100"/>
            <a:ext cx="19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25" name="Google Shape;225;p24"/>
          <p:cNvSpPr txBox="1"/>
          <p:nvPr/>
        </p:nvSpPr>
        <p:spPr>
          <a:xfrm>
            <a:off x="5138125" y="1834100"/>
            <a:ext cx="19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26" name="Google Shape;226;p24"/>
          <p:cNvSpPr txBox="1"/>
          <p:nvPr/>
        </p:nvSpPr>
        <p:spPr>
          <a:xfrm>
            <a:off x="942525" y="1779175"/>
            <a:ext cx="1506000" cy="400200"/>
          </a:xfrm>
          <a:prstGeom prst="rect">
            <a:avLst/>
          </a:prstGeom>
          <a:solidFill>
            <a:srgbClr val="008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WildLife</a:t>
            </a:r>
            <a:endParaRPr>
              <a:latin typeface="Lato"/>
              <a:ea typeface="Lato"/>
              <a:cs typeface="Lato"/>
              <a:sym typeface="Lato"/>
            </a:endParaRPr>
          </a:p>
        </p:txBody>
      </p:sp>
      <p:sp>
        <p:nvSpPr>
          <p:cNvPr id="227" name="Google Shape;227;p24"/>
          <p:cNvSpPr txBox="1"/>
          <p:nvPr/>
        </p:nvSpPr>
        <p:spPr>
          <a:xfrm>
            <a:off x="3534800" y="1779175"/>
            <a:ext cx="1506000" cy="400200"/>
          </a:xfrm>
          <a:prstGeom prst="rect">
            <a:avLst/>
          </a:prstGeom>
          <a:solidFill>
            <a:srgbClr val="008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Forests</a:t>
            </a:r>
            <a:endParaRPr>
              <a:latin typeface="Lato"/>
              <a:ea typeface="Lato"/>
              <a:cs typeface="Lato"/>
              <a:sym typeface="Lato"/>
            </a:endParaRPr>
          </a:p>
        </p:txBody>
      </p:sp>
      <p:sp>
        <p:nvSpPr>
          <p:cNvPr id="228" name="Google Shape;228;p24"/>
          <p:cNvSpPr txBox="1"/>
          <p:nvPr/>
        </p:nvSpPr>
        <p:spPr>
          <a:xfrm>
            <a:off x="3552238" y="2563238"/>
            <a:ext cx="1506000" cy="400200"/>
          </a:xfrm>
          <a:prstGeom prst="rect">
            <a:avLst/>
          </a:prstGeom>
          <a:solidFill>
            <a:srgbClr val="008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Donations</a:t>
            </a:r>
            <a:endParaRPr>
              <a:latin typeface="Lato"/>
              <a:ea typeface="Lato"/>
              <a:cs typeface="Lato"/>
              <a:sym typeface="Lato"/>
            </a:endParaRPr>
          </a:p>
        </p:txBody>
      </p:sp>
      <p:sp>
        <p:nvSpPr>
          <p:cNvPr id="229" name="Google Shape;229;p24"/>
          <p:cNvSpPr txBox="1"/>
          <p:nvPr/>
        </p:nvSpPr>
        <p:spPr>
          <a:xfrm>
            <a:off x="942525" y="2563250"/>
            <a:ext cx="1506000" cy="400200"/>
          </a:xfrm>
          <a:prstGeom prst="rect">
            <a:avLst/>
          </a:prstGeom>
          <a:solidFill>
            <a:srgbClr val="008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Environment</a:t>
            </a:r>
            <a:endParaRPr>
              <a:latin typeface="Lato"/>
              <a:ea typeface="Lato"/>
              <a:cs typeface="Lato"/>
              <a:sym typeface="Lato"/>
            </a:endParaRPr>
          </a:p>
        </p:txBody>
      </p:sp>
      <p:sp>
        <p:nvSpPr>
          <p:cNvPr id="230" name="Google Shape;230;p24"/>
          <p:cNvSpPr txBox="1"/>
          <p:nvPr/>
        </p:nvSpPr>
        <p:spPr>
          <a:xfrm>
            <a:off x="6214150" y="1779175"/>
            <a:ext cx="1506000" cy="400200"/>
          </a:xfrm>
          <a:prstGeom prst="rect">
            <a:avLst/>
          </a:prstGeom>
          <a:solidFill>
            <a:srgbClr val="008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Climate</a:t>
            </a:r>
            <a:endParaRPr>
              <a:latin typeface="Lato"/>
              <a:ea typeface="Lato"/>
              <a:cs typeface="Lato"/>
              <a:sym typeface="Lato"/>
            </a:endParaRPr>
          </a:p>
        </p:txBody>
      </p:sp>
      <p:sp>
        <p:nvSpPr>
          <p:cNvPr id="231" name="Google Shape;231;p24"/>
          <p:cNvSpPr txBox="1"/>
          <p:nvPr/>
        </p:nvSpPr>
        <p:spPr>
          <a:xfrm>
            <a:off x="6270488" y="2563250"/>
            <a:ext cx="1506000" cy="400200"/>
          </a:xfrm>
          <a:prstGeom prst="rect">
            <a:avLst/>
          </a:prstGeom>
          <a:solidFill>
            <a:srgbClr val="008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Awareness</a:t>
            </a:r>
            <a:endParaRPr>
              <a:latin typeface="Lato"/>
              <a:ea typeface="Lato"/>
              <a:cs typeface="Lato"/>
              <a:sym typeface="Lato"/>
            </a:endParaRPr>
          </a:p>
        </p:txBody>
      </p:sp>
      <p:sp>
        <p:nvSpPr>
          <p:cNvPr id="232" name="Google Shape;232;p24"/>
          <p:cNvSpPr txBox="1"/>
          <p:nvPr/>
        </p:nvSpPr>
        <p:spPr>
          <a:xfrm>
            <a:off x="942525" y="3463500"/>
            <a:ext cx="1506000" cy="400200"/>
          </a:xfrm>
          <a:prstGeom prst="rect">
            <a:avLst/>
          </a:prstGeom>
          <a:solidFill>
            <a:srgbClr val="008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Admin Mode</a:t>
            </a:r>
            <a:endParaRPr>
              <a:latin typeface="Lato"/>
              <a:ea typeface="Lato"/>
              <a:cs typeface="Lato"/>
              <a:sym typeface="Lato"/>
            </a:endParaRPr>
          </a:p>
        </p:txBody>
      </p:sp>
      <p:sp>
        <p:nvSpPr>
          <p:cNvPr id="233" name="Google Shape;233;p24"/>
          <p:cNvSpPr txBox="1"/>
          <p:nvPr/>
        </p:nvSpPr>
        <p:spPr>
          <a:xfrm>
            <a:off x="3552238" y="3463500"/>
            <a:ext cx="1506000" cy="400200"/>
          </a:xfrm>
          <a:prstGeom prst="rect">
            <a:avLst/>
          </a:prstGeom>
          <a:solidFill>
            <a:srgbClr val="008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Employee Mode</a:t>
            </a:r>
            <a:endParaRPr>
              <a:latin typeface="Lato"/>
              <a:ea typeface="Lato"/>
              <a:cs typeface="Lato"/>
              <a:sym typeface="Lato"/>
            </a:endParaRPr>
          </a:p>
        </p:txBody>
      </p:sp>
      <p:sp>
        <p:nvSpPr>
          <p:cNvPr id="234" name="Google Shape;234;p24"/>
          <p:cNvSpPr txBox="1"/>
          <p:nvPr/>
        </p:nvSpPr>
        <p:spPr>
          <a:xfrm>
            <a:off x="6270500" y="3463500"/>
            <a:ext cx="1506000" cy="400200"/>
          </a:xfrm>
          <a:prstGeom prst="rect">
            <a:avLst/>
          </a:prstGeom>
          <a:solidFill>
            <a:srgbClr val="008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Stores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ERD DIAGRAM</a:t>
            </a:r>
            <a:endParaRPr/>
          </a:p>
          <a:p>
            <a:pPr indent="0" lvl="0" marL="0" rtl="0" algn="l">
              <a:spcBef>
                <a:spcPts val="0"/>
              </a:spcBef>
              <a:spcAft>
                <a:spcPts val="0"/>
              </a:spcAft>
              <a:buNone/>
            </a:pPr>
            <a:r>
              <a:t/>
            </a:r>
            <a:endParaRPr/>
          </a:p>
        </p:txBody>
      </p:sp>
      <p:sp>
        <p:nvSpPr>
          <p:cNvPr id="240" name="Google Shape;24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25"/>
          <p:cNvPicPr preferRelativeResize="0"/>
          <p:nvPr/>
        </p:nvPicPr>
        <p:blipFill>
          <a:blip r:embed="rId3">
            <a:alphaModFix/>
          </a:blip>
          <a:stretch>
            <a:fillRect/>
          </a:stretch>
        </p:blipFill>
        <p:spPr>
          <a:xfrm>
            <a:off x="519975" y="1962848"/>
            <a:ext cx="7688701" cy="321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