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notesMasterIdLst>
    <p:notesMasterId r:id="rId36"/>
  </p:notesMasterIdLst>
  <p:sldIdLst>
    <p:sldId id="256" r:id="rId2"/>
    <p:sldId id="257" r:id="rId3"/>
    <p:sldId id="258" r:id="rId4"/>
    <p:sldId id="259" r:id="rId5"/>
    <p:sldId id="260" r:id="rId6"/>
    <p:sldId id="262" r:id="rId7"/>
    <p:sldId id="263" r:id="rId8"/>
    <p:sldId id="264" r:id="rId9"/>
    <p:sldId id="265" r:id="rId10"/>
    <p:sldId id="266" r:id="rId11"/>
    <p:sldId id="279" r:id="rId12"/>
    <p:sldId id="281" r:id="rId13"/>
    <p:sldId id="280" r:id="rId14"/>
    <p:sldId id="282" r:id="rId15"/>
    <p:sldId id="284" r:id="rId16"/>
    <p:sldId id="283" r:id="rId17"/>
    <p:sldId id="269" r:id="rId18"/>
    <p:sldId id="271"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73327-315C-4E31-8CDD-DB125A2104F4}" type="datetimeFigureOut">
              <a:rPr lang="en-US" smtClean="0"/>
              <a:t>12/17/2017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33E05-0034-4E50-A304-07FB27F3D5C4}" type="slidenum">
              <a:rPr lang="en-US" smtClean="0"/>
              <a:t>‹#›</a:t>
            </a:fld>
            <a:endParaRPr lang="en-US"/>
          </a:p>
        </p:txBody>
      </p:sp>
    </p:spTree>
    <p:extLst>
      <p:ext uri="{BB962C8B-B14F-4D97-AF65-F5344CB8AC3E}">
        <p14:creationId xmlns:p14="http://schemas.microsoft.com/office/powerpoint/2010/main" val="312602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C918E-B49B-4910-81C5-81DD2CDCA0DA}" type="slidenum">
              <a:rPr lang="zh-TW" altLang="en-US" smtClean="0"/>
              <a:pPr/>
              <a:t>31</a:t>
            </a:fld>
            <a:endParaRPr lang="zh-TW" altLang="en-US"/>
          </a:p>
        </p:txBody>
      </p:sp>
    </p:spTree>
    <p:extLst>
      <p:ext uri="{BB962C8B-B14F-4D97-AF65-F5344CB8AC3E}">
        <p14:creationId xmlns:p14="http://schemas.microsoft.com/office/powerpoint/2010/main" val="3103533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167872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289770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EA672F-B029-4115-AD34-B52F2E84C0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771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1729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EA672F-B029-4115-AD34-B52F2E84C0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298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160344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81695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357926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5555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1820F6-ACDA-471C-8E62-E10BA3397F78}" type="datetimeFigureOut">
              <a:rPr lang="en-US" smtClean="0"/>
              <a:t>12/17/2017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304160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200474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1820F6-ACDA-471C-8E62-E10BA3397F78}" type="datetimeFigureOut">
              <a:rPr lang="en-US" smtClean="0"/>
              <a:t>12/17/2017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243636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1820F6-ACDA-471C-8E62-E10BA3397F78}" type="datetimeFigureOut">
              <a:rPr lang="en-US" smtClean="0"/>
              <a:t>12/17/2017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138184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820F6-ACDA-471C-8E62-E10BA3397F78}" type="datetimeFigureOut">
              <a:rPr lang="en-US" smtClean="0"/>
              <a:t>12/17/2017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317067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3237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1820F6-ACDA-471C-8E62-E10BA3397F78}" type="datetimeFigureOut">
              <a:rPr lang="en-US" smtClean="0"/>
              <a:t>12/17/2017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EA672F-B029-4115-AD34-B52F2E84C048}" type="slidenum">
              <a:rPr lang="en-US" smtClean="0"/>
              <a:t>‹#›</a:t>
            </a:fld>
            <a:endParaRPr lang="en-US"/>
          </a:p>
        </p:txBody>
      </p:sp>
    </p:spTree>
    <p:extLst>
      <p:ext uri="{BB962C8B-B14F-4D97-AF65-F5344CB8AC3E}">
        <p14:creationId xmlns:p14="http://schemas.microsoft.com/office/powerpoint/2010/main" val="36404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1820F6-ACDA-471C-8E62-E10BA3397F78}" type="datetimeFigureOut">
              <a:rPr lang="en-US" smtClean="0"/>
              <a:t>12/17/2017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EA672F-B029-4115-AD34-B52F2E84C048}" type="slidenum">
              <a:rPr lang="en-US" smtClean="0"/>
              <a:t>‹#›</a:t>
            </a:fld>
            <a:endParaRPr lang="en-US"/>
          </a:p>
        </p:txBody>
      </p:sp>
    </p:spTree>
    <p:extLst>
      <p:ext uri="{BB962C8B-B14F-4D97-AF65-F5344CB8AC3E}">
        <p14:creationId xmlns:p14="http://schemas.microsoft.com/office/powerpoint/2010/main" val="1027789017"/>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Features Extraction In </a:t>
            </a:r>
            <a:r>
              <a:rPr lang="en-US" dirty="0"/>
              <a:t>C</a:t>
            </a:r>
            <a:r>
              <a:rPr lang="en-US" dirty="0" smtClean="0"/>
              <a:t>omputer Vision </a:t>
            </a:r>
            <a:endParaRPr lang="en-US" dirty="0"/>
          </a:p>
        </p:txBody>
      </p:sp>
      <p:sp>
        <p:nvSpPr>
          <p:cNvPr id="3" name="Subtitle 2"/>
          <p:cNvSpPr>
            <a:spLocks noGrp="1"/>
          </p:cNvSpPr>
          <p:nvPr>
            <p:ph type="subTitle" idx="1"/>
          </p:nvPr>
        </p:nvSpPr>
        <p:spPr/>
        <p:txBody>
          <a:bodyPr/>
          <a:lstStyle/>
          <a:p>
            <a:r>
              <a:rPr lang="en-US" dirty="0" smtClean="0"/>
              <a:t>By Salman Ahmad Khan</a:t>
            </a:r>
            <a:endParaRPr lang="en-US" dirty="0"/>
          </a:p>
        </p:txBody>
      </p:sp>
    </p:spTree>
    <p:extLst>
      <p:ext uri="{BB962C8B-B14F-4D97-AF65-F5344CB8AC3E}">
        <p14:creationId xmlns:p14="http://schemas.microsoft.com/office/powerpoint/2010/main" val="3947533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Edge </a:t>
            </a:r>
            <a:r>
              <a:rPr lang="en-US" dirty="0"/>
              <a:t>Histogram </a:t>
            </a:r>
            <a:r>
              <a:rPr lang="en-US" dirty="0" smtClean="0"/>
              <a:t>Descriptor</a:t>
            </a:r>
            <a:endParaRPr lang="en-US" dirty="0"/>
          </a:p>
        </p:txBody>
      </p:sp>
      <p:sp>
        <p:nvSpPr>
          <p:cNvPr id="5" name="Content Placeholder 4"/>
          <p:cNvSpPr>
            <a:spLocks noGrp="1"/>
          </p:cNvSpPr>
          <p:nvPr>
            <p:ph sz="half" idx="1"/>
          </p:nvPr>
        </p:nvSpPr>
        <p:spPr/>
        <p:txBody>
          <a:bodyPr/>
          <a:lstStyle/>
          <a:p>
            <a:r>
              <a:rPr lang="en-US" dirty="0"/>
              <a:t>Edges in images constitute an important feature to </a:t>
            </a:r>
            <a:r>
              <a:rPr lang="en-US" dirty="0" smtClean="0"/>
              <a:t>represent their </a:t>
            </a:r>
            <a:r>
              <a:rPr lang="en-US" dirty="0"/>
              <a:t>content. </a:t>
            </a:r>
            <a:endParaRPr lang="en-US" dirty="0" smtClean="0"/>
          </a:p>
          <a:p>
            <a:r>
              <a:rPr lang="en-US" dirty="0" smtClean="0"/>
              <a:t>Human </a:t>
            </a:r>
            <a:r>
              <a:rPr lang="en-US" dirty="0"/>
              <a:t>eyes are sensitive to edge </a:t>
            </a:r>
            <a:r>
              <a:rPr lang="en-US" dirty="0" smtClean="0"/>
              <a:t>features for </a:t>
            </a:r>
            <a:r>
              <a:rPr lang="en-US" dirty="0"/>
              <a:t>image perception</a:t>
            </a:r>
            <a:r>
              <a:rPr lang="en-US" dirty="0" smtClean="0"/>
              <a:t>.</a:t>
            </a:r>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10</a:t>
            </a:fld>
            <a:endParaRPr lang="en-US"/>
          </a:p>
        </p:txBody>
      </p:sp>
      <p:pic>
        <p:nvPicPr>
          <p:cNvPr id="7" name="Picture 6"/>
          <p:cNvPicPr>
            <a:picLocks noChangeAspect="1"/>
          </p:cNvPicPr>
          <p:nvPr/>
        </p:nvPicPr>
        <p:blipFill>
          <a:blip r:embed="rId2"/>
          <a:stretch>
            <a:fillRect/>
          </a:stretch>
        </p:blipFill>
        <p:spPr>
          <a:xfrm>
            <a:off x="1439377" y="4424530"/>
            <a:ext cx="2812634" cy="1816857"/>
          </a:xfrm>
          <a:prstGeom prst="rect">
            <a:avLst/>
          </a:prstGeom>
        </p:spPr>
      </p:pic>
      <p:sp>
        <p:nvSpPr>
          <p:cNvPr id="8" name="TextBox 7"/>
          <p:cNvSpPr txBox="1"/>
          <p:nvPr/>
        </p:nvSpPr>
        <p:spPr>
          <a:xfrm>
            <a:off x="1903769" y="6311900"/>
            <a:ext cx="1883849" cy="338554"/>
          </a:xfrm>
          <a:prstGeom prst="rect">
            <a:avLst/>
          </a:prstGeom>
          <a:noFill/>
        </p:spPr>
        <p:txBody>
          <a:bodyPr wrap="none" rtlCol="0">
            <a:spAutoFit/>
          </a:bodyPr>
          <a:lstStyle/>
          <a:p>
            <a:r>
              <a:rPr lang="en-US" sz="1600" dirty="0" smtClean="0"/>
              <a:t>Five type of edges</a:t>
            </a:r>
            <a:endParaRPr lang="en-US" sz="1600" dirty="0"/>
          </a:p>
        </p:txBody>
      </p:sp>
      <p:pic>
        <p:nvPicPr>
          <p:cNvPr id="9" name="Picture 8"/>
          <p:cNvPicPr>
            <a:picLocks noChangeAspect="1"/>
          </p:cNvPicPr>
          <p:nvPr/>
        </p:nvPicPr>
        <p:blipFill>
          <a:blip r:embed="rId3"/>
          <a:stretch>
            <a:fillRect/>
          </a:stretch>
        </p:blipFill>
        <p:spPr>
          <a:xfrm>
            <a:off x="6742747" y="1828800"/>
            <a:ext cx="3248025" cy="1914880"/>
          </a:xfrm>
          <a:prstGeom prst="rect">
            <a:avLst/>
          </a:prstGeom>
        </p:spPr>
      </p:pic>
      <p:sp>
        <p:nvSpPr>
          <p:cNvPr id="10" name="TextBox 9"/>
          <p:cNvSpPr txBox="1"/>
          <p:nvPr/>
        </p:nvSpPr>
        <p:spPr>
          <a:xfrm>
            <a:off x="6019801" y="3715413"/>
            <a:ext cx="5095874" cy="584775"/>
          </a:xfrm>
          <a:prstGeom prst="rect">
            <a:avLst/>
          </a:prstGeom>
          <a:noFill/>
        </p:spPr>
        <p:txBody>
          <a:bodyPr wrap="square" rtlCol="0">
            <a:spAutoFit/>
          </a:bodyPr>
          <a:lstStyle/>
          <a:p>
            <a:r>
              <a:rPr lang="en-US" sz="1600" dirty="0" smtClean="0"/>
              <a:t>Divide the image into 4x4 regions. Compute edge pixels for each edge type and populate a histogram</a:t>
            </a:r>
            <a:endParaRPr lang="en-US" sz="1600" dirty="0"/>
          </a:p>
        </p:txBody>
      </p:sp>
      <p:pic>
        <p:nvPicPr>
          <p:cNvPr id="11" name="Picture 10"/>
          <p:cNvPicPr>
            <a:picLocks noChangeAspect="1"/>
          </p:cNvPicPr>
          <p:nvPr/>
        </p:nvPicPr>
        <p:blipFill>
          <a:blip r:embed="rId4"/>
          <a:stretch>
            <a:fillRect/>
          </a:stretch>
        </p:blipFill>
        <p:spPr>
          <a:xfrm>
            <a:off x="6638925" y="4467837"/>
            <a:ext cx="3857625" cy="1476375"/>
          </a:xfrm>
          <a:prstGeom prst="rect">
            <a:avLst/>
          </a:prstGeom>
        </p:spPr>
      </p:pic>
      <p:sp>
        <p:nvSpPr>
          <p:cNvPr id="12" name="TextBox 11"/>
          <p:cNvSpPr txBox="1"/>
          <p:nvPr/>
        </p:nvSpPr>
        <p:spPr>
          <a:xfrm>
            <a:off x="6019801" y="5934928"/>
            <a:ext cx="5181599" cy="830997"/>
          </a:xfrm>
          <a:prstGeom prst="rect">
            <a:avLst/>
          </a:prstGeom>
          <a:noFill/>
        </p:spPr>
        <p:txBody>
          <a:bodyPr wrap="square" rtlCol="0">
            <a:spAutoFit/>
          </a:bodyPr>
          <a:lstStyle/>
          <a:p>
            <a:r>
              <a:rPr lang="en-US" sz="1600" dirty="0" smtClean="0"/>
              <a:t>For 16 subimages, 80 bin histogram is obtained. This histogram is referred to as Edge Histogram Descriptor or Edge Orientation Histogram. </a:t>
            </a:r>
            <a:endParaRPr lang="en-US" sz="1600" dirty="0"/>
          </a:p>
        </p:txBody>
      </p:sp>
    </p:spTree>
    <p:extLst>
      <p:ext uri="{BB962C8B-B14F-4D97-AF65-F5344CB8AC3E}">
        <p14:creationId xmlns:p14="http://schemas.microsoft.com/office/powerpoint/2010/main" val="2800867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304" y="613658"/>
            <a:ext cx="7845542" cy="1325563"/>
          </a:xfrm>
        </p:spPr>
        <p:txBody>
          <a:bodyPr>
            <a:normAutofit/>
          </a:bodyPr>
          <a:lstStyle/>
          <a:p>
            <a:r>
              <a:rPr lang="en" dirty="0" smtClean="0"/>
              <a:t>3. Local binrary patterns (LBP):</a:t>
            </a:r>
            <a:endParaRPr lang="en-US" dirty="0"/>
          </a:p>
        </p:txBody>
      </p:sp>
      <p:sp>
        <p:nvSpPr>
          <p:cNvPr id="6" name="Rectangle 5"/>
          <p:cNvSpPr/>
          <p:nvPr/>
        </p:nvSpPr>
        <p:spPr>
          <a:xfrm>
            <a:off x="3131376"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7" name="Rectangle 6"/>
          <p:cNvSpPr/>
          <p:nvPr/>
        </p:nvSpPr>
        <p:spPr>
          <a:xfrm>
            <a:off x="3711342"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65</a:t>
            </a:r>
            <a:endParaRPr lang="en-US"/>
          </a:p>
        </p:txBody>
      </p:sp>
      <p:sp>
        <p:nvSpPr>
          <p:cNvPr id="8" name="Rectangle 7"/>
          <p:cNvSpPr/>
          <p:nvPr/>
        </p:nvSpPr>
        <p:spPr>
          <a:xfrm>
            <a:off x="4291308"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62</a:t>
            </a:r>
            <a:endParaRPr lang="en-US"/>
          </a:p>
        </p:txBody>
      </p:sp>
      <p:sp>
        <p:nvSpPr>
          <p:cNvPr id="9" name="Rectangle 8"/>
          <p:cNvSpPr/>
          <p:nvPr/>
        </p:nvSpPr>
        <p:spPr>
          <a:xfrm>
            <a:off x="3131376"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69</a:t>
            </a:r>
            <a:endParaRPr lang="en-US"/>
          </a:p>
        </p:txBody>
      </p:sp>
      <p:sp>
        <p:nvSpPr>
          <p:cNvPr id="10" name="Rectangle 9"/>
          <p:cNvSpPr/>
          <p:nvPr/>
        </p:nvSpPr>
        <p:spPr>
          <a:xfrm>
            <a:off x="3711342"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68</a:t>
            </a:r>
            <a:endParaRPr lang="en-US"/>
          </a:p>
        </p:txBody>
      </p:sp>
      <p:sp>
        <p:nvSpPr>
          <p:cNvPr id="11" name="Rectangle 10"/>
          <p:cNvSpPr/>
          <p:nvPr/>
        </p:nvSpPr>
        <p:spPr>
          <a:xfrm>
            <a:off x="4291308"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67</a:t>
            </a:r>
            <a:endParaRPr lang="en-US"/>
          </a:p>
        </p:txBody>
      </p:sp>
      <p:sp>
        <p:nvSpPr>
          <p:cNvPr id="12" name="Rectangle 11"/>
          <p:cNvSpPr/>
          <p:nvPr/>
        </p:nvSpPr>
        <p:spPr>
          <a:xfrm>
            <a:off x="3131376"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67</a:t>
            </a:r>
            <a:endParaRPr lang="en-US"/>
          </a:p>
        </p:txBody>
      </p:sp>
      <p:sp>
        <p:nvSpPr>
          <p:cNvPr id="13" name="Rectangle 12"/>
          <p:cNvSpPr/>
          <p:nvPr/>
        </p:nvSpPr>
        <p:spPr>
          <a:xfrm>
            <a:off x="3711342"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14" name="Rectangle 13"/>
          <p:cNvSpPr/>
          <p:nvPr/>
        </p:nvSpPr>
        <p:spPr>
          <a:xfrm>
            <a:off x="4291308"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61</a:t>
            </a:r>
            <a:endParaRPr lang="en-US"/>
          </a:p>
        </p:txBody>
      </p:sp>
      <p:sp>
        <p:nvSpPr>
          <p:cNvPr id="15" name="Rectangle 14"/>
          <p:cNvSpPr/>
          <p:nvPr/>
        </p:nvSpPr>
        <p:spPr>
          <a:xfrm>
            <a:off x="5451240"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6" name="Rectangle 15"/>
          <p:cNvSpPr/>
          <p:nvPr/>
        </p:nvSpPr>
        <p:spPr>
          <a:xfrm>
            <a:off x="6031206"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7" name="Rectangle 16"/>
          <p:cNvSpPr/>
          <p:nvPr/>
        </p:nvSpPr>
        <p:spPr>
          <a:xfrm>
            <a:off x="6611172"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8" name="Rectangle 17"/>
          <p:cNvSpPr/>
          <p:nvPr/>
        </p:nvSpPr>
        <p:spPr>
          <a:xfrm>
            <a:off x="5451240"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9" name="Rectangle 18"/>
          <p:cNvSpPr/>
          <p:nvPr/>
        </p:nvSpPr>
        <p:spPr>
          <a:xfrm>
            <a:off x="6031206"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0" name="Rectangle 19"/>
          <p:cNvSpPr/>
          <p:nvPr/>
        </p:nvSpPr>
        <p:spPr>
          <a:xfrm>
            <a:off x="6611172"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1" name="Rectangle 20"/>
          <p:cNvSpPr/>
          <p:nvPr/>
        </p:nvSpPr>
        <p:spPr>
          <a:xfrm>
            <a:off x="5451240"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2" name="Rectangle 21"/>
          <p:cNvSpPr/>
          <p:nvPr/>
        </p:nvSpPr>
        <p:spPr>
          <a:xfrm>
            <a:off x="6031206"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6611172"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24" name="Rectangle 23"/>
          <p:cNvSpPr/>
          <p:nvPr/>
        </p:nvSpPr>
        <p:spPr>
          <a:xfrm>
            <a:off x="7771104"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32</a:t>
            </a:r>
            <a:endParaRPr lang="en-US"/>
          </a:p>
        </p:txBody>
      </p:sp>
      <p:sp>
        <p:nvSpPr>
          <p:cNvPr id="25" name="Rectangle 24"/>
          <p:cNvSpPr/>
          <p:nvPr/>
        </p:nvSpPr>
        <p:spPr>
          <a:xfrm>
            <a:off x="8351070"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64</a:t>
            </a:r>
            <a:endParaRPr lang="en-US"/>
          </a:p>
        </p:txBody>
      </p:sp>
      <p:sp>
        <p:nvSpPr>
          <p:cNvPr id="26" name="Rectangle 25"/>
          <p:cNvSpPr/>
          <p:nvPr/>
        </p:nvSpPr>
        <p:spPr>
          <a:xfrm>
            <a:off x="8931036" y="297925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128</a:t>
            </a:r>
            <a:endParaRPr lang="en-US"/>
          </a:p>
        </p:txBody>
      </p:sp>
      <p:sp>
        <p:nvSpPr>
          <p:cNvPr id="27" name="Rectangle 26"/>
          <p:cNvSpPr/>
          <p:nvPr/>
        </p:nvSpPr>
        <p:spPr>
          <a:xfrm>
            <a:off x="7771104"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8</a:t>
            </a:r>
            <a:endParaRPr lang="en-US"/>
          </a:p>
        </p:txBody>
      </p:sp>
      <p:sp>
        <p:nvSpPr>
          <p:cNvPr id="28" name="Rectangle 27"/>
          <p:cNvSpPr/>
          <p:nvPr/>
        </p:nvSpPr>
        <p:spPr>
          <a:xfrm>
            <a:off x="8351070"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4</a:t>
            </a:r>
            <a:endParaRPr lang="en-US"/>
          </a:p>
        </p:txBody>
      </p:sp>
      <p:sp>
        <p:nvSpPr>
          <p:cNvPr id="29" name="Rectangle 28"/>
          <p:cNvSpPr/>
          <p:nvPr/>
        </p:nvSpPr>
        <p:spPr>
          <a:xfrm>
            <a:off x="8931036" y="399523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2</a:t>
            </a:r>
            <a:endParaRPr lang="en-US"/>
          </a:p>
        </p:txBody>
      </p:sp>
      <p:sp>
        <p:nvSpPr>
          <p:cNvPr id="30" name="Rectangle 29"/>
          <p:cNvSpPr/>
          <p:nvPr/>
        </p:nvSpPr>
        <p:spPr>
          <a:xfrm>
            <a:off x="7771104"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16</a:t>
            </a:r>
            <a:endParaRPr lang="en-US"/>
          </a:p>
        </p:txBody>
      </p:sp>
      <p:sp>
        <p:nvSpPr>
          <p:cNvPr id="31" name="Rectangle 30"/>
          <p:cNvSpPr/>
          <p:nvPr/>
        </p:nvSpPr>
        <p:spPr>
          <a:xfrm>
            <a:off x="8351070"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8931036" y="3487245"/>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33" name="TextBox 32"/>
          <p:cNvSpPr txBox="1"/>
          <p:nvPr/>
        </p:nvSpPr>
        <p:spPr>
          <a:xfrm>
            <a:off x="2822020" y="2493957"/>
            <a:ext cx="2609847" cy="369332"/>
          </a:xfrm>
          <a:prstGeom prst="rect">
            <a:avLst/>
          </a:prstGeom>
          <a:noFill/>
        </p:spPr>
        <p:txBody>
          <a:bodyPr wrap="square" rtlCol="0">
            <a:spAutoFit/>
          </a:bodyPr>
          <a:lstStyle/>
          <a:p>
            <a:r>
              <a:rPr lang="en-US" dirty="0" smtClean="0"/>
              <a:t>3x3 neighborhood</a:t>
            </a:r>
            <a:endParaRPr lang="en-US" dirty="0"/>
          </a:p>
        </p:txBody>
      </p:sp>
      <p:sp>
        <p:nvSpPr>
          <p:cNvPr id="34" name="TextBox 33"/>
          <p:cNvSpPr txBox="1"/>
          <p:nvPr/>
        </p:nvSpPr>
        <p:spPr>
          <a:xfrm>
            <a:off x="5476296" y="2459566"/>
            <a:ext cx="1739898" cy="307777"/>
          </a:xfrm>
          <a:prstGeom prst="rect">
            <a:avLst/>
          </a:prstGeom>
          <a:noFill/>
        </p:spPr>
        <p:txBody>
          <a:bodyPr wrap="square" rtlCol="0">
            <a:spAutoFit/>
          </a:bodyPr>
          <a:lstStyle/>
          <a:p>
            <a:r>
              <a:rPr lang="en-US" dirty="0" smtClean="0"/>
              <a:t>Thresholds</a:t>
            </a:r>
            <a:endParaRPr lang="en-US" dirty="0"/>
          </a:p>
        </p:txBody>
      </p:sp>
      <p:sp>
        <p:nvSpPr>
          <p:cNvPr id="35" name="TextBox 34"/>
          <p:cNvSpPr txBox="1"/>
          <p:nvPr/>
        </p:nvSpPr>
        <p:spPr>
          <a:xfrm>
            <a:off x="8040889" y="2481949"/>
            <a:ext cx="1739898" cy="307777"/>
          </a:xfrm>
          <a:prstGeom prst="rect">
            <a:avLst/>
          </a:prstGeom>
          <a:noFill/>
        </p:spPr>
        <p:txBody>
          <a:bodyPr wrap="square" rtlCol="0">
            <a:spAutoFit/>
          </a:bodyPr>
          <a:lstStyle/>
          <a:p>
            <a:r>
              <a:rPr lang="en-US" dirty="0" smtClean="0"/>
              <a:t>Weights </a:t>
            </a:r>
            <a:endParaRPr lang="en-US" dirty="0"/>
          </a:p>
        </p:txBody>
      </p:sp>
      <p:graphicFrame>
        <p:nvGraphicFramePr>
          <p:cNvPr id="36" name="Object 35"/>
          <p:cNvGraphicFramePr>
            <a:graphicFrameLocks noChangeAspect="1"/>
          </p:cNvGraphicFramePr>
          <p:nvPr>
            <p:extLst>
              <p:ext uri="{D42A27DB-BD31-4B8C-83A1-F6EECF244321}">
                <p14:modId xmlns:p14="http://schemas.microsoft.com/office/powerpoint/2010/main" val="71876231"/>
              </p:ext>
            </p:extLst>
          </p:nvPr>
        </p:nvGraphicFramePr>
        <p:xfrm>
          <a:off x="4039183" y="4921032"/>
          <a:ext cx="5181836" cy="850843"/>
        </p:xfrm>
        <a:graphic>
          <a:graphicData uri="http://schemas.openxmlformats.org/presentationml/2006/ole">
            <mc:AlternateContent xmlns:mc="http://schemas.openxmlformats.org/markup-compatibility/2006">
              <mc:Choice xmlns:v="urn:schemas-microsoft-com:vml" Requires="v">
                <p:oleObj spid="_x0000_s1038" name="Equation" r:id="rId3" imgW="2844800" imgH="431800" progId="Equation.3">
                  <p:embed/>
                </p:oleObj>
              </mc:Choice>
              <mc:Fallback>
                <p:oleObj name="Equation" r:id="rId3" imgW="2844800" imgH="431800" progId="Equation.3">
                  <p:embed/>
                  <p:pic>
                    <p:nvPicPr>
                      <p:cNvPr id="34"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183" y="4921032"/>
                        <a:ext cx="5181836" cy="850843"/>
                      </a:xfrm>
                      <a:prstGeom prst="rect">
                        <a:avLst/>
                      </a:prstGeom>
                      <a:noFill/>
                    </p:spPr>
                  </p:pic>
                </p:oleObj>
              </mc:Fallback>
            </mc:AlternateContent>
          </a:graphicData>
        </a:graphic>
      </p:graphicFrame>
    </p:spTree>
    <p:extLst>
      <p:ext uri="{BB962C8B-B14F-4D97-AF65-F5344CB8AC3E}">
        <p14:creationId xmlns:p14="http://schemas.microsoft.com/office/powerpoint/2010/main" val="2176139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 dirty="0"/>
              <a:t>Effect of local binrary pattern: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06" y="2803157"/>
            <a:ext cx="2740690" cy="275720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968" y="2803157"/>
            <a:ext cx="2746431" cy="2757201"/>
          </a:xfrm>
          <a:prstGeom prst="rect">
            <a:avLst/>
          </a:prstGeom>
        </p:spPr>
      </p:pic>
    </p:spTree>
    <p:extLst>
      <p:ext uri="{BB962C8B-B14F-4D97-AF65-F5344CB8AC3E}">
        <p14:creationId xmlns:p14="http://schemas.microsoft.com/office/powerpoint/2010/main" val="854654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Rotate Local Binary Patterns (RLBP)</a:t>
            </a:r>
            <a:endParaRPr lang="en-US" dirty="0"/>
          </a:p>
        </p:txBody>
      </p:sp>
      <p:sp>
        <p:nvSpPr>
          <p:cNvPr id="5" name="Rectangle 4"/>
          <p:cNvSpPr/>
          <p:nvPr/>
        </p:nvSpPr>
        <p:spPr>
          <a:xfrm>
            <a:off x="3170012"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6" name="Rectangle 5"/>
          <p:cNvSpPr/>
          <p:nvPr/>
        </p:nvSpPr>
        <p:spPr>
          <a:xfrm>
            <a:off x="3749978"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65</a:t>
            </a:r>
            <a:endParaRPr lang="en-US"/>
          </a:p>
        </p:txBody>
      </p:sp>
      <p:sp>
        <p:nvSpPr>
          <p:cNvPr id="7" name="Rectangle 6"/>
          <p:cNvSpPr/>
          <p:nvPr/>
        </p:nvSpPr>
        <p:spPr>
          <a:xfrm>
            <a:off x="4329944"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62</a:t>
            </a:r>
            <a:endParaRPr lang="en-US"/>
          </a:p>
        </p:txBody>
      </p:sp>
      <p:sp>
        <p:nvSpPr>
          <p:cNvPr id="8" name="Rectangle 7"/>
          <p:cNvSpPr/>
          <p:nvPr/>
        </p:nvSpPr>
        <p:spPr>
          <a:xfrm>
            <a:off x="3170012" y="3891914"/>
            <a:ext cx="579966" cy="507990"/>
          </a:xfrm>
          <a:prstGeom prst="rect">
            <a:avLst/>
          </a:prstGeom>
          <a:solidFill>
            <a:srgbClr val="FFFF00"/>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69</a:t>
            </a:r>
            <a:endParaRPr lang="en-US"/>
          </a:p>
        </p:txBody>
      </p:sp>
      <p:sp>
        <p:nvSpPr>
          <p:cNvPr id="9" name="Rectangle 8"/>
          <p:cNvSpPr/>
          <p:nvPr/>
        </p:nvSpPr>
        <p:spPr>
          <a:xfrm>
            <a:off x="3749978"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68</a:t>
            </a:r>
            <a:endParaRPr lang="en-US"/>
          </a:p>
        </p:txBody>
      </p:sp>
      <p:sp>
        <p:nvSpPr>
          <p:cNvPr id="10" name="Rectangle 9"/>
          <p:cNvSpPr/>
          <p:nvPr/>
        </p:nvSpPr>
        <p:spPr>
          <a:xfrm>
            <a:off x="4329944"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67</a:t>
            </a:r>
            <a:endParaRPr lang="en-US"/>
          </a:p>
        </p:txBody>
      </p:sp>
      <p:sp>
        <p:nvSpPr>
          <p:cNvPr id="11" name="Rectangle 10"/>
          <p:cNvSpPr/>
          <p:nvPr/>
        </p:nvSpPr>
        <p:spPr>
          <a:xfrm>
            <a:off x="3170012"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67</a:t>
            </a:r>
            <a:endParaRPr lang="en-US"/>
          </a:p>
        </p:txBody>
      </p:sp>
      <p:sp>
        <p:nvSpPr>
          <p:cNvPr id="12" name="Rectangle 11"/>
          <p:cNvSpPr/>
          <p:nvPr/>
        </p:nvSpPr>
        <p:spPr>
          <a:xfrm>
            <a:off x="3749978"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13" name="Rectangle 12"/>
          <p:cNvSpPr/>
          <p:nvPr/>
        </p:nvSpPr>
        <p:spPr>
          <a:xfrm>
            <a:off x="4329944"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61</a:t>
            </a:r>
            <a:endParaRPr lang="en-US"/>
          </a:p>
        </p:txBody>
      </p:sp>
      <p:sp>
        <p:nvSpPr>
          <p:cNvPr id="14" name="Rectangle 13"/>
          <p:cNvSpPr/>
          <p:nvPr/>
        </p:nvSpPr>
        <p:spPr>
          <a:xfrm>
            <a:off x="5489876"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5" name="Rectangle 14"/>
          <p:cNvSpPr/>
          <p:nvPr/>
        </p:nvSpPr>
        <p:spPr>
          <a:xfrm>
            <a:off x="6069842"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6" name="Rectangle 15"/>
          <p:cNvSpPr/>
          <p:nvPr/>
        </p:nvSpPr>
        <p:spPr>
          <a:xfrm>
            <a:off x="6649808"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7" name="Rectangle 16"/>
          <p:cNvSpPr/>
          <p:nvPr/>
        </p:nvSpPr>
        <p:spPr>
          <a:xfrm>
            <a:off x="5489876"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8" name="Rectangle 17"/>
          <p:cNvSpPr/>
          <p:nvPr/>
        </p:nvSpPr>
        <p:spPr>
          <a:xfrm>
            <a:off x="6069842"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9" name="Rectangle 18"/>
          <p:cNvSpPr/>
          <p:nvPr/>
        </p:nvSpPr>
        <p:spPr>
          <a:xfrm>
            <a:off x="6649808"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0" name="Rectangle 19"/>
          <p:cNvSpPr/>
          <p:nvPr/>
        </p:nvSpPr>
        <p:spPr>
          <a:xfrm>
            <a:off x="5489876"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1" name="Rectangle 20"/>
          <p:cNvSpPr/>
          <p:nvPr/>
        </p:nvSpPr>
        <p:spPr>
          <a:xfrm>
            <a:off x="6069842"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6649808"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23" name="Rectangle 22"/>
          <p:cNvSpPr/>
          <p:nvPr/>
        </p:nvSpPr>
        <p:spPr>
          <a:xfrm>
            <a:off x="7809740"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24" name="Rectangle 23"/>
          <p:cNvSpPr/>
          <p:nvPr/>
        </p:nvSpPr>
        <p:spPr>
          <a:xfrm>
            <a:off x="8389706"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8</a:t>
            </a:r>
            <a:endParaRPr lang="en-US"/>
          </a:p>
        </p:txBody>
      </p:sp>
      <p:sp>
        <p:nvSpPr>
          <p:cNvPr id="25" name="Rectangle 24"/>
          <p:cNvSpPr/>
          <p:nvPr/>
        </p:nvSpPr>
        <p:spPr>
          <a:xfrm>
            <a:off x="8969672" y="287593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16</a:t>
            </a:r>
            <a:endParaRPr lang="en-US"/>
          </a:p>
        </p:txBody>
      </p:sp>
      <p:sp>
        <p:nvSpPr>
          <p:cNvPr id="26" name="Rectangle 25"/>
          <p:cNvSpPr/>
          <p:nvPr/>
        </p:nvSpPr>
        <p:spPr>
          <a:xfrm>
            <a:off x="7809740"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7" name="Rectangle 26"/>
          <p:cNvSpPr/>
          <p:nvPr/>
        </p:nvSpPr>
        <p:spPr>
          <a:xfrm>
            <a:off x="8389706"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128</a:t>
            </a:r>
            <a:endParaRPr lang="en-US"/>
          </a:p>
        </p:txBody>
      </p:sp>
      <p:sp>
        <p:nvSpPr>
          <p:cNvPr id="28" name="Rectangle 27"/>
          <p:cNvSpPr/>
          <p:nvPr/>
        </p:nvSpPr>
        <p:spPr>
          <a:xfrm>
            <a:off x="8969672" y="389191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64</a:t>
            </a:r>
            <a:endParaRPr lang="en-US"/>
          </a:p>
        </p:txBody>
      </p:sp>
      <p:sp>
        <p:nvSpPr>
          <p:cNvPr id="29" name="Rectangle 28"/>
          <p:cNvSpPr/>
          <p:nvPr/>
        </p:nvSpPr>
        <p:spPr>
          <a:xfrm>
            <a:off x="7809740"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2</a:t>
            </a:r>
            <a:endParaRPr lang="en-US"/>
          </a:p>
        </p:txBody>
      </p:sp>
      <p:sp>
        <p:nvSpPr>
          <p:cNvPr id="30" name="Rectangle 29"/>
          <p:cNvSpPr/>
          <p:nvPr/>
        </p:nvSpPr>
        <p:spPr>
          <a:xfrm>
            <a:off x="8389706"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8969672" y="3383924"/>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32</a:t>
            </a:r>
            <a:endParaRPr lang="en-US"/>
          </a:p>
        </p:txBody>
      </p:sp>
      <p:sp>
        <p:nvSpPr>
          <p:cNvPr id="32" name="TextBox 31"/>
          <p:cNvSpPr txBox="1"/>
          <p:nvPr/>
        </p:nvSpPr>
        <p:spPr>
          <a:xfrm>
            <a:off x="2880029" y="2344459"/>
            <a:ext cx="2319864" cy="369332"/>
          </a:xfrm>
          <a:prstGeom prst="rect">
            <a:avLst/>
          </a:prstGeom>
          <a:noFill/>
        </p:spPr>
        <p:txBody>
          <a:bodyPr wrap="square" rtlCol="0">
            <a:spAutoFit/>
          </a:bodyPr>
          <a:lstStyle/>
          <a:p>
            <a:r>
              <a:rPr lang="en-US" dirty="0" smtClean="0"/>
              <a:t>3x3 neighborhood</a:t>
            </a:r>
            <a:endParaRPr lang="en-US" dirty="0"/>
          </a:p>
        </p:txBody>
      </p:sp>
      <p:sp>
        <p:nvSpPr>
          <p:cNvPr id="33" name="TextBox 32"/>
          <p:cNvSpPr txBox="1"/>
          <p:nvPr/>
        </p:nvSpPr>
        <p:spPr>
          <a:xfrm>
            <a:off x="5509934" y="2367944"/>
            <a:ext cx="1739898" cy="307777"/>
          </a:xfrm>
          <a:prstGeom prst="rect">
            <a:avLst/>
          </a:prstGeom>
          <a:noFill/>
        </p:spPr>
        <p:txBody>
          <a:bodyPr wrap="square" rtlCol="0">
            <a:spAutoFit/>
          </a:bodyPr>
          <a:lstStyle/>
          <a:p>
            <a:r>
              <a:rPr lang="en-US" dirty="0" smtClean="0"/>
              <a:t>Thresholds</a:t>
            </a:r>
            <a:endParaRPr lang="en-US" dirty="0"/>
          </a:p>
        </p:txBody>
      </p:sp>
      <p:sp>
        <p:nvSpPr>
          <p:cNvPr id="34" name="TextBox 33"/>
          <p:cNvSpPr txBox="1"/>
          <p:nvPr/>
        </p:nvSpPr>
        <p:spPr>
          <a:xfrm>
            <a:off x="8099723" y="2367944"/>
            <a:ext cx="1739898" cy="307777"/>
          </a:xfrm>
          <a:prstGeom prst="rect">
            <a:avLst/>
          </a:prstGeom>
          <a:noFill/>
        </p:spPr>
        <p:txBody>
          <a:bodyPr wrap="square" rtlCol="0">
            <a:spAutoFit/>
          </a:bodyPr>
          <a:lstStyle/>
          <a:p>
            <a:r>
              <a:rPr lang="en-US" dirty="0" smtClean="0"/>
              <a:t>Weights </a:t>
            </a:r>
            <a:endParaRPr lang="en-US" dirty="0"/>
          </a:p>
        </p:txBody>
      </p:sp>
      <p:graphicFrame>
        <p:nvGraphicFramePr>
          <p:cNvPr id="35" name="Object 34"/>
          <p:cNvGraphicFramePr>
            <a:graphicFrameLocks noChangeAspect="1"/>
          </p:cNvGraphicFramePr>
          <p:nvPr>
            <p:extLst>
              <p:ext uri="{D42A27DB-BD31-4B8C-83A1-F6EECF244321}">
                <p14:modId xmlns:p14="http://schemas.microsoft.com/office/powerpoint/2010/main" val="3872542148"/>
              </p:ext>
            </p:extLst>
          </p:nvPr>
        </p:nvGraphicFramePr>
        <p:xfrm>
          <a:off x="3685102" y="4726793"/>
          <a:ext cx="5389563" cy="850900"/>
        </p:xfrm>
        <a:graphic>
          <a:graphicData uri="http://schemas.openxmlformats.org/presentationml/2006/ole">
            <mc:AlternateContent xmlns:mc="http://schemas.openxmlformats.org/markup-compatibility/2006">
              <mc:Choice xmlns:v="urn:schemas-microsoft-com:vml" Requires="v">
                <p:oleObj spid="_x0000_s2062" name="Equation" r:id="rId3" imgW="2958840" imgH="431640" progId="Equation.3">
                  <p:embed/>
                </p:oleObj>
              </mc:Choice>
              <mc:Fallback>
                <p:oleObj name="Equation" r:id="rId3" imgW="2958840" imgH="431640" progId="Equation.3">
                  <p:embed/>
                  <p:pic>
                    <p:nvPicPr>
                      <p:cNvPr id="34" name="Object 33"/>
                      <p:cNvPicPr>
                        <a:picLocks noChangeAspect="1" noChangeArrowheads="1"/>
                      </p:cNvPicPr>
                      <p:nvPr/>
                    </p:nvPicPr>
                    <p:blipFill>
                      <a:blip r:embed="rId4"/>
                      <a:srcRect/>
                      <a:stretch>
                        <a:fillRect/>
                      </a:stretch>
                    </p:blipFill>
                    <p:spPr bwMode="auto">
                      <a:xfrm>
                        <a:off x="3685102" y="4726793"/>
                        <a:ext cx="5389563" cy="850900"/>
                      </a:xfrm>
                      <a:prstGeom prst="rect">
                        <a:avLst/>
                      </a:prstGeom>
                      <a:noFill/>
                    </p:spPr>
                  </p:pic>
                </p:oleObj>
              </mc:Fallback>
            </mc:AlternateContent>
          </a:graphicData>
        </a:graphic>
      </p:graphicFrame>
    </p:spTree>
    <p:extLst>
      <p:ext uri="{BB962C8B-B14F-4D97-AF65-F5344CB8AC3E}">
        <p14:creationId xmlns:p14="http://schemas.microsoft.com/office/powerpoint/2010/main" val="946652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4. Rotate Local Binary Patterns (RLBP)</a:t>
            </a:r>
            <a:endParaRPr lang="en-US" dirty="0"/>
          </a:p>
        </p:txBody>
      </p:sp>
      <p:sp>
        <p:nvSpPr>
          <p:cNvPr id="6" name="Rectangle 5"/>
          <p:cNvSpPr/>
          <p:nvPr/>
        </p:nvSpPr>
        <p:spPr>
          <a:xfrm>
            <a:off x="2976828"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7" name="Rectangle 6"/>
          <p:cNvSpPr/>
          <p:nvPr/>
        </p:nvSpPr>
        <p:spPr>
          <a:xfrm>
            <a:off x="3556794"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65</a:t>
            </a:r>
            <a:endParaRPr lang="en-US"/>
          </a:p>
        </p:txBody>
      </p:sp>
      <p:sp>
        <p:nvSpPr>
          <p:cNvPr id="8" name="Rectangle 7"/>
          <p:cNvSpPr/>
          <p:nvPr/>
        </p:nvSpPr>
        <p:spPr>
          <a:xfrm>
            <a:off x="4136760"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62</a:t>
            </a:r>
            <a:endParaRPr lang="en-US"/>
          </a:p>
        </p:txBody>
      </p:sp>
      <p:sp>
        <p:nvSpPr>
          <p:cNvPr id="9" name="Rectangle 8"/>
          <p:cNvSpPr/>
          <p:nvPr/>
        </p:nvSpPr>
        <p:spPr>
          <a:xfrm>
            <a:off x="2976828"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69</a:t>
            </a:r>
            <a:endParaRPr lang="en-US"/>
          </a:p>
        </p:txBody>
      </p:sp>
      <p:sp>
        <p:nvSpPr>
          <p:cNvPr id="10" name="Rectangle 9"/>
          <p:cNvSpPr/>
          <p:nvPr/>
        </p:nvSpPr>
        <p:spPr>
          <a:xfrm>
            <a:off x="3556794"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68</a:t>
            </a:r>
            <a:endParaRPr lang="en-US"/>
          </a:p>
        </p:txBody>
      </p:sp>
      <p:sp>
        <p:nvSpPr>
          <p:cNvPr id="11" name="Rectangle 10"/>
          <p:cNvSpPr/>
          <p:nvPr/>
        </p:nvSpPr>
        <p:spPr>
          <a:xfrm>
            <a:off x="4136760" y="3853277"/>
            <a:ext cx="579966" cy="507990"/>
          </a:xfrm>
          <a:prstGeom prst="rect">
            <a:avLst/>
          </a:prstGeom>
          <a:solidFill>
            <a:srgbClr val="FFFF00"/>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72</a:t>
            </a:r>
            <a:endParaRPr lang="en-US"/>
          </a:p>
        </p:txBody>
      </p:sp>
      <p:sp>
        <p:nvSpPr>
          <p:cNvPr id="12" name="Rectangle 11"/>
          <p:cNvSpPr/>
          <p:nvPr/>
        </p:nvSpPr>
        <p:spPr>
          <a:xfrm>
            <a:off x="2976828"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67</a:t>
            </a:r>
            <a:endParaRPr lang="en-US"/>
          </a:p>
        </p:txBody>
      </p:sp>
      <p:sp>
        <p:nvSpPr>
          <p:cNvPr id="13" name="Rectangle 12"/>
          <p:cNvSpPr/>
          <p:nvPr/>
        </p:nvSpPr>
        <p:spPr>
          <a:xfrm>
            <a:off x="3556794"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66</a:t>
            </a:r>
            <a:endParaRPr lang="en-US"/>
          </a:p>
        </p:txBody>
      </p:sp>
      <p:sp>
        <p:nvSpPr>
          <p:cNvPr id="14" name="Rectangle 13"/>
          <p:cNvSpPr/>
          <p:nvPr/>
        </p:nvSpPr>
        <p:spPr>
          <a:xfrm>
            <a:off x="4136760"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61</a:t>
            </a:r>
            <a:endParaRPr lang="en-US"/>
          </a:p>
        </p:txBody>
      </p:sp>
      <p:sp>
        <p:nvSpPr>
          <p:cNvPr id="15" name="Rectangle 14"/>
          <p:cNvSpPr/>
          <p:nvPr/>
        </p:nvSpPr>
        <p:spPr>
          <a:xfrm>
            <a:off x="5296692"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6" name="Rectangle 15"/>
          <p:cNvSpPr/>
          <p:nvPr/>
        </p:nvSpPr>
        <p:spPr>
          <a:xfrm>
            <a:off x="5876658"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7" name="Rectangle 16"/>
          <p:cNvSpPr/>
          <p:nvPr/>
        </p:nvSpPr>
        <p:spPr>
          <a:xfrm>
            <a:off x="6456624"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18" name="Rectangle 17"/>
          <p:cNvSpPr/>
          <p:nvPr/>
        </p:nvSpPr>
        <p:spPr>
          <a:xfrm>
            <a:off x="5296692"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19" name="Rectangle 18"/>
          <p:cNvSpPr/>
          <p:nvPr/>
        </p:nvSpPr>
        <p:spPr>
          <a:xfrm>
            <a:off x="5876658"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0" name="Rectangle 19"/>
          <p:cNvSpPr/>
          <p:nvPr/>
        </p:nvSpPr>
        <p:spPr>
          <a:xfrm>
            <a:off x="6456624"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1" name="Rectangle 20"/>
          <p:cNvSpPr/>
          <p:nvPr/>
        </p:nvSpPr>
        <p:spPr>
          <a:xfrm>
            <a:off x="5296692"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a:t>
            </a:r>
            <a:endParaRPr lang="en-US"/>
          </a:p>
        </p:txBody>
      </p:sp>
      <p:sp>
        <p:nvSpPr>
          <p:cNvPr id="22" name="Rectangle 21"/>
          <p:cNvSpPr/>
          <p:nvPr/>
        </p:nvSpPr>
        <p:spPr>
          <a:xfrm>
            <a:off x="5876658"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6456624"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a:t>
            </a:r>
            <a:endParaRPr lang="en-US"/>
          </a:p>
        </p:txBody>
      </p:sp>
      <p:sp>
        <p:nvSpPr>
          <p:cNvPr id="24" name="Rectangle 23"/>
          <p:cNvSpPr/>
          <p:nvPr/>
        </p:nvSpPr>
        <p:spPr>
          <a:xfrm>
            <a:off x="7616556"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16</a:t>
            </a:r>
            <a:endParaRPr lang="en-US"/>
          </a:p>
        </p:txBody>
      </p:sp>
      <p:sp>
        <p:nvSpPr>
          <p:cNvPr id="25" name="Rectangle 24"/>
          <p:cNvSpPr/>
          <p:nvPr/>
        </p:nvSpPr>
        <p:spPr>
          <a:xfrm>
            <a:off x="8196522"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32</a:t>
            </a:r>
            <a:endParaRPr lang="en-US"/>
          </a:p>
        </p:txBody>
      </p:sp>
      <p:sp>
        <p:nvSpPr>
          <p:cNvPr id="26" name="Rectangle 25"/>
          <p:cNvSpPr/>
          <p:nvPr/>
        </p:nvSpPr>
        <p:spPr>
          <a:xfrm>
            <a:off x="8776488" y="283729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64</a:t>
            </a:r>
            <a:endParaRPr lang="en-US"/>
          </a:p>
        </p:txBody>
      </p:sp>
      <p:sp>
        <p:nvSpPr>
          <p:cNvPr id="27" name="Rectangle 26"/>
          <p:cNvSpPr/>
          <p:nvPr/>
        </p:nvSpPr>
        <p:spPr>
          <a:xfrm>
            <a:off x="7616556"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28" name="Rectangle 27"/>
          <p:cNvSpPr/>
          <p:nvPr/>
        </p:nvSpPr>
        <p:spPr>
          <a:xfrm>
            <a:off x="8196522"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9" name="Rectangle 28"/>
          <p:cNvSpPr/>
          <p:nvPr/>
        </p:nvSpPr>
        <p:spPr>
          <a:xfrm>
            <a:off x="8776488" y="385327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0" name="Rectangle 29"/>
          <p:cNvSpPr/>
          <p:nvPr/>
        </p:nvSpPr>
        <p:spPr>
          <a:xfrm>
            <a:off x="7616556"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8</a:t>
            </a:r>
          </a:p>
        </p:txBody>
      </p:sp>
      <p:sp>
        <p:nvSpPr>
          <p:cNvPr id="31" name="Rectangle 30"/>
          <p:cNvSpPr/>
          <p:nvPr/>
        </p:nvSpPr>
        <p:spPr>
          <a:xfrm>
            <a:off x="8196522"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a:off x="8776488" y="3345287"/>
            <a:ext cx="579966" cy="50799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128</a:t>
            </a:r>
            <a:endParaRPr lang="en-US"/>
          </a:p>
        </p:txBody>
      </p:sp>
      <p:sp>
        <p:nvSpPr>
          <p:cNvPr id="33" name="TextBox 32"/>
          <p:cNvSpPr txBox="1"/>
          <p:nvPr/>
        </p:nvSpPr>
        <p:spPr>
          <a:xfrm>
            <a:off x="2765265" y="2285084"/>
            <a:ext cx="2470935" cy="369332"/>
          </a:xfrm>
          <a:prstGeom prst="rect">
            <a:avLst/>
          </a:prstGeom>
          <a:noFill/>
        </p:spPr>
        <p:txBody>
          <a:bodyPr wrap="square" rtlCol="0">
            <a:spAutoFit/>
          </a:bodyPr>
          <a:lstStyle/>
          <a:p>
            <a:r>
              <a:rPr lang="en-US" dirty="0" smtClean="0"/>
              <a:t>3x3 neighborhood</a:t>
            </a:r>
            <a:endParaRPr lang="en-US" dirty="0"/>
          </a:p>
        </p:txBody>
      </p:sp>
      <p:sp>
        <p:nvSpPr>
          <p:cNvPr id="34" name="TextBox 33"/>
          <p:cNvSpPr txBox="1"/>
          <p:nvPr/>
        </p:nvSpPr>
        <p:spPr>
          <a:xfrm>
            <a:off x="5316750" y="2279440"/>
            <a:ext cx="1739898" cy="307777"/>
          </a:xfrm>
          <a:prstGeom prst="rect">
            <a:avLst/>
          </a:prstGeom>
          <a:noFill/>
        </p:spPr>
        <p:txBody>
          <a:bodyPr wrap="square" rtlCol="0">
            <a:spAutoFit/>
          </a:bodyPr>
          <a:lstStyle/>
          <a:p>
            <a:r>
              <a:rPr lang="en-US" dirty="0" smtClean="0"/>
              <a:t>Thresholds</a:t>
            </a:r>
            <a:endParaRPr lang="en-US" dirty="0"/>
          </a:p>
        </p:txBody>
      </p:sp>
      <p:sp>
        <p:nvSpPr>
          <p:cNvPr id="35" name="TextBox 34"/>
          <p:cNvSpPr txBox="1"/>
          <p:nvPr/>
        </p:nvSpPr>
        <p:spPr>
          <a:xfrm>
            <a:off x="7906539" y="2315861"/>
            <a:ext cx="1739898" cy="307777"/>
          </a:xfrm>
          <a:prstGeom prst="rect">
            <a:avLst/>
          </a:prstGeom>
          <a:noFill/>
        </p:spPr>
        <p:txBody>
          <a:bodyPr wrap="square" rtlCol="0">
            <a:spAutoFit/>
          </a:bodyPr>
          <a:lstStyle/>
          <a:p>
            <a:r>
              <a:rPr lang="en-US" smtClean="0"/>
              <a:t>Weights </a:t>
            </a:r>
            <a:endParaRPr lang="en-US"/>
          </a:p>
        </p:txBody>
      </p:sp>
      <p:graphicFrame>
        <p:nvGraphicFramePr>
          <p:cNvPr id="36" name="Object 35"/>
          <p:cNvGraphicFramePr>
            <a:graphicFrameLocks noChangeAspect="1"/>
          </p:cNvGraphicFramePr>
          <p:nvPr>
            <p:extLst>
              <p:ext uri="{D42A27DB-BD31-4B8C-83A1-F6EECF244321}">
                <p14:modId xmlns:p14="http://schemas.microsoft.com/office/powerpoint/2010/main" val="1335174749"/>
              </p:ext>
            </p:extLst>
          </p:nvPr>
        </p:nvGraphicFramePr>
        <p:xfrm>
          <a:off x="3734806" y="4688156"/>
          <a:ext cx="4903787" cy="850900"/>
        </p:xfrm>
        <a:graphic>
          <a:graphicData uri="http://schemas.openxmlformats.org/presentationml/2006/ole">
            <mc:AlternateContent xmlns:mc="http://schemas.openxmlformats.org/markup-compatibility/2006">
              <mc:Choice xmlns:v="urn:schemas-microsoft-com:vml" Requires="v">
                <p:oleObj spid="_x0000_s3086" name="Equation" r:id="rId3" imgW="2692080" imgH="431640" progId="Equation.3">
                  <p:embed/>
                </p:oleObj>
              </mc:Choice>
              <mc:Fallback>
                <p:oleObj name="Equation" r:id="rId3" imgW="2692080" imgH="431640" progId="Equation.3">
                  <p:embed/>
                  <p:pic>
                    <p:nvPicPr>
                      <p:cNvPr id="34" name="Object 33"/>
                      <p:cNvPicPr>
                        <a:picLocks noChangeAspect="1" noChangeArrowheads="1"/>
                      </p:cNvPicPr>
                      <p:nvPr/>
                    </p:nvPicPr>
                    <p:blipFill>
                      <a:blip r:embed="rId4"/>
                      <a:srcRect/>
                      <a:stretch>
                        <a:fillRect/>
                      </a:stretch>
                    </p:blipFill>
                    <p:spPr bwMode="auto">
                      <a:xfrm>
                        <a:off x="3734806" y="4688156"/>
                        <a:ext cx="4903787" cy="850900"/>
                      </a:xfrm>
                      <a:prstGeom prst="rect">
                        <a:avLst/>
                      </a:prstGeom>
                      <a:noFill/>
                    </p:spPr>
                  </p:pic>
                </p:oleObj>
              </mc:Fallback>
            </mc:AlternateContent>
          </a:graphicData>
        </a:graphic>
      </p:graphicFrame>
    </p:spTree>
    <p:extLst>
      <p:ext uri="{BB962C8B-B14F-4D97-AF65-F5344CB8AC3E}">
        <p14:creationId xmlns:p14="http://schemas.microsoft.com/office/powerpoint/2010/main" val="3667641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48990" y="662562"/>
            <a:ext cx="9607146" cy="1280890"/>
          </a:xfrm>
        </p:spPr>
        <p:txBody>
          <a:bodyPr>
            <a:normAutofit/>
          </a:bodyPr>
          <a:lstStyle/>
          <a:p>
            <a:r>
              <a:rPr lang="en-US" sz="3200" dirty="0"/>
              <a:t>Effect of rotation on LBP and RLBP </a:t>
            </a:r>
            <a:r>
              <a:rPr lang="en-US" sz="3200" dirty="0" smtClean="0"/>
              <a:t>operator:</a:t>
            </a:r>
            <a:endParaRPr lang="en-US" sz="32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897467" y="1415419"/>
            <a:ext cx="9358669" cy="4185633"/>
          </a:xfrm>
          <a:prstGeom prst="rect">
            <a:avLst/>
          </a:prstGeom>
        </p:spPr>
      </p:pic>
    </p:spTree>
    <p:extLst>
      <p:ext uri="{BB962C8B-B14F-4D97-AF65-F5344CB8AC3E}">
        <p14:creationId xmlns:p14="http://schemas.microsoft.com/office/powerpoint/2010/main" val="1276425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Local Ternary Pattern (LTP)</a:t>
            </a:r>
            <a:endParaRPr lang="en-US" dirty="0"/>
          </a:p>
        </p:txBody>
      </p:sp>
      <p:pic>
        <p:nvPicPr>
          <p:cNvPr id="5" name="Picture 4"/>
          <p:cNvPicPr>
            <a:picLocks noChangeAspect="1"/>
          </p:cNvPicPr>
          <p:nvPr/>
        </p:nvPicPr>
        <p:blipFill>
          <a:blip r:embed="rId2"/>
          <a:stretch>
            <a:fillRect/>
          </a:stretch>
        </p:blipFill>
        <p:spPr>
          <a:xfrm>
            <a:off x="1154954" y="2213205"/>
            <a:ext cx="10118292" cy="4629746"/>
          </a:xfrm>
          <a:prstGeom prst="rect">
            <a:avLst/>
          </a:prstGeom>
        </p:spPr>
      </p:pic>
    </p:spTree>
    <p:extLst>
      <p:ext uri="{BB962C8B-B14F-4D97-AF65-F5344CB8AC3E}">
        <p14:creationId xmlns:p14="http://schemas.microsoft.com/office/powerpoint/2010/main" val="2725316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Shape Descriptors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Fourier Descriptors</a:t>
            </a:r>
          </a:p>
          <a:p>
            <a:pPr lvl="1"/>
            <a:r>
              <a:rPr lang="en-US" dirty="0"/>
              <a:t>Fourier shape descriptors are calculated by applying Fourier Transform on 1D shape signatures discussed previously which are usually derived from the shape’s </a:t>
            </a:r>
            <a:r>
              <a:rPr lang="en-US" dirty="0" smtClean="0"/>
              <a:t>contour</a:t>
            </a:r>
          </a:p>
          <a:p>
            <a:pPr marL="342900" indent="-342900">
              <a:buFont typeface="+mj-lt"/>
              <a:buAutoNum type="arabicPeriod"/>
            </a:pPr>
            <a:r>
              <a:rPr lang="en-US" dirty="0" smtClean="0"/>
              <a:t>Histogram of Oriented Gradients (HOG) Features</a:t>
            </a:r>
          </a:p>
          <a:p>
            <a:pPr marL="342900" indent="-342900">
              <a:buFont typeface="+mj-lt"/>
              <a:buAutoNum type="arabicPeriod"/>
            </a:pPr>
            <a:r>
              <a:rPr lang="en-US" dirty="0"/>
              <a:t>Scale-invariant </a:t>
            </a:r>
            <a:r>
              <a:rPr lang="en-US" dirty="0" smtClean="0"/>
              <a:t>Feature Transform (SIFT) Features</a:t>
            </a:r>
          </a:p>
          <a:p>
            <a:pPr marL="342900" indent="-342900">
              <a:buFont typeface="+mj-lt"/>
              <a:buAutoNum type="arabicPeriod"/>
            </a:pPr>
            <a:r>
              <a:rPr lang="en-US" dirty="0"/>
              <a:t>S</a:t>
            </a:r>
            <a:r>
              <a:rPr lang="en-US" dirty="0" smtClean="0"/>
              <a:t>peeded </a:t>
            </a:r>
            <a:r>
              <a:rPr lang="en-US" dirty="0"/>
              <a:t>U</a:t>
            </a:r>
            <a:r>
              <a:rPr lang="en-US" dirty="0" smtClean="0"/>
              <a:t>p </a:t>
            </a:r>
            <a:r>
              <a:rPr lang="en-US" dirty="0"/>
              <a:t>R</a:t>
            </a:r>
            <a:r>
              <a:rPr lang="en-US" dirty="0" smtClean="0"/>
              <a:t>obust Features (SURF)</a:t>
            </a:r>
            <a:endParaRPr lang="en-US" dirty="0"/>
          </a:p>
          <a:p>
            <a:pPr marL="342900" indent="-342900">
              <a:buFont typeface="+mj-lt"/>
              <a:buAutoNum type="arabicPeriod"/>
            </a:pP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17</a:t>
            </a:fld>
            <a:endParaRPr lang="en-US"/>
          </a:p>
        </p:txBody>
      </p:sp>
    </p:spTree>
    <p:extLst>
      <p:ext uri="{BB962C8B-B14F-4D97-AF65-F5344CB8AC3E}">
        <p14:creationId xmlns:p14="http://schemas.microsoft.com/office/powerpoint/2010/main" val="29811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a:t>
            </a:r>
            <a:r>
              <a:rPr lang="en-US" b="1" dirty="0" smtClean="0"/>
              <a:t>Fourier Descriptors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Fourier shape descriptors are calculated by applying Fourier Transform on 1D shape signatures discussed previously which are usually derived from the shape’s contour. </a:t>
            </a:r>
            <a:endParaRPr lang="en-US" dirty="0" smtClean="0"/>
          </a:p>
          <a:p>
            <a:endParaRPr lang="en-US" dirty="0" smtClean="0"/>
          </a:p>
          <a:p>
            <a:endParaRPr lang="en-US" dirty="0"/>
          </a:p>
          <a:p>
            <a:endParaRPr lang="en-US" dirty="0" smtClean="0"/>
          </a:p>
          <a:p>
            <a:r>
              <a:rPr lang="en-US" dirty="0"/>
              <a:t>The Fourier coefficients obtained a</a:t>
            </a:r>
            <a:r>
              <a:rPr lang="en-US" baseline="-25000" dirty="0"/>
              <a:t>n </a:t>
            </a:r>
            <a:r>
              <a:rPr lang="en-US" dirty="0"/>
              <a:t>(also called FDs) are normalized by using the DC component of the transform </a:t>
            </a:r>
            <a:r>
              <a:rPr lang="en-US" dirty="0" smtClean="0"/>
              <a:t>as</a:t>
            </a:r>
          </a:p>
          <a:p>
            <a:endParaRPr lang="en-US" dirty="0"/>
          </a:p>
          <a:p>
            <a:endParaRPr lang="en-US" dirty="0" smtClean="0"/>
          </a:p>
          <a:p>
            <a:r>
              <a:rPr lang="en-US" dirty="0"/>
              <a:t>Where FD1 is the DC component, and FD</a:t>
            </a:r>
            <a:r>
              <a:rPr lang="en-US" baseline="-25000" dirty="0"/>
              <a:t>N</a:t>
            </a:r>
            <a:r>
              <a:rPr lang="en-US" dirty="0"/>
              <a:t> are the Fourier coefficients</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18</a:t>
            </a:fld>
            <a:endParaRPr lang="en-US"/>
          </a:p>
        </p:txBody>
      </p:sp>
      <p:pic>
        <p:nvPicPr>
          <p:cNvPr id="8" name="Picture 7"/>
          <p:cNvPicPr>
            <a:picLocks noChangeAspect="1"/>
          </p:cNvPicPr>
          <p:nvPr/>
        </p:nvPicPr>
        <p:blipFill rotWithShape="1">
          <a:blip r:embed="rId2"/>
          <a:srcRect r="54337"/>
          <a:stretch/>
        </p:blipFill>
        <p:spPr>
          <a:xfrm>
            <a:off x="3872181" y="3002988"/>
            <a:ext cx="3374740" cy="606987"/>
          </a:xfrm>
          <a:prstGeom prst="rect">
            <a:avLst/>
          </a:prstGeom>
        </p:spPr>
      </p:pic>
      <p:pic>
        <p:nvPicPr>
          <p:cNvPr id="9" name="Picture 8"/>
          <p:cNvPicPr>
            <a:picLocks noChangeAspect="1"/>
          </p:cNvPicPr>
          <p:nvPr/>
        </p:nvPicPr>
        <p:blipFill>
          <a:blip r:embed="rId3"/>
          <a:stretch>
            <a:fillRect/>
          </a:stretch>
        </p:blipFill>
        <p:spPr>
          <a:xfrm>
            <a:off x="4225988" y="4784163"/>
            <a:ext cx="2667127" cy="614338"/>
          </a:xfrm>
          <a:prstGeom prst="rect">
            <a:avLst/>
          </a:prstGeom>
        </p:spPr>
      </p:pic>
    </p:spTree>
    <p:extLst>
      <p:ext uri="{BB962C8B-B14F-4D97-AF65-F5344CB8AC3E}">
        <p14:creationId xmlns:p14="http://schemas.microsoft.com/office/powerpoint/2010/main" val="2365653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2. Histogram Oriented Gradient (HOG)</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marL="0" indent="0">
              <a:buNone/>
            </a:pPr>
            <a:r>
              <a:rPr lang="en-US" dirty="0" smtClean="0"/>
              <a:t>Histogram of oriented gradients</a:t>
            </a:r>
          </a:p>
          <a:p>
            <a:pPr lvl="1">
              <a:buFont typeface="Arial" panose="020B0604020202020204" pitchFamily="34" charset="0"/>
              <a:buChar char="•"/>
            </a:pPr>
            <a:endParaRPr lang="en-US" sz="2000" dirty="0"/>
          </a:p>
          <a:p>
            <a:pPr lvl="1">
              <a:buFont typeface="Arial" panose="020B0604020202020204" pitchFamily="34" charset="0"/>
              <a:buChar char="•"/>
            </a:pPr>
            <a:r>
              <a:rPr lang="en-US" dirty="0" err="1" smtClean="0"/>
              <a:t>Navneet</a:t>
            </a:r>
            <a:r>
              <a:rPr lang="en-US" dirty="0" smtClean="0"/>
              <a:t> </a:t>
            </a:r>
            <a:r>
              <a:rPr lang="en-US" dirty="0" err="1"/>
              <a:t>Dalal</a:t>
            </a:r>
            <a:r>
              <a:rPr lang="en-US" dirty="0"/>
              <a:t> and Bill </a:t>
            </a:r>
            <a:r>
              <a:rPr lang="en-US" dirty="0" err="1" smtClean="0"/>
              <a:t>Triggs</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HOG is a dense feature extraction method for images. Dense means that it extracts features for all locations in the image (or a region of interest in the image).</a:t>
            </a:r>
          </a:p>
          <a:p>
            <a:pPr marL="457200" lvl="1" indent="0">
              <a:buNone/>
            </a:pPr>
            <a:endParaRPr lang="en-US" dirty="0"/>
          </a:p>
          <a:p>
            <a:pPr lvl="1">
              <a:buFont typeface="Arial" panose="020B0604020202020204" pitchFamily="34" charset="0"/>
              <a:buChar char="•"/>
            </a:pPr>
            <a:r>
              <a:rPr lang="en-US" dirty="0"/>
              <a:t>It tries to capture the shape of structures in the region.</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19</a:t>
            </a:fld>
            <a:endParaRPr lang="en-US" altLang="zh-TW"/>
          </a:p>
        </p:txBody>
      </p:sp>
    </p:spTree>
    <p:extLst>
      <p:ext uri="{BB962C8B-B14F-4D97-AF65-F5344CB8AC3E}">
        <p14:creationId xmlns:p14="http://schemas.microsoft.com/office/powerpoint/2010/main" val="317226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Extraction</a:t>
            </a:r>
            <a:endParaRPr lang="en-US" dirty="0"/>
          </a:p>
        </p:txBody>
      </p:sp>
      <p:sp>
        <p:nvSpPr>
          <p:cNvPr id="3" name="Content Placeholder 2"/>
          <p:cNvSpPr>
            <a:spLocks noGrp="1"/>
          </p:cNvSpPr>
          <p:nvPr>
            <p:ph idx="1"/>
          </p:nvPr>
        </p:nvSpPr>
        <p:spPr/>
        <p:txBody>
          <a:bodyPr>
            <a:normAutofit/>
          </a:bodyPr>
          <a:lstStyle/>
          <a:p>
            <a:r>
              <a:rPr lang="en-US" dirty="0"/>
              <a:t>In machine learning, pattern recognition and in image processing, feature extraction starts from an initial set of measured data and builds derived values (features) intended to be informative and non-redundant, </a:t>
            </a:r>
            <a:r>
              <a:rPr lang="en-US" dirty="0" smtClean="0"/>
              <a:t>providing better </a:t>
            </a:r>
            <a:r>
              <a:rPr lang="en-US" dirty="0"/>
              <a:t>human interpretations. </a:t>
            </a:r>
            <a:endParaRPr lang="en-US" dirty="0" smtClean="0"/>
          </a:p>
          <a:p>
            <a:r>
              <a:rPr lang="en-US" dirty="0" smtClean="0"/>
              <a:t>When </a:t>
            </a:r>
            <a:r>
              <a:rPr lang="en-US" dirty="0"/>
              <a:t>the input data to an algorithm is too large to be processed and it is suspected to be redundant (e.g. </a:t>
            </a:r>
            <a:r>
              <a:rPr lang="en-US" dirty="0" smtClean="0"/>
              <a:t>images </a:t>
            </a:r>
            <a:r>
              <a:rPr lang="en-US" dirty="0"/>
              <a:t>presented as pixels), </a:t>
            </a:r>
            <a:endParaRPr lang="en-US" dirty="0" smtClean="0"/>
          </a:p>
          <a:p>
            <a:r>
              <a:rPr lang="en-US" dirty="0" smtClean="0"/>
              <a:t>then it </a:t>
            </a:r>
            <a:r>
              <a:rPr lang="en-US" dirty="0"/>
              <a:t>can be transformed into a reduced set of features (also named a "features vector"). This process is called feature extraction. </a:t>
            </a:r>
            <a:endParaRPr lang="en-US" dirty="0" smtClean="0"/>
          </a:p>
          <a:p>
            <a:r>
              <a:rPr lang="en-US" dirty="0" smtClean="0"/>
              <a:t>The </a:t>
            </a:r>
            <a:r>
              <a:rPr lang="en-US" dirty="0"/>
              <a:t>extracted features are expected to contain the relevant information from the input data, so that the desired task can be performed by using this reduced representation instead of the complete initial data.</a:t>
            </a:r>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2</a:t>
            </a:fld>
            <a:endParaRPr lang="en-US"/>
          </a:p>
        </p:txBody>
      </p:sp>
    </p:spTree>
    <p:extLst>
      <p:ext uri="{BB962C8B-B14F-4D97-AF65-F5344CB8AC3E}">
        <p14:creationId xmlns:p14="http://schemas.microsoft.com/office/powerpoint/2010/main" val="333676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HOG Descriptor Calculation</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smtClean="0"/>
              <a:t>Let’s compute HOG descriptor for the following 128 x 128 image.</a:t>
            </a:r>
            <a:endParaRPr lang="en-US" dirty="0"/>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20</a:t>
            </a:fld>
            <a:endParaRPr lang="en-US" altLang="zh-TW"/>
          </a:p>
        </p:txBody>
      </p:sp>
      <p:grpSp>
        <p:nvGrpSpPr>
          <p:cNvPr id="12" name="Group 11"/>
          <p:cNvGrpSpPr/>
          <p:nvPr/>
        </p:nvGrpSpPr>
        <p:grpSpPr>
          <a:xfrm>
            <a:off x="6561210" y="3278188"/>
            <a:ext cx="2415110" cy="1957811"/>
            <a:chOff x="5037210" y="3278187"/>
            <a:chExt cx="2415110" cy="1957811"/>
          </a:xfrm>
        </p:grpSpPr>
        <p:sp>
          <p:nvSpPr>
            <p:cNvPr id="6" name="Rectangle 5"/>
            <p:cNvSpPr/>
            <p:nvPr/>
          </p:nvSpPr>
          <p:spPr bwMode="auto">
            <a:xfrm>
              <a:off x="5544108" y="3723830"/>
              <a:ext cx="1908212" cy="150537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9" name="Rectangle 8"/>
            <p:cNvSpPr/>
            <p:nvPr/>
          </p:nvSpPr>
          <p:spPr bwMode="auto">
            <a:xfrm>
              <a:off x="5544108" y="3278187"/>
              <a:ext cx="1440160"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600" dirty="0"/>
                <a:t>128 pixels</a:t>
              </a:r>
            </a:p>
          </p:txBody>
        </p:sp>
        <p:cxnSp>
          <p:nvCxnSpPr>
            <p:cNvPr id="11" name="Straight Arrow Connector 10"/>
            <p:cNvCxnSpPr/>
            <p:nvPr/>
          </p:nvCxnSpPr>
          <p:spPr bwMode="auto">
            <a:xfrm>
              <a:off x="5436096" y="3723830"/>
              <a:ext cx="0" cy="151216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13" name="Rectangle 12"/>
            <p:cNvSpPr/>
            <p:nvPr/>
          </p:nvSpPr>
          <p:spPr bwMode="auto">
            <a:xfrm rot="16200000">
              <a:off x="4461146" y="4260022"/>
              <a:ext cx="1440160"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600" dirty="0"/>
                <a:t>128 pixels</a:t>
              </a:r>
            </a:p>
          </p:txBody>
        </p:sp>
      </p:grpSp>
      <p:cxnSp>
        <p:nvCxnSpPr>
          <p:cNvPr id="14" name="Straight Arrow Connector 13"/>
          <p:cNvCxnSpPr/>
          <p:nvPr/>
        </p:nvCxnSpPr>
        <p:spPr bwMode="auto">
          <a:xfrm>
            <a:off x="7032104" y="3645024"/>
            <a:ext cx="1944216"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734696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HOG Computation</a:t>
            </a:r>
            <a:endParaRPr lang="en-US" dirty="0">
              <a:latin typeface="+mn-lt"/>
            </a:endParaRPr>
          </a:p>
        </p:txBody>
      </p:sp>
      <p:sp>
        <p:nvSpPr>
          <p:cNvPr id="3" name="Content Placeholder 2"/>
          <p:cNvSpPr>
            <a:spLocks noGrp="1"/>
          </p:cNvSpPr>
          <p:nvPr>
            <p:ph idx="1"/>
          </p:nvPr>
        </p:nvSpPr>
        <p:spPr>
          <a:xfrm>
            <a:off x="2099693" y="1367341"/>
            <a:ext cx="7848600" cy="4648200"/>
          </a:xfrm>
        </p:spPr>
        <p:txBody>
          <a:bodyPr/>
          <a:lstStyle/>
          <a:p>
            <a:pPr marL="0" indent="0">
              <a:buNone/>
            </a:pPr>
            <a:endParaRPr lang="en-US" sz="2400" dirty="0" smtClean="0"/>
          </a:p>
          <a:p>
            <a:pPr marL="0" indent="0">
              <a:buNone/>
            </a:pPr>
            <a:endParaRPr lang="en-US" sz="2400" dirty="0"/>
          </a:p>
          <a:p>
            <a:pPr marL="0" indent="0">
              <a:buNone/>
            </a:pPr>
            <a:r>
              <a:rPr lang="en-US" sz="2400" dirty="0" smtClean="0"/>
              <a:t>We </a:t>
            </a:r>
            <a:r>
              <a:rPr lang="en-US" sz="2400" dirty="0"/>
              <a:t>start with computing X-gradient and </a:t>
            </a:r>
            <a:r>
              <a:rPr lang="en-US" sz="2400" dirty="0" smtClean="0"/>
              <a:t>Y-gradient </a:t>
            </a:r>
            <a:r>
              <a:rPr lang="en-US" sz="2400" dirty="0"/>
              <a:t>of the image</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21</a:t>
            </a:fld>
            <a:endParaRPr lang="en-US" altLang="zh-TW"/>
          </a:p>
        </p:txBody>
      </p:sp>
      <p:grpSp>
        <p:nvGrpSpPr>
          <p:cNvPr id="6" name="Group 5"/>
          <p:cNvGrpSpPr/>
          <p:nvPr/>
        </p:nvGrpSpPr>
        <p:grpSpPr>
          <a:xfrm>
            <a:off x="2039890" y="3722854"/>
            <a:ext cx="2497459" cy="2008204"/>
            <a:chOff x="4499993" y="3220996"/>
            <a:chExt cx="2497459" cy="2008204"/>
          </a:xfrm>
        </p:grpSpPr>
        <p:sp>
          <p:nvSpPr>
            <p:cNvPr id="7" name="Rectangle 6"/>
            <p:cNvSpPr/>
            <p:nvPr/>
          </p:nvSpPr>
          <p:spPr bwMode="auto">
            <a:xfrm>
              <a:off x="5076056" y="3717032"/>
              <a:ext cx="1921396" cy="1512168"/>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9" name="Rectangle 8"/>
            <p:cNvSpPr/>
            <p:nvPr/>
          </p:nvSpPr>
          <p:spPr bwMode="auto">
            <a:xfrm>
              <a:off x="5217270" y="3220996"/>
              <a:ext cx="1440160"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600" dirty="0"/>
                <a:t>128 pixels</a:t>
              </a:r>
            </a:p>
          </p:txBody>
        </p:sp>
        <p:cxnSp>
          <p:nvCxnSpPr>
            <p:cNvPr id="10" name="Straight Arrow Connector 9"/>
            <p:cNvCxnSpPr/>
            <p:nvPr/>
          </p:nvCxnSpPr>
          <p:spPr bwMode="auto">
            <a:xfrm>
              <a:off x="4932040" y="3717032"/>
              <a:ext cx="0" cy="151216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11" name="Rectangle 10"/>
            <p:cNvSpPr/>
            <p:nvPr/>
          </p:nvSpPr>
          <p:spPr bwMode="auto">
            <a:xfrm rot="16200000">
              <a:off x="3923929" y="4267506"/>
              <a:ext cx="1440160" cy="2880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600" dirty="0"/>
                <a:t>128 pixels</a:t>
              </a:r>
            </a:p>
          </p:txBody>
        </p:sp>
      </p:grpSp>
      <p:sp>
        <p:nvSpPr>
          <p:cNvPr id="13" name="Rectangle 12"/>
          <p:cNvSpPr/>
          <p:nvPr/>
        </p:nvSpPr>
        <p:spPr bwMode="auto">
          <a:xfrm>
            <a:off x="8112225" y="2916781"/>
            <a:ext cx="1836069" cy="124972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solidFill>
                <a:schemeClr val="tx1"/>
              </a:solidFill>
            </a:endParaRPr>
          </a:p>
          <a:p>
            <a:pPr algn="ctr" fontAlgn="base">
              <a:spcBef>
                <a:spcPct val="0"/>
              </a:spcBef>
              <a:spcAft>
                <a:spcPct val="0"/>
              </a:spcAft>
            </a:pPr>
            <a:r>
              <a:rPr lang="en-US" dirty="0">
                <a:solidFill>
                  <a:schemeClr val="tx1"/>
                </a:solidFill>
              </a:rPr>
              <a:t>X’</a:t>
            </a:r>
          </a:p>
        </p:txBody>
      </p:sp>
      <p:sp>
        <p:nvSpPr>
          <p:cNvPr id="14" name="Rectangle 13"/>
          <p:cNvSpPr/>
          <p:nvPr/>
        </p:nvSpPr>
        <p:spPr bwMode="auto">
          <a:xfrm>
            <a:off x="8112225" y="5430582"/>
            <a:ext cx="1836069" cy="124972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solidFill>
                <a:schemeClr val="tx1"/>
              </a:solidFill>
            </a:endParaRPr>
          </a:p>
          <a:p>
            <a:pPr algn="ctr" fontAlgn="base">
              <a:spcBef>
                <a:spcPct val="0"/>
              </a:spcBef>
              <a:spcAft>
                <a:spcPct val="0"/>
              </a:spcAft>
            </a:pPr>
            <a:r>
              <a:rPr lang="en-US" dirty="0">
                <a:solidFill>
                  <a:schemeClr val="tx1"/>
                </a:solidFill>
              </a:rPr>
              <a:t>Y’</a:t>
            </a:r>
          </a:p>
        </p:txBody>
      </p:sp>
      <p:cxnSp>
        <p:nvCxnSpPr>
          <p:cNvPr id="16" name="Straight Arrow Connector 15"/>
          <p:cNvCxnSpPr>
            <a:endCxn id="13" idx="1"/>
          </p:cNvCxnSpPr>
          <p:nvPr/>
        </p:nvCxnSpPr>
        <p:spPr bwMode="auto">
          <a:xfrm flipV="1">
            <a:off x="4799856" y="3541644"/>
            <a:ext cx="3312369" cy="65045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4799856" y="5704266"/>
            <a:ext cx="3312369" cy="38903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TextBox 20"/>
          <p:cNvSpPr txBox="1"/>
          <p:nvPr/>
        </p:nvSpPr>
        <p:spPr>
          <a:xfrm rot="20959550">
            <a:off x="4709128" y="3372366"/>
            <a:ext cx="3134057" cy="338554"/>
          </a:xfrm>
          <a:prstGeom prst="rect">
            <a:avLst/>
          </a:prstGeom>
          <a:noFill/>
        </p:spPr>
        <p:txBody>
          <a:bodyPr wrap="square" rtlCol="0">
            <a:spAutoFit/>
          </a:bodyPr>
          <a:lstStyle/>
          <a:p>
            <a:pPr algn="ctr"/>
            <a:r>
              <a:rPr lang="en-US" sz="1600" dirty="0"/>
              <a:t>Convolution with [-1 0 1]</a:t>
            </a:r>
          </a:p>
        </p:txBody>
      </p:sp>
      <p:sp>
        <p:nvSpPr>
          <p:cNvPr id="22" name="TextBox 21"/>
          <p:cNvSpPr txBox="1"/>
          <p:nvPr/>
        </p:nvSpPr>
        <p:spPr>
          <a:xfrm rot="383305">
            <a:off x="4889011" y="5461127"/>
            <a:ext cx="3134057" cy="338554"/>
          </a:xfrm>
          <a:prstGeom prst="rect">
            <a:avLst/>
          </a:prstGeom>
          <a:noFill/>
        </p:spPr>
        <p:txBody>
          <a:bodyPr wrap="square" rtlCol="0">
            <a:spAutoFit/>
          </a:bodyPr>
          <a:lstStyle/>
          <a:p>
            <a:pPr algn="ctr"/>
            <a:r>
              <a:rPr lang="en-US" sz="1600" dirty="0"/>
              <a:t>Convolution with [-1 </a:t>
            </a:r>
            <a:r>
              <a:rPr lang="en-US" sz="1600"/>
              <a:t>0 1</a:t>
            </a:r>
            <a:r>
              <a:rPr lang="en-US" sz="1600" dirty="0"/>
              <a:t>] ’</a:t>
            </a:r>
          </a:p>
        </p:txBody>
      </p:sp>
      <p:cxnSp>
        <p:nvCxnSpPr>
          <p:cNvPr id="17" name="Straight Arrow Connector 16"/>
          <p:cNvCxnSpPr/>
          <p:nvPr/>
        </p:nvCxnSpPr>
        <p:spPr bwMode="auto">
          <a:xfrm>
            <a:off x="2615953" y="4033009"/>
            <a:ext cx="1833775"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47043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6" name="Content Placeholder 5"/>
          <p:cNvSpPr>
            <a:spLocks noGrp="1"/>
          </p:cNvSpPr>
          <p:nvPr>
            <p:ph idx="1"/>
          </p:nvPr>
        </p:nvSpPr>
        <p:spPr bwMode="auto">
          <a:xfrm>
            <a:off x="2135560" y="3573016"/>
            <a:ext cx="1514128" cy="110452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marL="0" indent="0" algn="ctr" fontAlgn="base">
              <a:lnSpc>
                <a:spcPct val="100000"/>
              </a:lnSpc>
              <a:spcBef>
                <a:spcPct val="0"/>
              </a:spcBef>
              <a:spcAft>
                <a:spcPct val="0"/>
              </a:spcAft>
              <a:buNone/>
            </a:pPr>
            <a:endParaRPr lang="en-US" sz="1800" dirty="0"/>
          </a:p>
          <a:p>
            <a:pPr marL="0" indent="0" algn="ctr" fontAlgn="base">
              <a:lnSpc>
                <a:spcPct val="100000"/>
              </a:lnSpc>
              <a:spcBef>
                <a:spcPct val="0"/>
              </a:spcBef>
              <a:spcAft>
                <a:spcPct val="0"/>
              </a:spcAft>
              <a:buNone/>
            </a:pPr>
            <a:r>
              <a:rPr lang="en-US" sz="1800" dirty="0"/>
              <a:t>X’</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22</a:t>
            </a:fld>
            <a:endParaRPr lang="en-US" altLang="zh-TW" dirty="0"/>
          </a:p>
        </p:txBody>
      </p:sp>
      <p:sp>
        <p:nvSpPr>
          <p:cNvPr id="7" name="Content Placeholder 5"/>
          <p:cNvSpPr txBox="1">
            <a:spLocks/>
          </p:cNvSpPr>
          <p:nvPr/>
        </p:nvSpPr>
        <p:spPr bwMode="auto">
          <a:xfrm>
            <a:off x="2135560" y="5370885"/>
            <a:ext cx="1514128" cy="110452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lgn="ctr">
              <a:spcBef>
                <a:spcPct val="0"/>
              </a:spcBef>
              <a:buClrTx/>
              <a:buNone/>
            </a:pPr>
            <a:endParaRPr lang="en-US" sz="1800" kern="0" dirty="0"/>
          </a:p>
          <a:p>
            <a:pPr marL="0" indent="0" algn="ctr">
              <a:spcBef>
                <a:spcPct val="0"/>
              </a:spcBef>
              <a:buClrTx/>
              <a:buNone/>
            </a:pPr>
            <a:r>
              <a:rPr lang="en-US" sz="1800" kern="0" dirty="0"/>
              <a:t>Y’</a:t>
            </a:r>
          </a:p>
        </p:txBody>
      </p:sp>
      <p:sp>
        <p:nvSpPr>
          <p:cNvPr id="8" name="TextBox 7"/>
          <p:cNvSpPr txBox="1"/>
          <p:nvPr/>
        </p:nvSpPr>
        <p:spPr>
          <a:xfrm>
            <a:off x="2429700" y="2642662"/>
            <a:ext cx="7922840" cy="461665"/>
          </a:xfrm>
          <a:prstGeom prst="rect">
            <a:avLst/>
          </a:prstGeom>
          <a:noFill/>
        </p:spPr>
        <p:txBody>
          <a:bodyPr wrap="square" rtlCol="0">
            <a:spAutoFit/>
          </a:bodyPr>
          <a:lstStyle/>
          <a:p>
            <a:r>
              <a:rPr lang="en-US" sz="2400" dirty="0"/>
              <a:t>We then compute a new matrix with a gradient magnitudes</a:t>
            </a:r>
          </a:p>
        </p:txBody>
      </p:sp>
      <p:cxnSp>
        <p:nvCxnSpPr>
          <p:cNvPr id="10" name="Straight Arrow Connector 9"/>
          <p:cNvCxnSpPr>
            <a:stCxn id="6" idx="3"/>
          </p:cNvCxnSpPr>
          <p:nvPr/>
        </p:nvCxnSpPr>
        <p:spPr bwMode="auto">
          <a:xfrm>
            <a:off x="3649688" y="4125280"/>
            <a:ext cx="4658072" cy="65715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Rectangle 10"/>
          <p:cNvSpPr/>
          <p:nvPr/>
        </p:nvSpPr>
        <p:spPr bwMode="auto">
          <a:xfrm>
            <a:off x="8305800" y="3573016"/>
            <a:ext cx="2254696" cy="2736304"/>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cxnSp>
        <p:nvCxnSpPr>
          <p:cNvPr id="13" name="Straight Arrow Connector 12"/>
          <p:cNvCxnSpPr>
            <a:stCxn id="7" idx="3"/>
          </p:cNvCxnSpPr>
          <p:nvPr/>
        </p:nvCxnSpPr>
        <p:spPr bwMode="auto">
          <a:xfrm flipV="1">
            <a:off x="3649688" y="5107261"/>
            <a:ext cx="4658072" cy="81588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p:cNvSpPr txBox="1"/>
              <p:nvPr/>
            </p:nvSpPr>
            <p:spPr>
              <a:xfrm>
                <a:off x="3878083" y="4464252"/>
                <a:ext cx="3094384" cy="1487010"/>
              </a:xfrm>
              <a:prstGeom prst="rect">
                <a:avLst/>
              </a:prstGeom>
              <a:noFill/>
            </p:spPr>
            <p:txBody>
              <a:bodyPr wrap="square" rtlCol="0">
                <a:spAutoFit/>
              </a:bodyPr>
              <a:lstStyle/>
              <a:p>
                <a:r>
                  <a:rPr lang="en-US" dirty="0"/>
                  <a:t>For each pixel (</a:t>
                </a:r>
                <a:r>
                  <a:rPr lang="en-US" dirty="0" err="1"/>
                  <a:t>i</a:t>
                </a:r>
                <a:r>
                  <a:rPr lang="en-US" dirty="0"/>
                  <a:t>, j)</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𝑀</m:t>
                          </m:r>
                        </m:e>
                      </m:d>
                      <m:r>
                        <a:rPr lang="en-US" i="1">
                          <a:latin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sub>
                                  </m:sSub>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sub>
                                  </m:sSub>
                                </m:e>
                              </m:d>
                            </m:e>
                            <m:sup>
                              <m:r>
                                <a:rPr lang="en-US" i="1">
                                  <a:latin typeface="Cambria Math" panose="02040503050406030204" pitchFamily="18" charset="0"/>
                                  <a:ea typeface="Cambria Math" panose="02040503050406030204" pitchFamily="18" charset="0"/>
                                </a:rPr>
                                <m:t>2</m:t>
                              </m:r>
                            </m:sup>
                          </m:sSup>
                        </m:e>
                      </m:rad>
                    </m:oMath>
                  </m:oMathPara>
                </a14:m>
                <a:endParaRPr lang="en-US" dirty="0"/>
              </a:p>
              <a:p>
                <a:endParaRPr lang="en-US" dirty="0"/>
              </a:p>
              <a:p>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878083" y="4464252"/>
                <a:ext cx="3094384" cy="1487010"/>
              </a:xfrm>
              <a:prstGeom prst="rect">
                <a:avLst/>
              </a:prstGeom>
              <a:blipFill>
                <a:blip r:embed="rId2"/>
                <a:stretch>
                  <a:fillRect l="-1575" t="-2049"/>
                </a:stretch>
              </a:blipFill>
            </p:spPr>
            <p:txBody>
              <a:bodyPr/>
              <a:lstStyle/>
              <a:p>
                <a:r>
                  <a:rPr lang="en-US">
                    <a:noFill/>
                  </a:rPr>
                  <a:t> </a:t>
                </a:r>
              </a:p>
            </p:txBody>
          </p:sp>
        </mc:Fallback>
      </mc:AlternateContent>
      <p:sp>
        <p:nvSpPr>
          <p:cNvPr id="1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8688288" y="4464253"/>
            <a:ext cx="1656184" cy="646331"/>
          </a:xfrm>
          <a:prstGeom prst="rect">
            <a:avLst/>
          </a:prstGeom>
          <a:noFill/>
        </p:spPr>
        <p:txBody>
          <a:bodyPr wrap="square" rtlCol="0">
            <a:spAutoFit/>
          </a:bodyPr>
          <a:lstStyle/>
          <a:p>
            <a:pPr algn="ctr"/>
            <a:r>
              <a:rPr lang="en-US" dirty="0"/>
              <a:t>Gradient Magnitudes</a:t>
            </a:r>
          </a:p>
        </p:txBody>
      </p:sp>
    </p:spTree>
    <p:extLst>
      <p:ext uri="{BB962C8B-B14F-4D97-AF65-F5344CB8AC3E}">
        <p14:creationId xmlns:p14="http://schemas.microsoft.com/office/powerpoint/2010/main" val="4196168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6" name="Content Placeholder 5"/>
          <p:cNvSpPr>
            <a:spLocks noGrp="1"/>
          </p:cNvSpPr>
          <p:nvPr>
            <p:ph idx="1"/>
          </p:nvPr>
        </p:nvSpPr>
        <p:spPr bwMode="auto">
          <a:xfrm>
            <a:off x="2133600" y="3284984"/>
            <a:ext cx="1509936" cy="1248544"/>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rmAutofit/>
          </a:bodyPr>
          <a:lstStyle/>
          <a:p>
            <a:pPr marL="0" indent="0" algn="ctr" fontAlgn="base">
              <a:lnSpc>
                <a:spcPct val="100000"/>
              </a:lnSpc>
              <a:spcBef>
                <a:spcPct val="0"/>
              </a:spcBef>
              <a:spcAft>
                <a:spcPct val="0"/>
              </a:spcAft>
              <a:buNone/>
            </a:pPr>
            <a:endParaRPr lang="en-US" sz="1800" dirty="0"/>
          </a:p>
          <a:p>
            <a:pPr marL="0" indent="0" algn="ctr" fontAlgn="base">
              <a:lnSpc>
                <a:spcPct val="100000"/>
              </a:lnSpc>
              <a:spcBef>
                <a:spcPct val="0"/>
              </a:spcBef>
              <a:spcAft>
                <a:spcPct val="0"/>
              </a:spcAft>
              <a:buNone/>
            </a:pPr>
            <a:r>
              <a:rPr lang="en-US" sz="1800" dirty="0"/>
              <a:t>X’</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23</a:t>
            </a:fld>
            <a:endParaRPr lang="en-US" altLang="zh-TW"/>
          </a:p>
        </p:txBody>
      </p:sp>
      <p:sp>
        <p:nvSpPr>
          <p:cNvPr id="7" name="Content Placeholder 5"/>
          <p:cNvSpPr txBox="1">
            <a:spLocks/>
          </p:cNvSpPr>
          <p:nvPr/>
        </p:nvSpPr>
        <p:spPr bwMode="auto">
          <a:xfrm>
            <a:off x="2133600" y="5341169"/>
            <a:ext cx="1509936" cy="1248544"/>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lgn="ctr">
              <a:spcBef>
                <a:spcPct val="0"/>
              </a:spcBef>
              <a:buClrTx/>
              <a:buNone/>
            </a:pPr>
            <a:endParaRPr lang="en-US" sz="1800" kern="0" dirty="0"/>
          </a:p>
          <a:p>
            <a:pPr marL="0" indent="0" algn="ctr">
              <a:spcBef>
                <a:spcPct val="0"/>
              </a:spcBef>
              <a:buClrTx/>
              <a:buNone/>
            </a:pPr>
            <a:r>
              <a:rPr lang="en-US" sz="1800" kern="0" dirty="0"/>
              <a:t>Y’</a:t>
            </a:r>
          </a:p>
        </p:txBody>
      </p:sp>
      <p:cxnSp>
        <p:nvCxnSpPr>
          <p:cNvPr id="8" name="Straight Arrow Connector 7"/>
          <p:cNvCxnSpPr>
            <a:stCxn id="6" idx="3"/>
          </p:cNvCxnSpPr>
          <p:nvPr/>
        </p:nvCxnSpPr>
        <p:spPr bwMode="auto">
          <a:xfrm>
            <a:off x="3643536" y="3909256"/>
            <a:ext cx="4664224" cy="87317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flipV="1">
            <a:off x="3643536" y="5360950"/>
            <a:ext cx="4662264" cy="55076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2" name="TextBox 11"/>
              <p:cNvSpPr txBox="1"/>
              <p:nvPr/>
            </p:nvSpPr>
            <p:spPr>
              <a:xfrm>
                <a:off x="4055889" y="4481408"/>
                <a:ext cx="2448272" cy="1559594"/>
              </a:xfrm>
              <a:prstGeom prst="rect">
                <a:avLst/>
              </a:prstGeom>
              <a:noFill/>
            </p:spPr>
            <p:txBody>
              <a:bodyPr wrap="square" rtlCol="0">
                <a:spAutoFit/>
              </a:bodyPr>
              <a:lstStyle/>
              <a:p>
                <a:r>
                  <a:rPr lang="en-US" dirty="0"/>
                  <a:t>For each pixel (</a:t>
                </a:r>
                <a:r>
                  <a:rPr lang="en-US" dirty="0" err="1"/>
                  <a:t>i</a:t>
                </a:r>
                <a:r>
                  <a:rPr lang="en-US" dirty="0"/>
                  <a:t>, j)</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arctan</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sub>
                              </m:sSub>
                            </m:den>
                          </m:f>
                        </m:e>
                      </m:d>
                    </m:oMath>
                  </m:oMathPara>
                </a14:m>
                <a:endParaRPr lang="en-US" dirty="0"/>
              </a:p>
              <a:p>
                <a:endParaRPr lang="en-US"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55889" y="4481408"/>
                <a:ext cx="2448272" cy="1559594"/>
              </a:xfrm>
              <a:prstGeom prst="rect">
                <a:avLst/>
              </a:prstGeom>
              <a:blipFill>
                <a:blip r:embed="rId2"/>
                <a:stretch>
                  <a:fillRect l="-1990" t="-1953"/>
                </a:stretch>
              </a:blipFill>
            </p:spPr>
            <p:txBody>
              <a:bodyPr/>
              <a:lstStyle/>
              <a:p>
                <a:r>
                  <a:rPr lang="en-US">
                    <a:noFill/>
                  </a:rPr>
                  <a:t> </a:t>
                </a:r>
              </a:p>
            </p:txBody>
          </p:sp>
        </mc:Fallback>
      </mc:AlternateContent>
      <p:sp>
        <p:nvSpPr>
          <p:cNvPr id="13" name="Rectangle 12"/>
          <p:cNvSpPr/>
          <p:nvPr/>
        </p:nvSpPr>
        <p:spPr bwMode="auto">
          <a:xfrm>
            <a:off x="8305800" y="3645024"/>
            <a:ext cx="2254696" cy="2736304"/>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p>
          <a:p>
            <a:pPr algn="ctr" fontAlgn="base">
              <a:spcBef>
                <a:spcPct val="0"/>
              </a:spcBef>
              <a:spcAft>
                <a:spcPct val="0"/>
              </a:spcAft>
            </a:pPr>
            <a:endParaRPr lang="en-US" dirty="0"/>
          </a:p>
          <a:p>
            <a:pPr algn="ctr" fontAlgn="base">
              <a:spcBef>
                <a:spcPct val="0"/>
              </a:spcBef>
              <a:spcAft>
                <a:spcPct val="0"/>
              </a:spcAft>
            </a:pPr>
            <a:endParaRPr lang="en-US" dirty="0"/>
          </a:p>
          <a:p>
            <a:pPr algn="ctr" fontAlgn="base">
              <a:spcBef>
                <a:spcPct val="0"/>
              </a:spcBef>
              <a:spcAft>
                <a:spcPct val="0"/>
              </a:spcAft>
            </a:pPr>
            <a:endParaRPr lang="en-US" dirty="0"/>
          </a:p>
          <a:p>
            <a:pPr algn="ctr" fontAlgn="base">
              <a:spcBef>
                <a:spcPct val="0"/>
              </a:spcBef>
              <a:spcAft>
                <a:spcPct val="0"/>
              </a:spcAft>
            </a:pPr>
            <a:r>
              <a:rPr lang="en-US" dirty="0"/>
              <a:t>Gradient Directions</a:t>
            </a:r>
          </a:p>
        </p:txBody>
      </p:sp>
      <p:sp>
        <p:nvSpPr>
          <p:cNvPr id="15" name="TextBox 14"/>
          <p:cNvSpPr txBox="1"/>
          <p:nvPr/>
        </p:nvSpPr>
        <p:spPr>
          <a:xfrm>
            <a:off x="2133600" y="2417069"/>
            <a:ext cx="7924800" cy="461665"/>
          </a:xfrm>
          <a:prstGeom prst="rect">
            <a:avLst/>
          </a:prstGeom>
          <a:noFill/>
        </p:spPr>
        <p:txBody>
          <a:bodyPr wrap="square" rtlCol="0">
            <a:spAutoFit/>
          </a:bodyPr>
          <a:lstStyle/>
          <a:p>
            <a:r>
              <a:rPr lang="en-US" sz="2400" dirty="0"/>
              <a:t>And another matrix with the gradient orientations</a:t>
            </a:r>
          </a:p>
        </p:txBody>
      </p:sp>
    </p:spTree>
    <p:extLst>
      <p:ext uri="{BB962C8B-B14F-4D97-AF65-F5344CB8AC3E}">
        <p14:creationId xmlns:p14="http://schemas.microsoft.com/office/powerpoint/2010/main" val="1858525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24</a:t>
            </a:fld>
            <a:endParaRPr lang="en-US" altLang="zh-TW"/>
          </a:p>
        </p:txBody>
      </p:sp>
      <p:sp>
        <p:nvSpPr>
          <p:cNvPr id="7" name="Rectangle 6"/>
          <p:cNvSpPr/>
          <p:nvPr/>
        </p:nvSpPr>
        <p:spPr bwMode="auto">
          <a:xfrm>
            <a:off x="7413626" y="3212976"/>
            <a:ext cx="3002855" cy="273630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sp>
        <p:nvSpPr>
          <p:cNvPr id="8" name="Rectangle 7"/>
          <p:cNvSpPr/>
          <p:nvPr/>
        </p:nvSpPr>
        <p:spPr bwMode="auto">
          <a:xfrm>
            <a:off x="7416091" y="3212976"/>
            <a:ext cx="698599" cy="57606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11" name="TextBox 10"/>
          <p:cNvSpPr txBox="1"/>
          <p:nvPr/>
        </p:nvSpPr>
        <p:spPr>
          <a:xfrm>
            <a:off x="2387024" y="2501152"/>
            <a:ext cx="7924800" cy="461665"/>
          </a:xfrm>
          <a:prstGeom prst="rect">
            <a:avLst/>
          </a:prstGeom>
          <a:noFill/>
        </p:spPr>
        <p:txBody>
          <a:bodyPr wrap="square" rtlCol="0">
            <a:spAutoFit/>
          </a:bodyPr>
          <a:lstStyle/>
          <a:p>
            <a:r>
              <a:rPr lang="en-US" sz="2400" dirty="0"/>
              <a:t>Now we start computing the HOG vector</a:t>
            </a:r>
          </a:p>
        </p:txBody>
      </p:sp>
      <p:sp>
        <p:nvSpPr>
          <p:cNvPr id="12" name="TextBox 11"/>
          <p:cNvSpPr txBox="1"/>
          <p:nvPr/>
        </p:nvSpPr>
        <p:spPr>
          <a:xfrm>
            <a:off x="1526734" y="3783337"/>
            <a:ext cx="3756025" cy="830997"/>
          </a:xfrm>
          <a:prstGeom prst="rect">
            <a:avLst/>
          </a:prstGeom>
          <a:noFill/>
        </p:spPr>
        <p:txBody>
          <a:bodyPr wrap="square" rtlCol="0">
            <a:spAutoFit/>
          </a:bodyPr>
          <a:lstStyle/>
          <a:p>
            <a:r>
              <a:rPr lang="en-US" sz="2400" dirty="0"/>
              <a:t>Lets start with the first </a:t>
            </a:r>
            <a:r>
              <a:rPr lang="en-US" sz="2400" dirty="0">
                <a:solidFill>
                  <a:srgbClr val="FF0000"/>
                </a:solidFill>
              </a:rPr>
              <a:t>Block </a:t>
            </a:r>
            <a:r>
              <a:rPr lang="en-US" sz="2400" dirty="0"/>
              <a:t>sized 16x16 pixels</a:t>
            </a:r>
            <a:endParaRPr lang="en-US" sz="2400" dirty="0">
              <a:solidFill>
                <a:srgbClr val="FF0000"/>
              </a:solidFill>
            </a:endParaRPr>
          </a:p>
        </p:txBody>
      </p:sp>
      <p:cxnSp>
        <p:nvCxnSpPr>
          <p:cNvPr id="14" name="Straight Arrow Connector 13"/>
          <p:cNvCxnSpPr>
            <a:stCxn id="12" idx="3"/>
            <a:endCxn id="8" idx="1"/>
          </p:cNvCxnSpPr>
          <p:nvPr/>
        </p:nvCxnSpPr>
        <p:spPr bwMode="auto">
          <a:xfrm flipV="1">
            <a:off x="5282758" y="3501009"/>
            <a:ext cx="2133332" cy="69782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42503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25</a:t>
            </a:fld>
            <a:endParaRPr lang="en-US" altLang="zh-TW"/>
          </a:p>
        </p:txBody>
      </p:sp>
      <p:sp>
        <p:nvSpPr>
          <p:cNvPr id="6" name="TextBox 5"/>
          <p:cNvSpPr txBox="1"/>
          <p:nvPr/>
        </p:nvSpPr>
        <p:spPr>
          <a:xfrm>
            <a:off x="2133600" y="2664145"/>
            <a:ext cx="7924800" cy="461665"/>
          </a:xfrm>
          <a:prstGeom prst="rect">
            <a:avLst/>
          </a:prstGeom>
          <a:noFill/>
        </p:spPr>
        <p:txBody>
          <a:bodyPr wrap="square" rtlCol="0">
            <a:spAutoFit/>
          </a:bodyPr>
          <a:lstStyle/>
          <a:p>
            <a:r>
              <a:rPr lang="en-US" sz="2400" dirty="0"/>
              <a:t>We divide this block into 2x2 Cells sized, 8x8 pixels each</a:t>
            </a:r>
          </a:p>
        </p:txBody>
      </p:sp>
      <p:sp>
        <p:nvSpPr>
          <p:cNvPr id="7" name="Rectangle 6"/>
          <p:cNvSpPr/>
          <p:nvPr/>
        </p:nvSpPr>
        <p:spPr bwMode="auto">
          <a:xfrm>
            <a:off x="7896200" y="4221088"/>
            <a:ext cx="2520280" cy="1944216"/>
          </a:xfrm>
          <a:prstGeom prst="rect">
            <a:avLst/>
          </a:prstGeom>
          <a:ln w="28575">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cxnSp>
        <p:nvCxnSpPr>
          <p:cNvPr id="9" name="Straight Connector 8"/>
          <p:cNvCxnSpPr>
            <a:stCxn id="7" idx="0"/>
            <a:endCxn id="7" idx="2"/>
          </p:cNvCxnSpPr>
          <p:nvPr/>
        </p:nvCxnSpPr>
        <p:spPr bwMode="auto">
          <a:xfrm>
            <a:off x="9156340" y="4221088"/>
            <a:ext cx="0" cy="1944216"/>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 name="Straight Connector 10"/>
          <p:cNvCxnSpPr>
            <a:stCxn id="7" idx="1"/>
            <a:endCxn id="7" idx="3"/>
          </p:cNvCxnSpPr>
          <p:nvPr/>
        </p:nvCxnSpPr>
        <p:spPr bwMode="auto">
          <a:xfrm>
            <a:off x="7896200" y="5193196"/>
            <a:ext cx="252028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13" name="TextBox 12"/>
          <p:cNvSpPr txBox="1"/>
          <p:nvPr/>
        </p:nvSpPr>
        <p:spPr>
          <a:xfrm>
            <a:off x="7896200" y="3789040"/>
            <a:ext cx="2314600" cy="369332"/>
          </a:xfrm>
          <a:prstGeom prst="rect">
            <a:avLst/>
          </a:prstGeom>
          <a:noFill/>
        </p:spPr>
        <p:txBody>
          <a:bodyPr wrap="square" rtlCol="0">
            <a:spAutoFit/>
          </a:bodyPr>
          <a:lstStyle/>
          <a:p>
            <a:pPr algn="ctr"/>
            <a:r>
              <a:rPr lang="en-US" dirty="0"/>
              <a:t>16 pixels</a:t>
            </a:r>
          </a:p>
        </p:txBody>
      </p:sp>
      <p:sp>
        <p:nvSpPr>
          <p:cNvPr id="14" name="TextBox 13"/>
          <p:cNvSpPr txBox="1"/>
          <p:nvPr/>
        </p:nvSpPr>
        <p:spPr>
          <a:xfrm rot="16200000">
            <a:off x="6440991" y="5008530"/>
            <a:ext cx="2314600" cy="369332"/>
          </a:xfrm>
          <a:prstGeom prst="rect">
            <a:avLst/>
          </a:prstGeom>
          <a:noFill/>
        </p:spPr>
        <p:txBody>
          <a:bodyPr wrap="square" rtlCol="0">
            <a:spAutoFit/>
          </a:bodyPr>
          <a:lstStyle/>
          <a:p>
            <a:pPr algn="ctr"/>
            <a:r>
              <a:rPr lang="en-US" dirty="0"/>
              <a:t>16 pixels</a:t>
            </a:r>
          </a:p>
        </p:txBody>
      </p:sp>
      <p:sp>
        <p:nvSpPr>
          <p:cNvPr id="15" name="TextBox 14"/>
          <p:cNvSpPr txBox="1"/>
          <p:nvPr/>
        </p:nvSpPr>
        <p:spPr>
          <a:xfrm>
            <a:off x="2133600" y="3682419"/>
            <a:ext cx="3146425" cy="830997"/>
          </a:xfrm>
          <a:prstGeom prst="rect">
            <a:avLst/>
          </a:prstGeom>
          <a:noFill/>
        </p:spPr>
        <p:txBody>
          <a:bodyPr wrap="square" rtlCol="0">
            <a:spAutoFit/>
          </a:bodyPr>
          <a:lstStyle/>
          <a:p>
            <a:r>
              <a:rPr lang="en-US" sz="2400" dirty="0"/>
              <a:t>Let starts with first </a:t>
            </a:r>
            <a:r>
              <a:rPr lang="en-US" sz="2400" dirty="0">
                <a:solidFill>
                  <a:srgbClr val="FF0000"/>
                </a:solidFill>
              </a:rPr>
              <a:t>Cell </a:t>
            </a:r>
            <a:r>
              <a:rPr lang="en-US" sz="2400" dirty="0"/>
              <a:t>sized 8x8 pixels</a:t>
            </a:r>
            <a:endParaRPr lang="en-US" sz="2400" dirty="0">
              <a:solidFill>
                <a:srgbClr val="FF0000"/>
              </a:solidFill>
            </a:endParaRPr>
          </a:p>
        </p:txBody>
      </p:sp>
      <p:cxnSp>
        <p:nvCxnSpPr>
          <p:cNvPr id="17" name="Straight Arrow Connector 16"/>
          <p:cNvCxnSpPr>
            <a:stCxn id="15" idx="3"/>
          </p:cNvCxnSpPr>
          <p:nvPr/>
        </p:nvCxnSpPr>
        <p:spPr bwMode="auto">
          <a:xfrm>
            <a:off x="5280024" y="4097917"/>
            <a:ext cx="3025776" cy="4154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8" name="TextBox 17"/>
          <p:cNvSpPr txBox="1"/>
          <p:nvPr/>
        </p:nvSpPr>
        <p:spPr>
          <a:xfrm>
            <a:off x="7999040" y="6352997"/>
            <a:ext cx="2314600" cy="369332"/>
          </a:xfrm>
          <a:prstGeom prst="rect">
            <a:avLst/>
          </a:prstGeom>
          <a:noFill/>
        </p:spPr>
        <p:txBody>
          <a:bodyPr wrap="square" rtlCol="0">
            <a:spAutoFit/>
          </a:bodyPr>
          <a:lstStyle/>
          <a:p>
            <a:pPr algn="ctr"/>
            <a:r>
              <a:rPr lang="en-US" dirty="0"/>
              <a:t>A block</a:t>
            </a:r>
          </a:p>
        </p:txBody>
      </p:sp>
    </p:spTree>
    <p:extLst>
      <p:ext uri="{BB962C8B-B14F-4D97-AF65-F5344CB8AC3E}">
        <p14:creationId xmlns:p14="http://schemas.microsoft.com/office/powerpoint/2010/main" val="465501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3" name="Content Placeholder 2"/>
          <p:cNvSpPr>
            <a:spLocks noGrp="1"/>
          </p:cNvSpPr>
          <p:nvPr>
            <p:ph idx="1"/>
          </p:nvPr>
        </p:nvSpPr>
        <p:spPr/>
        <p:txBody>
          <a:bodyPr/>
          <a:lstStyle/>
          <a:p>
            <a:pPr marL="0" indent="0">
              <a:buNone/>
            </a:pPr>
            <a:r>
              <a:rPr lang="en-US" sz="2400" dirty="0"/>
              <a:t>We compute a 9-bins histogram by using gradient directions and magnitudes we’ve already computes</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26</a:t>
            </a:fld>
            <a:endParaRPr lang="en-US" altLang="zh-TW"/>
          </a:p>
        </p:txBody>
      </p:sp>
      <p:sp>
        <p:nvSpPr>
          <p:cNvPr id="7" name="Rectangle 6"/>
          <p:cNvSpPr/>
          <p:nvPr/>
        </p:nvSpPr>
        <p:spPr bwMode="auto">
          <a:xfrm>
            <a:off x="2133600" y="3717032"/>
            <a:ext cx="158613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solidFill>
                <a:schemeClr val="tx1"/>
              </a:solidFill>
            </a:endParaRPr>
          </a:p>
          <a:p>
            <a:pPr algn="ctr" fontAlgn="base">
              <a:spcBef>
                <a:spcPct val="0"/>
              </a:spcBef>
              <a:spcAft>
                <a:spcPct val="0"/>
              </a:spcAft>
            </a:pPr>
            <a:r>
              <a:rPr lang="en-US" dirty="0">
                <a:solidFill>
                  <a:schemeClr val="tx1"/>
                </a:solidFill>
              </a:rPr>
              <a:t>Gradient Magnitudes</a:t>
            </a:r>
          </a:p>
        </p:txBody>
      </p:sp>
      <p:sp>
        <p:nvSpPr>
          <p:cNvPr id="8" name="Rectangle 7"/>
          <p:cNvSpPr/>
          <p:nvPr/>
        </p:nvSpPr>
        <p:spPr bwMode="auto">
          <a:xfrm>
            <a:off x="2133600" y="5373215"/>
            <a:ext cx="1586136" cy="110219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solidFill>
                <a:schemeClr val="tx1"/>
              </a:solidFill>
            </a:endParaRPr>
          </a:p>
          <a:p>
            <a:pPr algn="ctr" fontAlgn="base">
              <a:spcBef>
                <a:spcPct val="0"/>
              </a:spcBef>
              <a:spcAft>
                <a:spcPct val="0"/>
              </a:spcAft>
            </a:pPr>
            <a:r>
              <a:rPr lang="en-US" dirty="0">
                <a:solidFill>
                  <a:schemeClr val="tx1"/>
                </a:solidFill>
              </a:rPr>
              <a:t>Gradient Orientations</a:t>
            </a:r>
          </a:p>
        </p:txBody>
      </p:sp>
      <p:sp>
        <p:nvSpPr>
          <p:cNvPr id="9" name="TextBox 8"/>
          <p:cNvSpPr txBox="1"/>
          <p:nvPr/>
        </p:nvSpPr>
        <p:spPr>
          <a:xfrm>
            <a:off x="2209800" y="3356992"/>
            <a:ext cx="1221904" cy="369332"/>
          </a:xfrm>
          <a:prstGeom prst="rect">
            <a:avLst/>
          </a:prstGeom>
          <a:noFill/>
        </p:spPr>
        <p:txBody>
          <a:bodyPr wrap="square" rtlCol="0">
            <a:spAutoFit/>
          </a:bodyPr>
          <a:lstStyle/>
          <a:p>
            <a:pPr algn="ctr"/>
            <a:r>
              <a:rPr lang="en-US" dirty="0"/>
              <a:t>8 pixels</a:t>
            </a:r>
          </a:p>
        </p:txBody>
      </p:sp>
      <p:sp>
        <p:nvSpPr>
          <p:cNvPr id="10" name="TextBox 9"/>
          <p:cNvSpPr txBox="1"/>
          <p:nvPr/>
        </p:nvSpPr>
        <p:spPr>
          <a:xfrm>
            <a:off x="2279712" y="4953613"/>
            <a:ext cx="1221904" cy="369332"/>
          </a:xfrm>
          <a:prstGeom prst="rect">
            <a:avLst/>
          </a:prstGeom>
          <a:noFill/>
        </p:spPr>
        <p:txBody>
          <a:bodyPr wrap="square" rtlCol="0">
            <a:spAutoFit/>
          </a:bodyPr>
          <a:lstStyle/>
          <a:p>
            <a:pPr algn="ctr"/>
            <a:r>
              <a:rPr lang="en-US" dirty="0"/>
              <a:t>8 pixels</a:t>
            </a:r>
          </a:p>
        </p:txBody>
      </p:sp>
      <p:sp>
        <p:nvSpPr>
          <p:cNvPr id="11" name="TextBox 10"/>
          <p:cNvSpPr txBox="1"/>
          <p:nvPr/>
        </p:nvSpPr>
        <p:spPr>
          <a:xfrm rot="16200000">
            <a:off x="1337982" y="4143318"/>
            <a:ext cx="1221904" cy="369332"/>
          </a:xfrm>
          <a:prstGeom prst="rect">
            <a:avLst/>
          </a:prstGeom>
          <a:noFill/>
        </p:spPr>
        <p:txBody>
          <a:bodyPr wrap="square" rtlCol="0">
            <a:spAutoFit/>
          </a:bodyPr>
          <a:lstStyle/>
          <a:p>
            <a:pPr algn="ctr"/>
            <a:r>
              <a:rPr lang="en-US" dirty="0"/>
              <a:t>8 pixels</a:t>
            </a:r>
          </a:p>
        </p:txBody>
      </p:sp>
      <p:sp>
        <p:nvSpPr>
          <p:cNvPr id="12" name="TextBox 11"/>
          <p:cNvSpPr txBox="1"/>
          <p:nvPr/>
        </p:nvSpPr>
        <p:spPr>
          <a:xfrm rot="16200000">
            <a:off x="1337982" y="5739648"/>
            <a:ext cx="1221904" cy="369332"/>
          </a:xfrm>
          <a:prstGeom prst="rect">
            <a:avLst/>
          </a:prstGeom>
          <a:noFill/>
        </p:spPr>
        <p:txBody>
          <a:bodyPr wrap="square" rtlCol="0">
            <a:spAutoFit/>
          </a:bodyPr>
          <a:lstStyle/>
          <a:p>
            <a:pPr algn="ctr"/>
            <a:r>
              <a:rPr lang="en-US" dirty="0"/>
              <a:t>8 pixels</a:t>
            </a:r>
          </a:p>
        </p:txBody>
      </p:sp>
      <p:pic>
        <p:nvPicPr>
          <p:cNvPr id="13" name="Picture 12"/>
          <p:cNvPicPr>
            <a:picLocks noChangeAspect="1"/>
          </p:cNvPicPr>
          <p:nvPr/>
        </p:nvPicPr>
        <p:blipFill>
          <a:blip r:embed="rId2"/>
          <a:stretch>
            <a:fillRect/>
          </a:stretch>
        </p:blipFill>
        <p:spPr>
          <a:xfrm>
            <a:off x="5032005" y="3382736"/>
            <a:ext cx="5247034" cy="3152531"/>
          </a:xfrm>
          <a:prstGeom prst="rect">
            <a:avLst/>
          </a:prstGeom>
        </p:spPr>
      </p:pic>
      <p:cxnSp>
        <p:nvCxnSpPr>
          <p:cNvPr id="15" name="Straight Arrow Connector 14"/>
          <p:cNvCxnSpPr>
            <a:stCxn id="7" idx="3"/>
          </p:cNvCxnSpPr>
          <p:nvPr/>
        </p:nvCxnSpPr>
        <p:spPr bwMode="auto">
          <a:xfrm>
            <a:off x="3719737" y="4293097"/>
            <a:ext cx="1312269" cy="49513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Straight Arrow Connector 17"/>
          <p:cNvCxnSpPr>
            <a:stCxn id="8" idx="3"/>
          </p:cNvCxnSpPr>
          <p:nvPr/>
        </p:nvCxnSpPr>
        <p:spPr bwMode="auto">
          <a:xfrm flipV="1">
            <a:off x="3719737" y="5202882"/>
            <a:ext cx="1312269" cy="72143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22713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3" name="Content Placeholder 2"/>
          <p:cNvSpPr>
            <a:spLocks noGrp="1"/>
          </p:cNvSpPr>
          <p:nvPr>
            <p:ph idx="1"/>
          </p:nvPr>
        </p:nvSpPr>
        <p:spPr/>
        <p:txBody>
          <a:bodyPr/>
          <a:lstStyle/>
          <a:p>
            <a:pPr marL="0" indent="0">
              <a:buNone/>
            </a:pPr>
            <a:r>
              <a:rPr lang="en-US" dirty="0" smtClean="0"/>
              <a:t>We continue with computing 9-bins histograms also for the rest of the </a:t>
            </a:r>
            <a:r>
              <a:rPr lang="en-US" dirty="0">
                <a:solidFill>
                  <a:srgbClr val="FF0000"/>
                </a:solidFill>
              </a:rPr>
              <a:t>cells</a:t>
            </a:r>
            <a:r>
              <a:rPr lang="en-US" dirty="0" smtClean="0"/>
              <a:t> in the </a:t>
            </a:r>
            <a:r>
              <a:rPr lang="en-US" dirty="0" smtClean="0">
                <a:solidFill>
                  <a:srgbClr val="FF0000"/>
                </a:solidFill>
              </a:rPr>
              <a:t>block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27</a:t>
            </a:fld>
            <a:endParaRPr lang="en-US" altLang="zh-TW"/>
          </a:p>
        </p:txBody>
      </p:sp>
      <p:sp>
        <p:nvSpPr>
          <p:cNvPr id="6" name="Rectangle 5"/>
          <p:cNvSpPr/>
          <p:nvPr/>
        </p:nvSpPr>
        <p:spPr bwMode="auto">
          <a:xfrm>
            <a:off x="7896200" y="4221088"/>
            <a:ext cx="2520280" cy="1944216"/>
          </a:xfrm>
          <a:prstGeom prst="rect">
            <a:avLst/>
          </a:prstGeom>
          <a:ln w="28575">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cxnSp>
        <p:nvCxnSpPr>
          <p:cNvPr id="7" name="Straight Connector 6"/>
          <p:cNvCxnSpPr>
            <a:stCxn id="6" idx="0"/>
            <a:endCxn id="6" idx="2"/>
          </p:cNvCxnSpPr>
          <p:nvPr/>
        </p:nvCxnSpPr>
        <p:spPr bwMode="auto">
          <a:xfrm>
            <a:off x="9156340" y="4221088"/>
            <a:ext cx="0" cy="1944216"/>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8" name="Straight Connector 7"/>
          <p:cNvCxnSpPr>
            <a:stCxn id="6" idx="1"/>
            <a:endCxn id="6" idx="3"/>
          </p:cNvCxnSpPr>
          <p:nvPr/>
        </p:nvCxnSpPr>
        <p:spPr bwMode="auto">
          <a:xfrm>
            <a:off x="7896200" y="5193196"/>
            <a:ext cx="252028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9" name="TextBox 8"/>
          <p:cNvSpPr txBox="1"/>
          <p:nvPr/>
        </p:nvSpPr>
        <p:spPr>
          <a:xfrm>
            <a:off x="7896200" y="3789040"/>
            <a:ext cx="2314600" cy="369332"/>
          </a:xfrm>
          <a:prstGeom prst="rect">
            <a:avLst/>
          </a:prstGeom>
          <a:noFill/>
        </p:spPr>
        <p:txBody>
          <a:bodyPr wrap="square" rtlCol="0">
            <a:spAutoFit/>
          </a:bodyPr>
          <a:lstStyle/>
          <a:p>
            <a:pPr algn="ctr"/>
            <a:r>
              <a:rPr lang="en-US" dirty="0"/>
              <a:t>16 pixels</a:t>
            </a:r>
          </a:p>
        </p:txBody>
      </p:sp>
      <p:sp>
        <p:nvSpPr>
          <p:cNvPr id="10" name="TextBox 9"/>
          <p:cNvSpPr txBox="1"/>
          <p:nvPr/>
        </p:nvSpPr>
        <p:spPr>
          <a:xfrm rot="16200000">
            <a:off x="6440991" y="5008530"/>
            <a:ext cx="2314600" cy="369332"/>
          </a:xfrm>
          <a:prstGeom prst="rect">
            <a:avLst/>
          </a:prstGeom>
          <a:noFill/>
        </p:spPr>
        <p:txBody>
          <a:bodyPr wrap="square" rtlCol="0">
            <a:spAutoFit/>
          </a:bodyPr>
          <a:lstStyle/>
          <a:p>
            <a:pPr algn="ctr"/>
            <a:r>
              <a:rPr lang="en-US" dirty="0"/>
              <a:t>16 pixels</a:t>
            </a:r>
          </a:p>
        </p:txBody>
      </p:sp>
      <p:sp>
        <p:nvSpPr>
          <p:cNvPr id="11" name="TextBox 10"/>
          <p:cNvSpPr txBox="1"/>
          <p:nvPr/>
        </p:nvSpPr>
        <p:spPr>
          <a:xfrm>
            <a:off x="7999040" y="6352997"/>
            <a:ext cx="2314600" cy="369332"/>
          </a:xfrm>
          <a:prstGeom prst="rect">
            <a:avLst/>
          </a:prstGeom>
          <a:noFill/>
        </p:spPr>
        <p:txBody>
          <a:bodyPr wrap="square" rtlCol="0">
            <a:spAutoFit/>
          </a:bodyPr>
          <a:lstStyle/>
          <a:p>
            <a:pPr algn="ctr"/>
            <a:r>
              <a:rPr lang="en-US" dirty="0"/>
              <a:t>A block</a:t>
            </a:r>
          </a:p>
        </p:txBody>
      </p:sp>
      <p:sp>
        <p:nvSpPr>
          <p:cNvPr id="12" name="Rectangle 11"/>
          <p:cNvSpPr/>
          <p:nvPr/>
        </p:nvSpPr>
        <p:spPr bwMode="auto">
          <a:xfrm>
            <a:off x="7896200" y="4221088"/>
            <a:ext cx="1260140" cy="972108"/>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Tree>
    <p:extLst>
      <p:ext uri="{BB962C8B-B14F-4D97-AF65-F5344CB8AC3E}">
        <p14:creationId xmlns:p14="http://schemas.microsoft.com/office/powerpoint/2010/main" val="8325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HOG Computation</a:t>
            </a:r>
            <a:endParaRPr lang="en-US" dirty="0">
              <a:latin typeface="+mn-lt"/>
            </a:endParaRPr>
          </a:p>
        </p:txBody>
      </p:sp>
      <p:sp>
        <p:nvSpPr>
          <p:cNvPr id="3" name="Content Placeholder 2"/>
          <p:cNvSpPr>
            <a:spLocks noGrp="1"/>
          </p:cNvSpPr>
          <p:nvPr>
            <p:ph idx="1"/>
          </p:nvPr>
        </p:nvSpPr>
        <p:spPr>
          <a:xfrm>
            <a:off x="4031248" y="1633617"/>
            <a:ext cx="6902363" cy="3416300"/>
          </a:xfrm>
        </p:spPr>
        <p:txBody>
          <a:bodyPr>
            <a:normAutofit fontScale="70000" lnSpcReduction="2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Finally</a:t>
            </a:r>
            <a:r>
              <a:rPr lang="en-US" sz="2400" dirty="0"/>
              <a:t>, concatenated the 9 cell’s histograms into </a:t>
            </a:r>
            <a:endParaRPr lang="en-US" sz="2400" dirty="0" smtClean="0"/>
          </a:p>
          <a:p>
            <a:pPr marL="0" indent="0">
              <a:buNone/>
            </a:pPr>
            <a:r>
              <a:rPr lang="en-US" sz="2400" dirty="0" smtClean="0"/>
              <a:t>one </a:t>
            </a:r>
            <a:r>
              <a:rPr lang="en-US" sz="2400" dirty="0"/>
              <a:t>36-sized vector.</a:t>
            </a:r>
          </a:p>
          <a:p>
            <a:pPr marL="0" indent="0">
              <a:buNone/>
            </a:pPr>
            <a:endParaRPr lang="en-US" dirty="0"/>
          </a:p>
          <a:p>
            <a:pPr marL="0" indent="0">
              <a:buNone/>
            </a:pPr>
            <a:endParaRPr lang="en-US" dirty="0" smtClean="0"/>
          </a:p>
          <a:p>
            <a:pPr marL="0" indent="0">
              <a:buNone/>
            </a:pPr>
            <a:r>
              <a:rPr lang="en-US" dirty="0"/>
              <a:t>	</a:t>
            </a:r>
            <a:r>
              <a:rPr lang="en-US" dirty="0" smtClean="0"/>
              <a:t>	</a:t>
            </a:r>
            <a:r>
              <a:rPr lang="en-US" sz="1800" dirty="0" smtClean="0"/>
              <a:t>As </a:t>
            </a:r>
            <a:r>
              <a:rPr lang="en-US" sz="1800" dirty="0"/>
              <a:t>the block contains 4 cells,		</a:t>
            </a:r>
          </a:p>
          <a:p>
            <a:pPr marL="0" indent="0">
              <a:buNone/>
            </a:pPr>
            <a:r>
              <a:rPr lang="en-US" sz="1800" dirty="0"/>
              <a:t>		we have 4 histograms with 9 bins</a:t>
            </a:r>
          </a:p>
          <a:p>
            <a:pPr marL="0" indent="0">
              <a:buNone/>
            </a:pPr>
            <a:r>
              <a:rPr lang="en-US" sz="1800" dirty="0"/>
              <a:t>		each. We simply concatenate them</a:t>
            </a:r>
          </a:p>
          <a:p>
            <a:pPr marL="0" indent="0">
              <a:buNone/>
            </a:pPr>
            <a:r>
              <a:rPr lang="en-US" sz="1800" dirty="0"/>
              <a:t>		into one 36 –sized vector</a:t>
            </a:r>
            <a:endParaRPr lang="en-US" dirty="0"/>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28</a:t>
            </a:fld>
            <a:endParaRPr lang="en-US" altLang="zh-TW"/>
          </a:p>
        </p:txBody>
      </p:sp>
      <p:pic>
        <p:nvPicPr>
          <p:cNvPr id="7" name="Picture 6"/>
          <p:cNvPicPr>
            <a:picLocks noChangeAspect="1"/>
          </p:cNvPicPr>
          <p:nvPr/>
        </p:nvPicPr>
        <p:blipFill>
          <a:blip r:embed="rId2"/>
          <a:stretch>
            <a:fillRect/>
          </a:stretch>
        </p:blipFill>
        <p:spPr>
          <a:xfrm>
            <a:off x="1737567" y="2572014"/>
            <a:ext cx="2157285" cy="1296143"/>
          </a:xfrm>
          <a:prstGeom prst="rect">
            <a:avLst/>
          </a:prstGeom>
        </p:spPr>
      </p:pic>
      <p:pic>
        <p:nvPicPr>
          <p:cNvPr id="8" name="Picture 7"/>
          <p:cNvPicPr>
            <a:picLocks noChangeAspect="1"/>
          </p:cNvPicPr>
          <p:nvPr/>
        </p:nvPicPr>
        <p:blipFill>
          <a:blip r:embed="rId2"/>
          <a:stretch>
            <a:fillRect/>
          </a:stretch>
        </p:blipFill>
        <p:spPr>
          <a:xfrm>
            <a:off x="1737566" y="3917773"/>
            <a:ext cx="2157285" cy="1296143"/>
          </a:xfrm>
          <a:prstGeom prst="rect">
            <a:avLst/>
          </a:prstGeom>
        </p:spPr>
      </p:pic>
      <p:pic>
        <p:nvPicPr>
          <p:cNvPr id="9" name="Picture 8"/>
          <p:cNvPicPr>
            <a:picLocks noChangeAspect="1"/>
          </p:cNvPicPr>
          <p:nvPr/>
        </p:nvPicPr>
        <p:blipFill>
          <a:blip r:embed="rId2"/>
          <a:stretch>
            <a:fillRect/>
          </a:stretch>
        </p:blipFill>
        <p:spPr>
          <a:xfrm>
            <a:off x="1737566" y="5407871"/>
            <a:ext cx="2157285" cy="1296143"/>
          </a:xfrm>
          <a:prstGeom prst="rect">
            <a:avLst/>
          </a:prstGeom>
        </p:spPr>
      </p:pic>
      <p:sp>
        <p:nvSpPr>
          <p:cNvPr id="10" name="TextBox 9"/>
          <p:cNvSpPr txBox="1"/>
          <p:nvPr/>
        </p:nvSpPr>
        <p:spPr>
          <a:xfrm>
            <a:off x="2209800" y="4952305"/>
            <a:ext cx="1800200" cy="523220"/>
          </a:xfrm>
          <a:prstGeom prst="rect">
            <a:avLst/>
          </a:prstGeom>
          <a:noFill/>
        </p:spPr>
        <p:txBody>
          <a:bodyPr wrap="square" rtlCol="0">
            <a:spAutoFit/>
          </a:bodyPr>
          <a:lstStyle/>
          <a:p>
            <a:r>
              <a:rPr lang="en-US" sz="2800" dirty="0"/>
              <a:t>……</a:t>
            </a:r>
          </a:p>
        </p:txBody>
      </p:sp>
      <p:sp>
        <p:nvSpPr>
          <p:cNvPr id="12" name="TextBox 11"/>
          <p:cNvSpPr txBox="1"/>
          <p:nvPr/>
        </p:nvSpPr>
        <p:spPr>
          <a:xfrm>
            <a:off x="8830072" y="3562256"/>
            <a:ext cx="1224136" cy="3139321"/>
          </a:xfrm>
          <a:prstGeom prst="rect">
            <a:avLst/>
          </a:prstGeom>
          <a:noFill/>
          <a:ln>
            <a:solidFill>
              <a:schemeClr val="tx1"/>
            </a:solidFill>
            <a:prstDash val="lgDash"/>
          </a:ln>
        </p:spPr>
        <p:txBody>
          <a:bodyPr wrap="square" rtlCol="0">
            <a:spAutoFit/>
          </a:bodyPr>
          <a:lstStyle/>
          <a:p>
            <a:pPr algn="ctr"/>
            <a:r>
              <a:rPr lang="en-US" dirty="0"/>
              <a:t>V1</a:t>
            </a:r>
          </a:p>
          <a:p>
            <a:pPr algn="ctr"/>
            <a:endParaRPr lang="en-US" dirty="0"/>
          </a:p>
          <a:p>
            <a:pPr algn="ctr"/>
            <a:r>
              <a:rPr lang="en-US" dirty="0"/>
              <a:t>V2</a:t>
            </a:r>
          </a:p>
          <a:p>
            <a:pPr algn="ctr"/>
            <a:endParaRPr lang="en-US" dirty="0"/>
          </a:p>
          <a:p>
            <a:pPr algn="ctr"/>
            <a:r>
              <a:rPr lang="en-US" dirty="0"/>
              <a:t>V3</a:t>
            </a:r>
          </a:p>
          <a:p>
            <a:pPr algn="ctr"/>
            <a:r>
              <a:rPr lang="en-US" dirty="0"/>
              <a:t>.</a:t>
            </a:r>
          </a:p>
          <a:p>
            <a:pPr algn="ctr"/>
            <a:r>
              <a:rPr lang="en-US" dirty="0"/>
              <a:t>.</a:t>
            </a:r>
          </a:p>
          <a:p>
            <a:pPr algn="ctr"/>
            <a:r>
              <a:rPr lang="en-US" dirty="0"/>
              <a:t>.</a:t>
            </a:r>
          </a:p>
          <a:p>
            <a:pPr algn="ctr"/>
            <a:r>
              <a:rPr lang="en-US" dirty="0"/>
              <a:t>.</a:t>
            </a:r>
          </a:p>
          <a:p>
            <a:pPr algn="ctr"/>
            <a:r>
              <a:rPr lang="en-US" dirty="0"/>
              <a:t>V36</a:t>
            </a:r>
          </a:p>
          <a:p>
            <a:pPr algn="ctr"/>
            <a:endParaRPr lang="en-US" dirty="0"/>
          </a:p>
        </p:txBody>
      </p:sp>
      <p:cxnSp>
        <p:nvCxnSpPr>
          <p:cNvPr id="14" name="Straight Arrow Connector 13"/>
          <p:cNvCxnSpPr/>
          <p:nvPr/>
        </p:nvCxnSpPr>
        <p:spPr bwMode="auto">
          <a:xfrm>
            <a:off x="4367808" y="5213915"/>
            <a:ext cx="410445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39965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pic>
        <p:nvPicPr>
          <p:cNvPr id="7" name="Content Placeholder 6"/>
          <p:cNvPicPr>
            <a:picLocks noGrp="1" noChangeAspect="1"/>
          </p:cNvPicPr>
          <p:nvPr>
            <p:ph idx="1"/>
          </p:nvPr>
        </p:nvPicPr>
        <p:blipFill>
          <a:blip r:embed="rId2"/>
          <a:stretch>
            <a:fillRect/>
          </a:stretch>
        </p:blipFill>
        <p:spPr>
          <a:xfrm>
            <a:off x="2279576" y="3406978"/>
            <a:ext cx="1232824" cy="3168283"/>
          </a:xfrm>
          <a:prstGeom prst="rect">
            <a:avLst/>
          </a:prstGeom>
        </p:spPr>
      </p:pic>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29</a:t>
            </a:fld>
            <a:endParaRPr lang="en-US" altLang="zh-TW"/>
          </a:p>
        </p:txBody>
      </p:sp>
      <p:pic>
        <p:nvPicPr>
          <p:cNvPr id="8" name="Content Placeholder 6"/>
          <p:cNvPicPr>
            <a:picLocks noChangeAspect="1"/>
          </p:cNvPicPr>
          <p:nvPr/>
        </p:nvPicPr>
        <p:blipFill>
          <a:blip r:embed="rId2"/>
          <a:stretch>
            <a:fillRect/>
          </a:stretch>
        </p:blipFill>
        <p:spPr bwMode="auto">
          <a:xfrm>
            <a:off x="9012168" y="3375038"/>
            <a:ext cx="1232824" cy="3168283"/>
          </a:xfrm>
          <a:prstGeom prst="rect">
            <a:avLst/>
          </a:prstGeom>
          <a:noFill/>
          <a:ln w="9525">
            <a:noFill/>
            <a:miter lim="800000"/>
            <a:headEnd/>
            <a:tailEnd/>
          </a:ln>
          <a:effectLst/>
        </p:spPr>
      </p:pic>
      <p:sp>
        <p:nvSpPr>
          <p:cNvPr id="10" name="TextBox 9"/>
          <p:cNvSpPr txBox="1"/>
          <p:nvPr/>
        </p:nvSpPr>
        <p:spPr>
          <a:xfrm>
            <a:off x="2694439" y="2522259"/>
            <a:ext cx="8077200" cy="461665"/>
          </a:xfrm>
          <a:prstGeom prst="rect">
            <a:avLst/>
          </a:prstGeom>
          <a:noFill/>
        </p:spPr>
        <p:txBody>
          <a:bodyPr wrap="square" rtlCol="0">
            <a:spAutoFit/>
          </a:bodyPr>
          <a:lstStyle/>
          <a:p>
            <a:r>
              <a:rPr lang="en-US" sz="2400" dirty="0"/>
              <a:t>Normalize the concatenated </a:t>
            </a:r>
            <a:r>
              <a:rPr lang="en-US" sz="2400" dirty="0">
                <a:solidFill>
                  <a:srgbClr val="FF0000"/>
                </a:solidFill>
              </a:rPr>
              <a:t>block’s </a:t>
            </a:r>
            <a:r>
              <a:rPr lang="en-US" sz="2400" dirty="0"/>
              <a:t>vector</a:t>
            </a:r>
          </a:p>
        </p:txBody>
      </p:sp>
      <mc:AlternateContent xmlns:mc="http://schemas.openxmlformats.org/markup-compatibility/2006" xmlns:a14="http://schemas.microsoft.com/office/drawing/2010/main">
        <mc:Choice Requires="a14">
          <p:sp>
            <p:nvSpPr>
              <p:cNvPr id="11" name="TextBox 10"/>
              <p:cNvSpPr txBox="1"/>
              <p:nvPr/>
            </p:nvSpPr>
            <p:spPr>
              <a:xfrm>
                <a:off x="3647728" y="3406978"/>
                <a:ext cx="5364440" cy="2041008"/>
              </a:xfrm>
              <a:prstGeom prst="rect">
                <a:avLst/>
              </a:prstGeom>
              <a:noFill/>
            </p:spPr>
            <p:txBody>
              <a:bodyPr wrap="square" rtlCol="0">
                <a:spAutoFit/>
              </a:bodyPr>
              <a:lstStyle/>
              <a:p>
                <a:pPr algn="ctr"/>
                <a:r>
                  <a:rPr lang="en-US" dirty="0"/>
                  <a:t>We normalize the vector by dividing each value by:</a:t>
                </a:r>
              </a:p>
              <a:p>
                <a:pPr algn="ctr"/>
                <a:endParaRPr lang="en-US" dirty="0"/>
              </a:p>
              <a:p>
                <a:pPr algn="ct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3</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36</m:t>
                              </m:r>
                            </m:sub>
                            <m:sup>
                              <m:r>
                                <a:rPr lang="en-US" i="1">
                                  <a:latin typeface="Cambria Math" panose="02040503050406030204" pitchFamily="18" charset="0"/>
                                </a:rPr>
                                <m:t>2</m:t>
                              </m:r>
                            </m:sup>
                          </m:sSubSup>
                          <m:r>
                            <a:rPr lang="en-US" i="1">
                              <a:latin typeface="Cambria Math" panose="02040503050406030204" pitchFamily="18" charset="0"/>
                            </a:rPr>
                            <m:t>+1</m:t>
                          </m:r>
                        </m:e>
                      </m:rad>
                    </m:oMath>
                  </m:oMathPara>
                </a14:m>
                <a:endParaRPr lang="en-US" dirty="0"/>
              </a:p>
              <a:p>
                <a:pPr algn="ctr"/>
                <a:endParaRPr lang="en-US" dirty="0"/>
              </a:p>
              <a:p>
                <a:pPr algn="ctr"/>
                <a:r>
                  <a:rPr lang="en-US" dirty="0"/>
                  <a:t>This normalization is done in order to remove the effect of local lights differences</a:t>
                </a:r>
              </a:p>
            </p:txBody>
          </p:sp>
        </mc:Choice>
        <mc:Fallback xmlns="">
          <p:sp>
            <p:nvSpPr>
              <p:cNvPr id="11" name="TextBox 10"/>
              <p:cNvSpPr txBox="1">
                <a:spLocks noRot="1" noChangeAspect="1" noMove="1" noResize="1" noEditPoints="1" noAdjustHandles="1" noChangeArrowheads="1" noChangeShapeType="1" noTextEdit="1"/>
              </p:cNvSpPr>
              <p:nvPr/>
            </p:nvSpPr>
            <p:spPr>
              <a:xfrm>
                <a:off x="3647728" y="3406978"/>
                <a:ext cx="5364440" cy="2041008"/>
              </a:xfrm>
              <a:prstGeom prst="rect">
                <a:avLst/>
              </a:prstGeom>
              <a:blipFill>
                <a:blip r:embed="rId3"/>
                <a:stretch>
                  <a:fillRect t="-1791" b="-17015"/>
                </a:stretch>
              </a:blipFill>
            </p:spPr>
            <p:txBody>
              <a:bodyPr/>
              <a:lstStyle/>
              <a:p>
                <a:r>
                  <a:rPr lang="en-US">
                    <a:noFill/>
                  </a:rPr>
                  <a:t> </a:t>
                </a:r>
              </a:p>
            </p:txBody>
          </p:sp>
        </mc:Fallback>
      </mc:AlternateContent>
      <p:cxnSp>
        <p:nvCxnSpPr>
          <p:cNvPr id="13" name="Straight Arrow Connector 12"/>
          <p:cNvCxnSpPr/>
          <p:nvPr/>
        </p:nvCxnSpPr>
        <p:spPr bwMode="auto">
          <a:xfrm>
            <a:off x="3647728" y="6071273"/>
            <a:ext cx="5184576" cy="0"/>
          </a:xfrm>
          <a:prstGeom prst="straightConnector1">
            <a:avLst/>
          </a:prstGeom>
          <a:solidFill>
            <a:schemeClr val="accent1"/>
          </a:solidFill>
          <a:ln w="38100" cap="flat" cmpd="sng" algn="ctr">
            <a:solidFill>
              <a:srgbClr val="FF0000"/>
            </a:solidFill>
            <a:prstDash val="sysDot"/>
            <a:round/>
            <a:headEnd type="none" w="med" len="med"/>
            <a:tailEnd type="triangle"/>
          </a:ln>
          <a:effectLst/>
        </p:spPr>
      </p:cxnSp>
    </p:spTree>
    <p:extLst>
      <p:ext uri="{BB962C8B-B14F-4D97-AF65-F5344CB8AC3E}">
        <p14:creationId xmlns:p14="http://schemas.microsoft.com/office/powerpoint/2010/main" val="1056896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Descriptors</a:t>
            </a:r>
            <a:endParaRPr lang="en-US" dirty="0"/>
          </a:p>
        </p:txBody>
      </p:sp>
      <p:sp>
        <p:nvSpPr>
          <p:cNvPr id="3" name="Content Placeholder 2"/>
          <p:cNvSpPr>
            <a:spLocks noGrp="1"/>
          </p:cNvSpPr>
          <p:nvPr>
            <p:ph idx="1"/>
          </p:nvPr>
        </p:nvSpPr>
        <p:spPr/>
        <p:txBody>
          <a:bodyPr/>
          <a:lstStyle/>
          <a:p>
            <a:r>
              <a:rPr lang="en-US" dirty="0"/>
              <a:t>Primary </a:t>
            </a:r>
            <a:r>
              <a:rPr lang="en-US" dirty="0" smtClean="0"/>
              <a:t>Feature Descriptors</a:t>
            </a:r>
            <a:endParaRPr lang="en-US" dirty="0"/>
          </a:p>
          <a:p>
            <a:pPr marL="617220" lvl="1" indent="-342900">
              <a:buFont typeface="+mj-lt"/>
              <a:buAutoNum type="alphaUcPeriod"/>
            </a:pPr>
            <a:r>
              <a:rPr lang="en-US" dirty="0" smtClean="0"/>
              <a:t>Color Descriptors</a:t>
            </a:r>
            <a:endParaRPr lang="en-US" dirty="0"/>
          </a:p>
          <a:p>
            <a:pPr marL="617220" lvl="1" indent="-342900">
              <a:buFont typeface="+mj-lt"/>
              <a:buAutoNum type="alphaUcPeriod"/>
            </a:pPr>
            <a:r>
              <a:rPr lang="en-US" dirty="0" smtClean="0"/>
              <a:t>Texture Descriptors</a:t>
            </a:r>
            <a:endParaRPr lang="en-US" dirty="0"/>
          </a:p>
          <a:p>
            <a:pPr marL="617220" lvl="1" indent="-342900">
              <a:buFont typeface="+mj-lt"/>
              <a:buAutoNum type="alphaUcPeriod"/>
            </a:pPr>
            <a:r>
              <a:rPr lang="en-US" dirty="0" smtClean="0"/>
              <a:t>Shape Descriptors</a:t>
            </a:r>
            <a:endParaRPr lang="en-US" dirty="0"/>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3</a:t>
            </a:fld>
            <a:endParaRPr lang="en-US"/>
          </a:p>
        </p:txBody>
      </p:sp>
    </p:spTree>
    <p:extLst>
      <p:ext uri="{BB962C8B-B14F-4D97-AF65-F5344CB8AC3E}">
        <p14:creationId xmlns:p14="http://schemas.microsoft.com/office/powerpoint/2010/main" val="1504157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30</a:t>
            </a:fld>
            <a:endParaRPr lang="en-US" altLang="zh-TW"/>
          </a:p>
        </p:txBody>
      </p:sp>
      <p:sp>
        <p:nvSpPr>
          <p:cNvPr id="6" name="Rectangle 5"/>
          <p:cNvSpPr/>
          <p:nvPr/>
        </p:nvSpPr>
        <p:spPr bwMode="auto">
          <a:xfrm>
            <a:off x="1597813" y="4237540"/>
            <a:ext cx="2376264" cy="226385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sp>
        <p:nvSpPr>
          <p:cNvPr id="7" name="Rectangle 6"/>
          <p:cNvSpPr/>
          <p:nvPr/>
        </p:nvSpPr>
        <p:spPr bwMode="auto">
          <a:xfrm>
            <a:off x="4907868" y="4237540"/>
            <a:ext cx="2376264" cy="226385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sp>
        <p:nvSpPr>
          <p:cNvPr id="8" name="Rectangle 7"/>
          <p:cNvSpPr/>
          <p:nvPr/>
        </p:nvSpPr>
        <p:spPr bwMode="auto">
          <a:xfrm>
            <a:off x="8070168" y="4211563"/>
            <a:ext cx="2376264" cy="226385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endParaRPr>
          </a:p>
        </p:txBody>
      </p:sp>
      <p:sp>
        <p:nvSpPr>
          <p:cNvPr id="9" name="TextBox 8"/>
          <p:cNvSpPr txBox="1"/>
          <p:nvPr/>
        </p:nvSpPr>
        <p:spPr>
          <a:xfrm>
            <a:off x="1597813" y="2530599"/>
            <a:ext cx="8670912" cy="830997"/>
          </a:xfrm>
          <a:prstGeom prst="rect">
            <a:avLst/>
          </a:prstGeom>
          <a:noFill/>
        </p:spPr>
        <p:txBody>
          <a:bodyPr wrap="square" rtlCol="0">
            <a:spAutoFit/>
          </a:bodyPr>
          <a:lstStyle/>
          <a:p>
            <a:r>
              <a:rPr lang="en-US" sz="2400" dirty="0"/>
              <a:t>We continue the same way with the rest of the </a:t>
            </a:r>
            <a:r>
              <a:rPr lang="en-US" sz="2400" dirty="0">
                <a:solidFill>
                  <a:srgbClr val="FF0000"/>
                </a:solidFill>
              </a:rPr>
              <a:t>blocks </a:t>
            </a:r>
            <a:r>
              <a:rPr lang="en-US" sz="2400" dirty="0"/>
              <a:t>while blocks are 50% overlapping</a:t>
            </a:r>
            <a:endParaRPr lang="en-US" sz="2400" dirty="0">
              <a:solidFill>
                <a:srgbClr val="FF0000"/>
              </a:solidFill>
            </a:endParaRPr>
          </a:p>
        </p:txBody>
      </p:sp>
      <p:sp>
        <p:nvSpPr>
          <p:cNvPr id="10" name="Rectangle 9"/>
          <p:cNvSpPr/>
          <p:nvPr/>
        </p:nvSpPr>
        <p:spPr bwMode="auto">
          <a:xfrm>
            <a:off x="1865707" y="4237540"/>
            <a:ext cx="535787" cy="48760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11" name="Rectangle 10"/>
          <p:cNvSpPr/>
          <p:nvPr/>
        </p:nvSpPr>
        <p:spPr bwMode="auto">
          <a:xfrm>
            <a:off x="6018245" y="5112675"/>
            <a:ext cx="535787" cy="48760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12" name="Rectangle 11"/>
          <p:cNvSpPr/>
          <p:nvPr/>
        </p:nvSpPr>
        <p:spPr bwMode="auto">
          <a:xfrm>
            <a:off x="9758750" y="5987809"/>
            <a:ext cx="535787" cy="48760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p>
        </p:txBody>
      </p:sp>
      <p:sp>
        <p:nvSpPr>
          <p:cNvPr id="13" name="TextBox 12"/>
          <p:cNvSpPr txBox="1"/>
          <p:nvPr/>
        </p:nvSpPr>
        <p:spPr>
          <a:xfrm>
            <a:off x="4047828" y="5077059"/>
            <a:ext cx="786291" cy="523220"/>
          </a:xfrm>
          <a:prstGeom prst="rect">
            <a:avLst/>
          </a:prstGeom>
          <a:noFill/>
        </p:spPr>
        <p:txBody>
          <a:bodyPr wrap="square" rtlCol="0">
            <a:spAutoFit/>
          </a:bodyPr>
          <a:lstStyle/>
          <a:p>
            <a:pPr algn="ctr"/>
            <a:r>
              <a:rPr lang="en-US" sz="2800" b="1" dirty="0"/>
              <a:t>…</a:t>
            </a:r>
          </a:p>
        </p:txBody>
      </p:sp>
      <p:sp>
        <p:nvSpPr>
          <p:cNvPr id="14" name="TextBox 13"/>
          <p:cNvSpPr txBox="1"/>
          <p:nvPr/>
        </p:nvSpPr>
        <p:spPr>
          <a:xfrm>
            <a:off x="7244669" y="5077059"/>
            <a:ext cx="786291" cy="523220"/>
          </a:xfrm>
          <a:prstGeom prst="rect">
            <a:avLst/>
          </a:prstGeom>
          <a:noFill/>
        </p:spPr>
        <p:txBody>
          <a:bodyPr wrap="square" rtlCol="0">
            <a:spAutoFit/>
          </a:bodyPr>
          <a:lstStyle/>
          <a:p>
            <a:pPr algn="ctr"/>
            <a:r>
              <a:rPr lang="en-US" sz="2800" b="1" dirty="0"/>
              <a:t>…</a:t>
            </a:r>
          </a:p>
        </p:txBody>
      </p:sp>
    </p:spTree>
    <p:extLst>
      <p:ext uri="{BB962C8B-B14F-4D97-AF65-F5344CB8AC3E}">
        <p14:creationId xmlns:p14="http://schemas.microsoft.com/office/powerpoint/2010/main" val="2432308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HOG Computation</a:t>
            </a:r>
          </a:p>
        </p:txBody>
      </p:sp>
      <p:sp>
        <p:nvSpPr>
          <p:cNvPr id="3" name="Content Placeholder 2"/>
          <p:cNvSpPr>
            <a:spLocks noGrp="1"/>
          </p:cNvSpPr>
          <p:nvPr>
            <p:ph idx="1"/>
          </p:nvPr>
        </p:nvSpPr>
        <p:spPr>
          <a:xfrm>
            <a:off x="1154954" y="2228319"/>
            <a:ext cx="8825659" cy="3791481"/>
          </a:xfrm>
        </p:spPr>
        <p:txBody>
          <a:bodyPr/>
          <a:lstStyle/>
          <a:p>
            <a:pPr marL="0" indent="0">
              <a:buNone/>
            </a:pPr>
            <a:r>
              <a:rPr lang="en-US" sz="2400" dirty="0"/>
              <a:t>For example there are total of 60 blocks</a:t>
            </a:r>
          </a:p>
          <a:p>
            <a:pPr marL="0" indent="0">
              <a:buNone/>
            </a:pPr>
            <a:r>
              <a:rPr lang="en-US" sz="2400" dirty="0"/>
              <a:t>Concatenate their 36 sized vector into a 2160 sized final vector</a:t>
            </a:r>
          </a:p>
        </p:txBody>
      </p:sp>
      <p:sp>
        <p:nvSpPr>
          <p:cNvPr id="4" name="Footer Placeholder 3"/>
          <p:cNvSpPr>
            <a:spLocks noGrp="1"/>
          </p:cNvSpPr>
          <p:nvPr>
            <p:ph type="ftr" sz="quarter" idx="11"/>
          </p:nvPr>
        </p:nvSpPr>
        <p:spPr/>
        <p:txBody>
          <a:bodyPr/>
          <a:lstStyle/>
          <a:p>
            <a:r>
              <a:rPr lang="en-US" altLang="zh-TW" smtClean="0"/>
              <a:t> </a:t>
            </a:r>
            <a:endParaRPr lang="en-US" altLang="zh-TW" dirty="0"/>
          </a:p>
        </p:txBody>
      </p:sp>
      <p:sp>
        <p:nvSpPr>
          <p:cNvPr id="5" name="Slide Number Placeholder 4"/>
          <p:cNvSpPr>
            <a:spLocks noGrp="1"/>
          </p:cNvSpPr>
          <p:nvPr>
            <p:ph type="sldNum" sz="quarter" idx="12"/>
          </p:nvPr>
        </p:nvSpPr>
        <p:spPr/>
        <p:txBody>
          <a:bodyPr>
            <a:normAutofit fontScale="92500" lnSpcReduction="10000"/>
          </a:bodyPr>
          <a:lstStyle/>
          <a:p>
            <a:fld id="{C0FB62E9-2514-455A-AE10-88E4B5F99DDE}" type="slidenum">
              <a:rPr lang="en-US" altLang="zh-TW" smtClean="0"/>
              <a:pPr/>
              <a:t>31</a:t>
            </a:fld>
            <a:endParaRPr lang="en-US" altLang="zh-TW"/>
          </a:p>
        </p:txBody>
      </p:sp>
      <p:pic>
        <p:nvPicPr>
          <p:cNvPr id="6" name="Picture 5"/>
          <p:cNvPicPr>
            <a:picLocks noChangeAspect="1"/>
          </p:cNvPicPr>
          <p:nvPr/>
        </p:nvPicPr>
        <p:blipFill>
          <a:blip r:embed="rId3"/>
          <a:stretch>
            <a:fillRect/>
          </a:stretch>
        </p:blipFill>
        <p:spPr>
          <a:xfrm>
            <a:off x="1919536" y="3451103"/>
            <a:ext cx="1232824" cy="3168283"/>
          </a:xfrm>
          <a:prstGeom prst="rect">
            <a:avLst/>
          </a:prstGeom>
        </p:spPr>
      </p:pic>
      <p:pic>
        <p:nvPicPr>
          <p:cNvPr id="7" name="Picture 6"/>
          <p:cNvPicPr>
            <a:picLocks noChangeAspect="1"/>
          </p:cNvPicPr>
          <p:nvPr/>
        </p:nvPicPr>
        <p:blipFill>
          <a:blip r:embed="rId3"/>
          <a:stretch>
            <a:fillRect/>
          </a:stretch>
        </p:blipFill>
        <p:spPr>
          <a:xfrm>
            <a:off x="3736814" y="3446582"/>
            <a:ext cx="1232824" cy="3168283"/>
          </a:xfrm>
          <a:prstGeom prst="rect">
            <a:avLst/>
          </a:prstGeom>
        </p:spPr>
      </p:pic>
      <p:pic>
        <p:nvPicPr>
          <p:cNvPr id="8" name="Picture 7"/>
          <p:cNvPicPr>
            <a:picLocks noChangeAspect="1"/>
          </p:cNvPicPr>
          <p:nvPr/>
        </p:nvPicPr>
        <p:blipFill>
          <a:blip r:embed="rId3"/>
          <a:stretch>
            <a:fillRect/>
          </a:stretch>
        </p:blipFill>
        <p:spPr>
          <a:xfrm>
            <a:off x="6095820" y="3446582"/>
            <a:ext cx="1232824" cy="3168283"/>
          </a:xfrm>
          <a:prstGeom prst="rect">
            <a:avLst/>
          </a:prstGeom>
        </p:spPr>
      </p:pic>
      <p:sp>
        <p:nvSpPr>
          <p:cNvPr id="9" name="TextBox 8"/>
          <p:cNvSpPr txBox="1"/>
          <p:nvPr/>
        </p:nvSpPr>
        <p:spPr>
          <a:xfrm>
            <a:off x="3265536" y="4581128"/>
            <a:ext cx="334245" cy="369332"/>
          </a:xfrm>
          <a:prstGeom prst="rect">
            <a:avLst/>
          </a:prstGeom>
          <a:noFill/>
        </p:spPr>
        <p:txBody>
          <a:bodyPr wrap="square" rtlCol="0">
            <a:spAutoFit/>
          </a:bodyPr>
          <a:lstStyle/>
          <a:p>
            <a:r>
              <a:rPr lang="en-US" b="1" dirty="0"/>
              <a:t>+</a:t>
            </a:r>
          </a:p>
        </p:txBody>
      </p:sp>
      <p:sp>
        <p:nvSpPr>
          <p:cNvPr id="10" name="TextBox 9"/>
          <p:cNvSpPr txBox="1"/>
          <p:nvPr/>
        </p:nvSpPr>
        <p:spPr>
          <a:xfrm>
            <a:off x="5094744" y="4581128"/>
            <a:ext cx="1033769" cy="369332"/>
          </a:xfrm>
          <a:prstGeom prst="rect">
            <a:avLst/>
          </a:prstGeom>
          <a:noFill/>
        </p:spPr>
        <p:txBody>
          <a:bodyPr wrap="square" rtlCol="0">
            <a:spAutoFit/>
          </a:bodyPr>
          <a:lstStyle/>
          <a:p>
            <a:r>
              <a:rPr lang="en-US" b="1" dirty="0"/>
              <a:t>+ … + </a:t>
            </a:r>
          </a:p>
        </p:txBody>
      </p:sp>
      <p:sp>
        <p:nvSpPr>
          <p:cNvPr id="13" name="TextBox 12"/>
          <p:cNvSpPr txBox="1"/>
          <p:nvPr/>
        </p:nvSpPr>
        <p:spPr>
          <a:xfrm>
            <a:off x="7413625" y="4157404"/>
            <a:ext cx="1815548" cy="1169551"/>
          </a:xfrm>
          <a:prstGeom prst="rect">
            <a:avLst/>
          </a:prstGeom>
          <a:noFill/>
        </p:spPr>
        <p:txBody>
          <a:bodyPr wrap="square" rtlCol="0">
            <a:spAutoFit/>
          </a:bodyPr>
          <a:lstStyle/>
          <a:p>
            <a:pPr algn="ctr"/>
            <a:r>
              <a:rPr lang="en-US" sz="1400" dirty="0"/>
              <a:t>60 vectors, 36 sized each</a:t>
            </a:r>
          </a:p>
          <a:p>
            <a:pPr algn="ctr"/>
            <a:endParaRPr lang="en-US" sz="1400" dirty="0"/>
          </a:p>
          <a:p>
            <a:pPr algn="ctr"/>
            <a:r>
              <a:rPr lang="en-US" sz="1400" dirty="0"/>
              <a:t>Final vector size</a:t>
            </a:r>
          </a:p>
          <a:p>
            <a:pPr algn="ctr"/>
            <a:r>
              <a:rPr lang="en-US" sz="1400" dirty="0"/>
              <a:t>60*36=2160</a:t>
            </a:r>
          </a:p>
        </p:txBody>
      </p:sp>
      <p:cxnSp>
        <p:nvCxnSpPr>
          <p:cNvPr id="15" name="Straight Arrow Connector 14"/>
          <p:cNvCxnSpPr/>
          <p:nvPr/>
        </p:nvCxnSpPr>
        <p:spPr bwMode="auto">
          <a:xfrm>
            <a:off x="7536160" y="4797152"/>
            <a:ext cx="1584176" cy="0"/>
          </a:xfrm>
          <a:prstGeom prst="straightConnector1">
            <a:avLst/>
          </a:prstGeom>
          <a:solidFill>
            <a:schemeClr val="accent1"/>
          </a:solidFill>
          <a:ln w="38100" cap="flat" cmpd="sng" algn="ctr">
            <a:solidFill>
              <a:srgbClr val="FF0000"/>
            </a:solidFill>
            <a:prstDash val="sysDot"/>
            <a:round/>
            <a:headEnd type="none" w="med" len="med"/>
            <a:tailEnd type="triangle"/>
          </a:ln>
          <a:effectLst/>
        </p:spPr>
      </p:cxnSp>
      <p:grpSp>
        <p:nvGrpSpPr>
          <p:cNvPr id="16" name="Group 4"/>
          <p:cNvGrpSpPr>
            <a:grpSpLocks noChangeAspect="1"/>
          </p:cNvGrpSpPr>
          <p:nvPr/>
        </p:nvGrpSpPr>
        <p:grpSpPr bwMode="auto">
          <a:xfrm>
            <a:off x="9313860" y="3475038"/>
            <a:ext cx="1235074" cy="3168650"/>
            <a:chOff x="4907" y="2189"/>
            <a:chExt cx="778" cy="1996"/>
          </a:xfrm>
        </p:grpSpPr>
        <p:sp>
          <p:nvSpPr>
            <p:cNvPr id="17" name="AutoShape 3"/>
            <p:cNvSpPr>
              <a:spLocks noChangeAspect="1" noChangeArrowheads="1" noTextEdit="1"/>
            </p:cNvSpPr>
            <p:nvPr/>
          </p:nvSpPr>
          <p:spPr bwMode="auto">
            <a:xfrm>
              <a:off x="4907" y="2189"/>
              <a:ext cx="777" cy="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noEditPoints="1"/>
            </p:cNvSpPr>
            <p:nvPr/>
          </p:nvSpPr>
          <p:spPr bwMode="auto">
            <a:xfrm>
              <a:off x="4907" y="2201"/>
              <a:ext cx="778" cy="1984"/>
            </a:xfrm>
            <a:custGeom>
              <a:avLst/>
              <a:gdLst>
                <a:gd name="T0" fmla="*/ 0 w 6472"/>
                <a:gd name="T1" fmla="*/ 15592 h 16528"/>
                <a:gd name="T2" fmla="*/ 48 w 6472"/>
                <a:gd name="T3" fmla="*/ 15448 h 16528"/>
                <a:gd name="T4" fmla="*/ 0 w 6472"/>
                <a:gd name="T5" fmla="*/ 14392 h 16528"/>
                <a:gd name="T6" fmla="*/ 48 w 6472"/>
                <a:gd name="T7" fmla="*/ 13480 h 16528"/>
                <a:gd name="T8" fmla="*/ 0 w 6472"/>
                <a:gd name="T9" fmla="*/ 13336 h 16528"/>
                <a:gd name="T10" fmla="*/ 0 w 6472"/>
                <a:gd name="T11" fmla="*/ 11896 h 16528"/>
                <a:gd name="T12" fmla="*/ 48 w 6472"/>
                <a:gd name="T13" fmla="*/ 11752 h 16528"/>
                <a:gd name="T14" fmla="*/ 0 w 6472"/>
                <a:gd name="T15" fmla="*/ 10696 h 16528"/>
                <a:gd name="T16" fmla="*/ 48 w 6472"/>
                <a:gd name="T17" fmla="*/ 9784 h 16528"/>
                <a:gd name="T18" fmla="*/ 0 w 6472"/>
                <a:gd name="T19" fmla="*/ 9640 h 16528"/>
                <a:gd name="T20" fmla="*/ 0 w 6472"/>
                <a:gd name="T21" fmla="*/ 8200 h 16528"/>
                <a:gd name="T22" fmla="*/ 48 w 6472"/>
                <a:gd name="T23" fmla="*/ 8056 h 16528"/>
                <a:gd name="T24" fmla="*/ 0 w 6472"/>
                <a:gd name="T25" fmla="*/ 7000 h 16528"/>
                <a:gd name="T26" fmla="*/ 48 w 6472"/>
                <a:gd name="T27" fmla="*/ 6088 h 16528"/>
                <a:gd name="T28" fmla="*/ 0 w 6472"/>
                <a:gd name="T29" fmla="*/ 5944 h 16528"/>
                <a:gd name="T30" fmla="*/ 0 w 6472"/>
                <a:gd name="T31" fmla="*/ 4504 h 16528"/>
                <a:gd name="T32" fmla="*/ 48 w 6472"/>
                <a:gd name="T33" fmla="*/ 4360 h 16528"/>
                <a:gd name="T34" fmla="*/ 0 w 6472"/>
                <a:gd name="T35" fmla="*/ 3304 h 16528"/>
                <a:gd name="T36" fmla="*/ 48 w 6472"/>
                <a:gd name="T37" fmla="*/ 2392 h 16528"/>
                <a:gd name="T38" fmla="*/ 0 w 6472"/>
                <a:gd name="T39" fmla="*/ 2248 h 16528"/>
                <a:gd name="T40" fmla="*/ 0 w 6472"/>
                <a:gd name="T41" fmla="*/ 808 h 16528"/>
                <a:gd name="T42" fmla="*/ 48 w 6472"/>
                <a:gd name="T43" fmla="*/ 664 h 16528"/>
                <a:gd name="T44" fmla="*/ 24 w 6472"/>
                <a:gd name="T45" fmla="*/ 48 h 16528"/>
                <a:gd name="T46" fmla="*/ 440 w 6472"/>
                <a:gd name="T47" fmla="*/ 48 h 16528"/>
                <a:gd name="T48" fmla="*/ 1496 w 6472"/>
                <a:gd name="T49" fmla="*/ 0 h 16528"/>
                <a:gd name="T50" fmla="*/ 2408 w 6472"/>
                <a:gd name="T51" fmla="*/ 48 h 16528"/>
                <a:gd name="T52" fmla="*/ 2552 w 6472"/>
                <a:gd name="T53" fmla="*/ 0 h 16528"/>
                <a:gd name="T54" fmla="*/ 3992 w 6472"/>
                <a:gd name="T55" fmla="*/ 0 h 16528"/>
                <a:gd name="T56" fmla="*/ 4136 w 6472"/>
                <a:gd name="T57" fmla="*/ 48 h 16528"/>
                <a:gd name="T58" fmla="*/ 5192 w 6472"/>
                <a:gd name="T59" fmla="*/ 0 h 16528"/>
                <a:gd name="T60" fmla="*/ 6104 w 6472"/>
                <a:gd name="T61" fmla="*/ 48 h 16528"/>
                <a:gd name="T62" fmla="*/ 6424 w 6472"/>
                <a:gd name="T63" fmla="*/ 208 h 16528"/>
                <a:gd name="T64" fmla="*/ 6424 w 6472"/>
                <a:gd name="T65" fmla="*/ 736 h 16528"/>
                <a:gd name="T66" fmla="*/ 6472 w 6472"/>
                <a:gd name="T67" fmla="*/ 880 h 16528"/>
                <a:gd name="T68" fmla="*/ 6472 w 6472"/>
                <a:gd name="T69" fmla="*/ 2320 h 16528"/>
                <a:gd name="T70" fmla="*/ 6424 w 6472"/>
                <a:gd name="T71" fmla="*/ 2464 h 16528"/>
                <a:gd name="T72" fmla="*/ 6472 w 6472"/>
                <a:gd name="T73" fmla="*/ 3520 h 16528"/>
                <a:gd name="T74" fmla="*/ 6424 w 6472"/>
                <a:gd name="T75" fmla="*/ 4432 h 16528"/>
                <a:gd name="T76" fmla="*/ 6472 w 6472"/>
                <a:gd name="T77" fmla="*/ 4576 h 16528"/>
                <a:gd name="T78" fmla="*/ 6472 w 6472"/>
                <a:gd name="T79" fmla="*/ 6016 h 16528"/>
                <a:gd name="T80" fmla="*/ 6424 w 6472"/>
                <a:gd name="T81" fmla="*/ 6160 h 16528"/>
                <a:gd name="T82" fmla="*/ 6472 w 6472"/>
                <a:gd name="T83" fmla="*/ 7216 h 16528"/>
                <a:gd name="T84" fmla="*/ 6424 w 6472"/>
                <a:gd name="T85" fmla="*/ 8128 h 16528"/>
                <a:gd name="T86" fmla="*/ 6472 w 6472"/>
                <a:gd name="T87" fmla="*/ 8272 h 16528"/>
                <a:gd name="T88" fmla="*/ 6472 w 6472"/>
                <a:gd name="T89" fmla="*/ 9712 h 16528"/>
                <a:gd name="T90" fmla="*/ 6424 w 6472"/>
                <a:gd name="T91" fmla="*/ 9856 h 16528"/>
                <a:gd name="T92" fmla="*/ 6472 w 6472"/>
                <a:gd name="T93" fmla="*/ 10912 h 16528"/>
                <a:gd name="T94" fmla="*/ 6424 w 6472"/>
                <a:gd name="T95" fmla="*/ 11824 h 16528"/>
                <a:gd name="T96" fmla="*/ 6472 w 6472"/>
                <a:gd name="T97" fmla="*/ 11968 h 16528"/>
                <a:gd name="T98" fmla="*/ 6472 w 6472"/>
                <a:gd name="T99" fmla="*/ 13408 h 16528"/>
                <a:gd name="T100" fmla="*/ 6424 w 6472"/>
                <a:gd name="T101" fmla="*/ 13552 h 16528"/>
                <a:gd name="T102" fmla="*/ 6472 w 6472"/>
                <a:gd name="T103" fmla="*/ 14608 h 16528"/>
                <a:gd name="T104" fmla="*/ 6424 w 6472"/>
                <a:gd name="T105" fmla="*/ 15520 h 16528"/>
                <a:gd name="T106" fmla="*/ 6472 w 6472"/>
                <a:gd name="T107" fmla="*/ 15664 h 16528"/>
                <a:gd name="T108" fmla="*/ 6424 w 6472"/>
                <a:gd name="T109" fmla="*/ 16504 h 16528"/>
                <a:gd name="T110" fmla="*/ 6232 w 6472"/>
                <a:gd name="T111" fmla="*/ 16528 h 16528"/>
                <a:gd name="T112" fmla="*/ 4792 w 6472"/>
                <a:gd name="T113" fmla="*/ 16528 h 16528"/>
                <a:gd name="T114" fmla="*/ 4648 w 6472"/>
                <a:gd name="T115" fmla="*/ 16480 h 16528"/>
                <a:gd name="T116" fmla="*/ 3592 w 6472"/>
                <a:gd name="T117" fmla="*/ 16528 h 16528"/>
                <a:gd name="T118" fmla="*/ 2680 w 6472"/>
                <a:gd name="T119" fmla="*/ 16480 h 16528"/>
                <a:gd name="T120" fmla="*/ 2536 w 6472"/>
                <a:gd name="T121" fmla="*/ 16528 h 16528"/>
                <a:gd name="T122" fmla="*/ 1096 w 6472"/>
                <a:gd name="T123" fmla="*/ 16528 h 16528"/>
                <a:gd name="T124" fmla="*/ 952 w 6472"/>
                <a:gd name="T125" fmla="*/ 16480 h 16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72" h="16528">
                  <a:moveTo>
                    <a:pt x="0" y="16504"/>
                  </a:moveTo>
                  <a:lnTo>
                    <a:pt x="0" y="16120"/>
                  </a:lnTo>
                  <a:lnTo>
                    <a:pt x="48" y="16120"/>
                  </a:lnTo>
                  <a:lnTo>
                    <a:pt x="48" y="16504"/>
                  </a:lnTo>
                  <a:lnTo>
                    <a:pt x="0" y="16504"/>
                  </a:lnTo>
                  <a:close/>
                  <a:moveTo>
                    <a:pt x="0" y="15976"/>
                  </a:moveTo>
                  <a:lnTo>
                    <a:pt x="0" y="15592"/>
                  </a:lnTo>
                  <a:lnTo>
                    <a:pt x="48" y="15592"/>
                  </a:lnTo>
                  <a:lnTo>
                    <a:pt x="48" y="15976"/>
                  </a:lnTo>
                  <a:lnTo>
                    <a:pt x="0" y="15976"/>
                  </a:lnTo>
                  <a:close/>
                  <a:moveTo>
                    <a:pt x="0" y="15448"/>
                  </a:moveTo>
                  <a:lnTo>
                    <a:pt x="0" y="15064"/>
                  </a:lnTo>
                  <a:lnTo>
                    <a:pt x="48" y="15064"/>
                  </a:lnTo>
                  <a:lnTo>
                    <a:pt x="48" y="15448"/>
                  </a:lnTo>
                  <a:lnTo>
                    <a:pt x="0" y="15448"/>
                  </a:lnTo>
                  <a:close/>
                  <a:moveTo>
                    <a:pt x="0" y="14920"/>
                  </a:moveTo>
                  <a:lnTo>
                    <a:pt x="0" y="14536"/>
                  </a:lnTo>
                  <a:lnTo>
                    <a:pt x="48" y="14536"/>
                  </a:lnTo>
                  <a:lnTo>
                    <a:pt x="48" y="14920"/>
                  </a:lnTo>
                  <a:lnTo>
                    <a:pt x="0" y="14920"/>
                  </a:lnTo>
                  <a:close/>
                  <a:moveTo>
                    <a:pt x="0" y="14392"/>
                  </a:moveTo>
                  <a:lnTo>
                    <a:pt x="0" y="14008"/>
                  </a:lnTo>
                  <a:lnTo>
                    <a:pt x="48" y="14008"/>
                  </a:lnTo>
                  <a:lnTo>
                    <a:pt x="48" y="14392"/>
                  </a:lnTo>
                  <a:lnTo>
                    <a:pt x="0" y="14392"/>
                  </a:lnTo>
                  <a:close/>
                  <a:moveTo>
                    <a:pt x="0" y="13864"/>
                  </a:moveTo>
                  <a:lnTo>
                    <a:pt x="0" y="13480"/>
                  </a:lnTo>
                  <a:lnTo>
                    <a:pt x="48" y="13480"/>
                  </a:lnTo>
                  <a:lnTo>
                    <a:pt x="48" y="13864"/>
                  </a:lnTo>
                  <a:lnTo>
                    <a:pt x="0" y="13864"/>
                  </a:lnTo>
                  <a:close/>
                  <a:moveTo>
                    <a:pt x="0" y="13336"/>
                  </a:moveTo>
                  <a:lnTo>
                    <a:pt x="0" y="12952"/>
                  </a:lnTo>
                  <a:lnTo>
                    <a:pt x="48" y="12952"/>
                  </a:lnTo>
                  <a:lnTo>
                    <a:pt x="48" y="13336"/>
                  </a:lnTo>
                  <a:lnTo>
                    <a:pt x="0" y="13336"/>
                  </a:lnTo>
                  <a:close/>
                  <a:moveTo>
                    <a:pt x="0" y="12808"/>
                  </a:moveTo>
                  <a:lnTo>
                    <a:pt x="0" y="12424"/>
                  </a:lnTo>
                  <a:lnTo>
                    <a:pt x="48" y="12424"/>
                  </a:lnTo>
                  <a:lnTo>
                    <a:pt x="48" y="12808"/>
                  </a:lnTo>
                  <a:lnTo>
                    <a:pt x="0" y="12808"/>
                  </a:lnTo>
                  <a:close/>
                  <a:moveTo>
                    <a:pt x="0" y="12280"/>
                  </a:moveTo>
                  <a:lnTo>
                    <a:pt x="0" y="11896"/>
                  </a:lnTo>
                  <a:lnTo>
                    <a:pt x="48" y="11896"/>
                  </a:lnTo>
                  <a:lnTo>
                    <a:pt x="48" y="12280"/>
                  </a:lnTo>
                  <a:lnTo>
                    <a:pt x="0" y="12280"/>
                  </a:lnTo>
                  <a:close/>
                  <a:moveTo>
                    <a:pt x="0" y="11752"/>
                  </a:moveTo>
                  <a:lnTo>
                    <a:pt x="0" y="11368"/>
                  </a:lnTo>
                  <a:lnTo>
                    <a:pt x="48" y="11368"/>
                  </a:lnTo>
                  <a:lnTo>
                    <a:pt x="48" y="11752"/>
                  </a:lnTo>
                  <a:lnTo>
                    <a:pt x="0" y="11752"/>
                  </a:lnTo>
                  <a:close/>
                  <a:moveTo>
                    <a:pt x="0" y="11224"/>
                  </a:moveTo>
                  <a:lnTo>
                    <a:pt x="0" y="10840"/>
                  </a:lnTo>
                  <a:lnTo>
                    <a:pt x="48" y="10840"/>
                  </a:lnTo>
                  <a:lnTo>
                    <a:pt x="48" y="11224"/>
                  </a:lnTo>
                  <a:lnTo>
                    <a:pt x="0" y="11224"/>
                  </a:lnTo>
                  <a:close/>
                  <a:moveTo>
                    <a:pt x="0" y="10696"/>
                  </a:moveTo>
                  <a:lnTo>
                    <a:pt x="0" y="10312"/>
                  </a:lnTo>
                  <a:lnTo>
                    <a:pt x="48" y="10312"/>
                  </a:lnTo>
                  <a:lnTo>
                    <a:pt x="48" y="10696"/>
                  </a:lnTo>
                  <a:lnTo>
                    <a:pt x="0" y="10696"/>
                  </a:lnTo>
                  <a:close/>
                  <a:moveTo>
                    <a:pt x="0" y="10168"/>
                  </a:moveTo>
                  <a:lnTo>
                    <a:pt x="0" y="9784"/>
                  </a:lnTo>
                  <a:lnTo>
                    <a:pt x="48" y="9784"/>
                  </a:lnTo>
                  <a:lnTo>
                    <a:pt x="48" y="10168"/>
                  </a:lnTo>
                  <a:lnTo>
                    <a:pt x="0" y="10168"/>
                  </a:lnTo>
                  <a:close/>
                  <a:moveTo>
                    <a:pt x="0" y="9640"/>
                  </a:moveTo>
                  <a:lnTo>
                    <a:pt x="0" y="9256"/>
                  </a:lnTo>
                  <a:lnTo>
                    <a:pt x="48" y="9256"/>
                  </a:lnTo>
                  <a:lnTo>
                    <a:pt x="48" y="9640"/>
                  </a:lnTo>
                  <a:lnTo>
                    <a:pt x="0" y="9640"/>
                  </a:lnTo>
                  <a:close/>
                  <a:moveTo>
                    <a:pt x="0" y="9112"/>
                  </a:moveTo>
                  <a:lnTo>
                    <a:pt x="0" y="8728"/>
                  </a:lnTo>
                  <a:lnTo>
                    <a:pt x="48" y="8728"/>
                  </a:lnTo>
                  <a:lnTo>
                    <a:pt x="48" y="9112"/>
                  </a:lnTo>
                  <a:lnTo>
                    <a:pt x="0" y="9112"/>
                  </a:lnTo>
                  <a:close/>
                  <a:moveTo>
                    <a:pt x="0" y="8584"/>
                  </a:moveTo>
                  <a:lnTo>
                    <a:pt x="0" y="8200"/>
                  </a:lnTo>
                  <a:lnTo>
                    <a:pt x="48" y="8200"/>
                  </a:lnTo>
                  <a:lnTo>
                    <a:pt x="48" y="8584"/>
                  </a:lnTo>
                  <a:lnTo>
                    <a:pt x="0" y="8584"/>
                  </a:lnTo>
                  <a:close/>
                  <a:moveTo>
                    <a:pt x="0" y="8056"/>
                  </a:moveTo>
                  <a:lnTo>
                    <a:pt x="0" y="7672"/>
                  </a:lnTo>
                  <a:lnTo>
                    <a:pt x="48" y="7672"/>
                  </a:lnTo>
                  <a:lnTo>
                    <a:pt x="48" y="8056"/>
                  </a:lnTo>
                  <a:lnTo>
                    <a:pt x="0" y="8056"/>
                  </a:lnTo>
                  <a:close/>
                  <a:moveTo>
                    <a:pt x="0" y="7528"/>
                  </a:moveTo>
                  <a:lnTo>
                    <a:pt x="0" y="7144"/>
                  </a:lnTo>
                  <a:lnTo>
                    <a:pt x="48" y="7144"/>
                  </a:lnTo>
                  <a:lnTo>
                    <a:pt x="48" y="7528"/>
                  </a:lnTo>
                  <a:lnTo>
                    <a:pt x="0" y="7528"/>
                  </a:lnTo>
                  <a:close/>
                  <a:moveTo>
                    <a:pt x="0" y="7000"/>
                  </a:moveTo>
                  <a:lnTo>
                    <a:pt x="0" y="6616"/>
                  </a:lnTo>
                  <a:lnTo>
                    <a:pt x="48" y="6616"/>
                  </a:lnTo>
                  <a:lnTo>
                    <a:pt x="48" y="7000"/>
                  </a:lnTo>
                  <a:lnTo>
                    <a:pt x="0" y="7000"/>
                  </a:lnTo>
                  <a:close/>
                  <a:moveTo>
                    <a:pt x="0" y="6472"/>
                  </a:moveTo>
                  <a:lnTo>
                    <a:pt x="0" y="6088"/>
                  </a:lnTo>
                  <a:lnTo>
                    <a:pt x="48" y="6088"/>
                  </a:lnTo>
                  <a:lnTo>
                    <a:pt x="48" y="6472"/>
                  </a:lnTo>
                  <a:lnTo>
                    <a:pt x="0" y="6472"/>
                  </a:lnTo>
                  <a:close/>
                  <a:moveTo>
                    <a:pt x="0" y="5944"/>
                  </a:moveTo>
                  <a:lnTo>
                    <a:pt x="0" y="5560"/>
                  </a:lnTo>
                  <a:lnTo>
                    <a:pt x="48" y="5560"/>
                  </a:lnTo>
                  <a:lnTo>
                    <a:pt x="48" y="5944"/>
                  </a:lnTo>
                  <a:lnTo>
                    <a:pt x="0" y="5944"/>
                  </a:lnTo>
                  <a:close/>
                  <a:moveTo>
                    <a:pt x="0" y="5416"/>
                  </a:moveTo>
                  <a:lnTo>
                    <a:pt x="0" y="5032"/>
                  </a:lnTo>
                  <a:lnTo>
                    <a:pt x="48" y="5032"/>
                  </a:lnTo>
                  <a:lnTo>
                    <a:pt x="48" y="5416"/>
                  </a:lnTo>
                  <a:lnTo>
                    <a:pt x="0" y="5416"/>
                  </a:lnTo>
                  <a:close/>
                  <a:moveTo>
                    <a:pt x="0" y="4888"/>
                  </a:moveTo>
                  <a:lnTo>
                    <a:pt x="0" y="4504"/>
                  </a:lnTo>
                  <a:lnTo>
                    <a:pt x="48" y="4504"/>
                  </a:lnTo>
                  <a:lnTo>
                    <a:pt x="48" y="4888"/>
                  </a:lnTo>
                  <a:lnTo>
                    <a:pt x="0" y="4888"/>
                  </a:lnTo>
                  <a:close/>
                  <a:moveTo>
                    <a:pt x="0" y="4360"/>
                  </a:moveTo>
                  <a:lnTo>
                    <a:pt x="0" y="3976"/>
                  </a:lnTo>
                  <a:lnTo>
                    <a:pt x="48" y="3976"/>
                  </a:lnTo>
                  <a:lnTo>
                    <a:pt x="48" y="4360"/>
                  </a:lnTo>
                  <a:lnTo>
                    <a:pt x="0" y="4360"/>
                  </a:lnTo>
                  <a:close/>
                  <a:moveTo>
                    <a:pt x="0" y="3832"/>
                  </a:moveTo>
                  <a:lnTo>
                    <a:pt x="0" y="3448"/>
                  </a:lnTo>
                  <a:lnTo>
                    <a:pt x="48" y="3448"/>
                  </a:lnTo>
                  <a:lnTo>
                    <a:pt x="48" y="3832"/>
                  </a:lnTo>
                  <a:lnTo>
                    <a:pt x="0" y="3832"/>
                  </a:lnTo>
                  <a:close/>
                  <a:moveTo>
                    <a:pt x="0" y="3304"/>
                  </a:moveTo>
                  <a:lnTo>
                    <a:pt x="0" y="2920"/>
                  </a:lnTo>
                  <a:lnTo>
                    <a:pt x="48" y="2920"/>
                  </a:lnTo>
                  <a:lnTo>
                    <a:pt x="48" y="3304"/>
                  </a:lnTo>
                  <a:lnTo>
                    <a:pt x="0" y="3304"/>
                  </a:lnTo>
                  <a:close/>
                  <a:moveTo>
                    <a:pt x="0" y="2776"/>
                  </a:moveTo>
                  <a:lnTo>
                    <a:pt x="0" y="2392"/>
                  </a:lnTo>
                  <a:lnTo>
                    <a:pt x="48" y="2392"/>
                  </a:lnTo>
                  <a:lnTo>
                    <a:pt x="48" y="2776"/>
                  </a:lnTo>
                  <a:lnTo>
                    <a:pt x="0" y="2776"/>
                  </a:lnTo>
                  <a:close/>
                  <a:moveTo>
                    <a:pt x="0" y="2248"/>
                  </a:moveTo>
                  <a:lnTo>
                    <a:pt x="0" y="1864"/>
                  </a:lnTo>
                  <a:lnTo>
                    <a:pt x="48" y="1864"/>
                  </a:lnTo>
                  <a:lnTo>
                    <a:pt x="48" y="2248"/>
                  </a:lnTo>
                  <a:lnTo>
                    <a:pt x="0" y="2248"/>
                  </a:lnTo>
                  <a:close/>
                  <a:moveTo>
                    <a:pt x="0" y="1720"/>
                  </a:moveTo>
                  <a:lnTo>
                    <a:pt x="0" y="1336"/>
                  </a:lnTo>
                  <a:lnTo>
                    <a:pt x="48" y="1336"/>
                  </a:lnTo>
                  <a:lnTo>
                    <a:pt x="48" y="1720"/>
                  </a:lnTo>
                  <a:lnTo>
                    <a:pt x="0" y="1720"/>
                  </a:lnTo>
                  <a:close/>
                  <a:moveTo>
                    <a:pt x="0" y="1192"/>
                  </a:moveTo>
                  <a:lnTo>
                    <a:pt x="0" y="808"/>
                  </a:lnTo>
                  <a:lnTo>
                    <a:pt x="48" y="808"/>
                  </a:lnTo>
                  <a:lnTo>
                    <a:pt x="48" y="1192"/>
                  </a:lnTo>
                  <a:lnTo>
                    <a:pt x="0" y="1192"/>
                  </a:lnTo>
                  <a:close/>
                  <a:moveTo>
                    <a:pt x="0" y="664"/>
                  </a:moveTo>
                  <a:lnTo>
                    <a:pt x="0" y="280"/>
                  </a:lnTo>
                  <a:lnTo>
                    <a:pt x="48" y="280"/>
                  </a:lnTo>
                  <a:lnTo>
                    <a:pt x="48" y="664"/>
                  </a:lnTo>
                  <a:lnTo>
                    <a:pt x="0" y="664"/>
                  </a:lnTo>
                  <a:close/>
                  <a:moveTo>
                    <a:pt x="0" y="136"/>
                  </a:moveTo>
                  <a:lnTo>
                    <a:pt x="0" y="24"/>
                  </a:lnTo>
                  <a:cubicBezTo>
                    <a:pt x="0" y="11"/>
                    <a:pt x="11" y="0"/>
                    <a:pt x="24" y="0"/>
                  </a:cubicBezTo>
                  <a:lnTo>
                    <a:pt x="296" y="0"/>
                  </a:lnTo>
                  <a:lnTo>
                    <a:pt x="296" y="48"/>
                  </a:lnTo>
                  <a:lnTo>
                    <a:pt x="24" y="48"/>
                  </a:lnTo>
                  <a:lnTo>
                    <a:pt x="48" y="24"/>
                  </a:lnTo>
                  <a:lnTo>
                    <a:pt x="48" y="136"/>
                  </a:lnTo>
                  <a:lnTo>
                    <a:pt x="0" y="136"/>
                  </a:lnTo>
                  <a:close/>
                  <a:moveTo>
                    <a:pt x="440" y="0"/>
                  </a:moveTo>
                  <a:lnTo>
                    <a:pt x="824" y="0"/>
                  </a:lnTo>
                  <a:lnTo>
                    <a:pt x="824" y="48"/>
                  </a:lnTo>
                  <a:lnTo>
                    <a:pt x="440" y="48"/>
                  </a:lnTo>
                  <a:lnTo>
                    <a:pt x="440" y="0"/>
                  </a:lnTo>
                  <a:close/>
                  <a:moveTo>
                    <a:pt x="968" y="0"/>
                  </a:moveTo>
                  <a:lnTo>
                    <a:pt x="1352" y="0"/>
                  </a:lnTo>
                  <a:lnTo>
                    <a:pt x="1352" y="48"/>
                  </a:lnTo>
                  <a:lnTo>
                    <a:pt x="968" y="48"/>
                  </a:lnTo>
                  <a:lnTo>
                    <a:pt x="968" y="0"/>
                  </a:lnTo>
                  <a:close/>
                  <a:moveTo>
                    <a:pt x="1496" y="0"/>
                  </a:moveTo>
                  <a:lnTo>
                    <a:pt x="1880" y="0"/>
                  </a:lnTo>
                  <a:lnTo>
                    <a:pt x="1880" y="48"/>
                  </a:lnTo>
                  <a:lnTo>
                    <a:pt x="1496" y="48"/>
                  </a:lnTo>
                  <a:lnTo>
                    <a:pt x="1496" y="0"/>
                  </a:lnTo>
                  <a:close/>
                  <a:moveTo>
                    <a:pt x="2024" y="0"/>
                  </a:moveTo>
                  <a:lnTo>
                    <a:pt x="2408" y="0"/>
                  </a:lnTo>
                  <a:lnTo>
                    <a:pt x="2408" y="48"/>
                  </a:lnTo>
                  <a:lnTo>
                    <a:pt x="2024" y="48"/>
                  </a:lnTo>
                  <a:lnTo>
                    <a:pt x="2024" y="0"/>
                  </a:lnTo>
                  <a:close/>
                  <a:moveTo>
                    <a:pt x="2552" y="0"/>
                  </a:moveTo>
                  <a:lnTo>
                    <a:pt x="2936" y="0"/>
                  </a:lnTo>
                  <a:lnTo>
                    <a:pt x="2936" y="48"/>
                  </a:lnTo>
                  <a:lnTo>
                    <a:pt x="2552" y="48"/>
                  </a:lnTo>
                  <a:lnTo>
                    <a:pt x="2552" y="0"/>
                  </a:lnTo>
                  <a:close/>
                  <a:moveTo>
                    <a:pt x="3080" y="0"/>
                  </a:moveTo>
                  <a:lnTo>
                    <a:pt x="3464" y="0"/>
                  </a:lnTo>
                  <a:lnTo>
                    <a:pt x="3464" y="48"/>
                  </a:lnTo>
                  <a:lnTo>
                    <a:pt x="3080" y="48"/>
                  </a:lnTo>
                  <a:lnTo>
                    <a:pt x="3080" y="0"/>
                  </a:lnTo>
                  <a:close/>
                  <a:moveTo>
                    <a:pt x="3608" y="0"/>
                  </a:moveTo>
                  <a:lnTo>
                    <a:pt x="3992" y="0"/>
                  </a:lnTo>
                  <a:lnTo>
                    <a:pt x="3992" y="48"/>
                  </a:lnTo>
                  <a:lnTo>
                    <a:pt x="3608" y="48"/>
                  </a:lnTo>
                  <a:lnTo>
                    <a:pt x="3608" y="0"/>
                  </a:lnTo>
                  <a:close/>
                  <a:moveTo>
                    <a:pt x="4136" y="0"/>
                  </a:moveTo>
                  <a:lnTo>
                    <a:pt x="4520" y="0"/>
                  </a:lnTo>
                  <a:lnTo>
                    <a:pt x="4520" y="48"/>
                  </a:lnTo>
                  <a:lnTo>
                    <a:pt x="4136" y="48"/>
                  </a:lnTo>
                  <a:lnTo>
                    <a:pt x="4136" y="0"/>
                  </a:lnTo>
                  <a:close/>
                  <a:moveTo>
                    <a:pt x="4664" y="0"/>
                  </a:moveTo>
                  <a:lnTo>
                    <a:pt x="5048" y="0"/>
                  </a:lnTo>
                  <a:lnTo>
                    <a:pt x="5048" y="48"/>
                  </a:lnTo>
                  <a:lnTo>
                    <a:pt x="4664" y="48"/>
                  </a:lnTo>
                  <a:lnTo>
                    <a:pt x="4664" y="0"/>
                  </a:lnTo>
                  <a:close/>
                  <a:moveTo>
                    <a:pt x="5192" y="0"/>
                  </a:moveTo>
                  <a:lnTo>
                    <a:pt x="5576" y="0"/>
                  </a:lnTo>
                  <a:lnTo>
                    <a:pt x="5576" y="48"/>
                  </a:lnTo>
                  <a:lnTo>
                    <a:pt x="5192" y="48"/>
                  </a:lnTo>
                  <a:lnTo>
                    <a:pt x="5192" y="0"/>
                  </a:lnTo>
                  <a:close/>
                  <a:moveTo>
                    <a:pt x="5720" y="0"/>
                  </a:moveTo>
                  <a:lnTo>
                    <a:pt x="6104" y="0"/>
                  </a:lnTo>
                  <a:lnTo>
                    <a:pt x="6104" y="48"/>
                  </a:lnTo>
                  <a:lnTo>
                    <a:pt x="5720" y="48"/>
                  </a:lnTo>
                  <a:lnTo>
                    <a:pt x="5720" y="0"/>
                  </a:lnTo>
                  <a:close/>
                  <a:moveTo>
                    <a:pt x="6248" y="0"/>
                  </a:moveTo>
                  <a:lnTo>
                    <a:pt x="6448" y="0"/>
                  </a:lnTo>
                  <a:cubicBezTo>
                    <a:pt x="6462" y="0"/>
                    <a:pt x="6472" y="11"/>
                    <a:pt x="6472" y="24"/>
                  </a:cubicBezTo>
                  <a:lnTo>
                    <a:pt x="6472" y="208"/>
                  </a:lnTo>
                  <a:lnTo>
                    <a:pt x="6424" y="208"/>
                  </a:lnTo>
                  <a:lnTo>
                    <a:pt x="6424" y="24"/>
                  </a:lnTo>
                  <a:lnTo>
                    <a:pt x="6448" y="48"/>
                  </a:lnTo>
                  <a:lnTo>
                    <a:pt x="6248" y="48"/>
                  </a:lnTo>
                  <a:lnTo>
                    <a:pt x="6248" y="0"/>
                  </a:lnTo>
                  <a:close/>
                  <a:moveTo>
                    <a:pt x="6472" y="352"/>
                  </a:moveTo>
                  <a:lnTo>
                    <a:pt x="6472" y="736"/>
                  </a:lnTo>
                  <a:lnTo>
                    <a:pt x="6424" y="736"/>
                  </a:lnTo>
                  <a:lnTo>
                    <a:pt x="6424" y="352"/>
                  </a:lnTo>
                  <a:lnTo>
                    <a:pt x="6472" y="352"/>
                  </a:lnTo>
                  <a:close/>
                  <a:moveTo>
                    <a:pt x="6472" y="880"/>
                  </a:moveTo>
                  <a:lnTo>
                    <a:pt x="6472" y="1264"/>
                  </a:lnTo>
                  <a:lnTo>
                    <a:pt x="6424" y="1264"/>
                  </a:lnTo>
                  <a:lnTo>
                    <a:pt x="6424" y="880"/>
                  </a:lnTo>
                  <a:lnTo>
                    <a:pt x="6472" y="880"/>
                  </a:lnTo>
                  <a:close/>
                  <a:moveTo>
                    <a:pt x="6472" y="1408"/>
                  </a:moveTo>
                  <a:lnTo>
                    <a:pt x="6472" y="1792"/>
                  </a:lnTo>
                  <a:lnTo>
                    <a:pt x="6424" y="1792"/>
                  </a:lnTo>
                  <a:lnTo>
                    <a:pt x="6424" y="1408"/>
                  </a:lnTo>
                  <a:lnTo>
                    <a:pt x="6472" y="1408"/>
                  </a:lnTo>
                  <a:close/>
                  <a:moveTo>
                    <a:pt x="6472" y="1936"/>
                  </a:moveTo>
                  <a:lnTo>
                    <a:pt x="6472" y="2320"/>
                  </a:lnTo>
                  <a:lnTo>
                    <a:pt x="6424" y="2320"/>
                  </a:lnTo>
                  <a:lnTo>
                    <a:pt x="6424" y="1936"/>
                  </a:lnTo>
                  <a:lnTo>
                    <a:pt x="6472" y="1936"/>
                  </a:lnTo>
                  <a:close/>
                  <a:moveTo>
                    <a:pt x="6472" y="2464"/>
                  </a:moveTo>
                  <a:lnTo>
                    <a:pt x="6472" y="2848"/>
                  </a:lnTo>
                  <a:lnTo>
                    <a:pt x="6424" y="2848"/>
                  </a:lnTo>
                  <a:lnTo>
                    <a:pt x="6424" y="2464"/>
                  </a:lnTo>
                  <a:lnTo>
                    <a:pt x="6472" y="2464"/>
                  </a:lnTo>
                  <a:close/>
                  <a:moveTo>
                    <a:pt x="6472" y="2992"/>
                  </a:moveTo>
                  <a:lnTo>
                    <a:pt x="6472" y="3376"/>
                  </a:lnTo>
                  <a:lnTo>
                    <a:pt x="6424" y="3376"/>
                  </a:lnTo>
                  <a:lnTo>
                    <a:pt x="6424" y="2992"/>
                  </a:lnTo>
                  <a:lnTo>
                    <a:pt x="6472" y="2992"/>
                  </a:lnTo>
                  <a:close/>
                  <a:moveTo>
                    <a:pt x="6472" y="3520"/>
                  </a:moveTo>
                  <a:lnTo>
                    <a:pt x="6472" y="3904"/>
                  </a:lnTo>
                  <a:lnTo>
                    <a:pt x="6424" y="3904"/>
                  </a:lnTo>
                  <a:lnTo>
                    <a:pt x="6424" y="3520"/>
                  </a:lnTo>
                  <a:lnTo>
                    <a:pt x="6472" y="3520"/>
                  </a:lnTo>
                  <a:close/>
                  <a:moveTo>
                    <a:pt x="6472" y="4048"/>
                  </a:moveTo>
                  <a:lnTo>
                    <a:pt x="6472" y="4432"/>
                  </a:lnTo>
                  <a:lnTo>
                    <a:pt x="6424" y="4432"/>
                  </a:lnTo>
                  <a:lnTo>
                    <a:pt x="6424" y="4048"/>
                  </a:lnTo>
                  <a:lnTo>
                    <a:pt x="6472" y="4048"/>
                  </a:lnTo>
                  <a:close/>
                  <a:moveTo>
                    <a:pt x="6472" y="4576"/>
                  </a:moveTo>
                  <a:lnTo>
                    <a:pt x="6472" y="4960"/>
                  </a:lnTo>
                  <a:lnTo>
                    <a:pt x="6424" y="4960"/>
                  </a:lnTo>
                  <a:lnTo>
                    <a:pt x="6424" y="4576"/>
                  </a:lnTo>
                  <a:lnTo>
                    <a:pt x="6472" y="4576"/>
                  </a:lnTo>
                  <a:close/>
                  <a:moveTo>
                    <a:pt x="6472" y="5104"/>
                  </a:moveTo>
                  <a:lnTo>
                    <a:pt x="6472" y="5488"/>
                  </a:lnTo>
                  <a:lnTo>
                    <a:pt x="6424" y="5488"/>
                  </a:lnTo>
                  <a:lnTo>
                    <a:pt x="6424" y="5104"/>
                  </a:lnTo>
                  <a:lnTo>
                    <a:pt x="6472" y="5104"/>
                  </a:lnTo>
                  <a:close/>
                  <a:moveTo>
                    <a:pt x="6472" y="5632"/>
                  </a:moveTo>
                  <a:lnTo>
                    <a:pt x="6472" y="6016"/>
                  </a:lnTo>
                  <a:lnTo>
                    <a:pt x="6424" y="6016"/>
                  </a:lnTo>
                  <a:lnTo>
                    <a:pt x="6424" y="5632"/>
                  </a:lnTo>
                  <a:lnTo>
                    <a:pt x="6472" y="5632"/>
                  </a:lnTo>
                  <a:close/>
                  <a:moveTo>
                    <a:pt x="6472" y="6160"/>
                  </a:moveTo>
                  <a:lnTo>
                    <a:pt x="6472" y="6544"/>
                  </a:lnTo>
                  <a:lnTo>
                    <a:pt x="6424" y="6544"/>
                  </a:lnTo>
                  <a:lnTo>
                    <a:pt x="6424" y="6160"/>
                  </a:lnTo>
                  <a:lnTo>
                    <a:pt x="6472" y="6160"/>
                  </a:lnTo>
                  <a:close/>
                  <a:moveTo>
                    <a:pt x="6472" y="6688"/>
                  </a:moveTo>
                  <a:lnTo>
                    <a:pt x="6472" y="7072"/>
                  </a:lnTo>
                  <a:lnTo>
                    <a:pt x="6424" y="7072"/>
                  </a:lnTo>
                  <a:lnTo>
                    <a:pt x="6424" y="6688"/>
                  </a:lnTo>
                  <a:lnTo>
                    <a:pt x="6472" y="6688"/>
                  </a:lnTo>
                  <a:close/>
                  <a:moveTo>
                    <a:pt x="6472" y="7216"/>
                  </a:moveTo>
                  <a:lnTo>
                    <a:pt x="6472" y="7600"/>
                  </a:lnTo>
                  <a:lnTo>
                    <a:pt x="6424" y="7600"/>
                  </a:lnTo>
                  <a:lnTo>
                    <a:pt x="6424" y="7216"/>
                  </a:lnTo>
                  <a:lnTo>
                    <a:pt x="6472" y="7216"/>
                  </a:lnTo>
                  <a:close/>
                  <a:moveTo>
                    <a:pt x="6472" y="7744"/>
                  </a:moveTo>
                  <a:lnTo>
                    <a:pt x="6472" y="8128"/>
                  </a:lnTo>
                  <a:lnTo>
                    <a:pt x="6424" y="8128"/>
                  </a:lnTo>
                  <a:lnTo>
                    <a:pt x="6424" y="7744"/>
                  </a:lnTo>
                  <a:lnTo>
                    <a:pt x="6472" y="7744"/>
                  </a:lnTo>
                  <a:close/>
                  <a:moveTo>
                    <a:pt x="6472" y="8272"/>
                  </a:moveTo>
                  <a:lnTo>
                    <a:pt x="6472" y="8656"/>
                  </a:lnTo>
                  <a:lnTo>
                    <a:pt x="6424" y="8656"/>
                  </a:lnTo>
                  <a:lnTo>
                    <a:pt x="6424" y="8272"/>
                  </a:lnTo>
                  <a:lnTo>
                    <a:pt x="6472" y="8272"/>
                  </a:lnTo>
                  <a:close/>
                  <a:moveTo>
                    <a:pt x="6472" y="8800"/>
                  </a:moveTo>
                  <a:lnTo>
                    <a:pt x="6472" y="9184"/>
                  </a:lnTo>
                  <a:lnTo>
                    <a:pt x="6424" y="9184"/>
                  </a:lnTo>
                  <a:lnTo>
                    <a:pt x="6424" y="8800"/>
                  </a:lnTo>
                  <a:lnTo>
                    <a:pt x="6472" y="8800"/>
                  </a:lnTo>
                  <a:close/>
                  <a:moveTo>
                    <a:pt x="6472" y="9328"/>
                  </a:moveTo>
                  <a:lnTo>
                    <a:pt x="6472" y="9712"/>
                  </a:lnTo>
                  <a:lnTo>
                    <a:pt x="6424" y="9712"/>
                  </a:lnTo>
                  <a:lnTo>
                    <a:pt x="6424" y="9328"/>
                  </a:lnTo>
                  <a:lnTo>
                    <a:pt x="6472" y="9328"/>
                  </a:lnTo>
                  <a:close/>
                  <a:moveTo>
                    <a:pt x="6472" y="9856"/>
                  </a:moveTo>
                  <a:lnTo>
                    <a:pt x="6472" y="10240"/>
                  </a:lnTo>
                  <a:lnTo>
                    <a:pt x="6424" y="10240"/>
                  </a:lnTo>
                  <a:lnTo>
                    <a:pt x="6424" y="9856"/>
                  </a:lnTo>
                  <a:lnTo>
                    <a:pt x="6472" y="9856"/>
                  </a:lnTo>
                  <a:close/>
                  <a:moveTo>
                    <a:pt x="6472" y="10384"/>
                  </a:moveTo>
                  <a:lnTo>
                    <a:pt x="6472" y="10768"/>
                  </a:lnTo>
                  <a:lnTo>
                    <a:pt x="6424" y="10768"/>
                  </a:lnTo>
                  <a:lnTo>
                    <a:pt x="6424" y="10384"/>
                  </a:lnTo>
                  <a:lnTo>
                    <a:pt x="6472" y="10384"/>
                  </a:lnTo>
                  <a:close/>
                  <a:moveTo>
                    <a:pt x="6472" y="10912"/>
                  </a:moveTo>
                  <a:lnTo>
                    <a:pt x="6472" y="11296"/>
                  </a:lnTo>
                  <a:lnTo>
                    <a:pt x="6424" y="11296"/>
                  </a:lnTo>
                  <a:lnTo>
                    <a:pt x="6424" y="10912"/>
                  </a:lnTo>
                  <a:lnTo>
                    <a:pt x="6472" y="10912"/>
                  </a:lnTo>
                  <a:close/>
                  <a:moveTo>
                    <a:pt x="6472" y="11440"/>
                  </a:moveTo>
                  <a:lnTo>
                    <a:pt x="6472" y="11824"/>
                  </a:lnTo>
                  <a:lnTo>
                    <a:pt x="6424" y="11824"/>
                  </a:lnTo>
                  <a:lnTo>
                    <a:pt x="6424" y="11440"/>
                  </a:lnTo>
                  <a:lnTo>
                    <a:pt x="6472" y="11440"/>
                  </a:lnTo>
                  <a:close/>
                  <a:moveTo>
                    <a:pt x="6472" y="11968"/>
                  </a:moveTo>
                  <a:lnTo>
                    <a:pt x="6472" y="12352"/>
                  </a:lnTo>
                  <a:lnTo>
                    <a:pt x="6424" y="12352"/>
                  </a:lnTo>
                  <a:lnTo>
                    <a:pt x="6424" y="11968"/>
                  </a:lnTo>
                  <a:lnTo>
                    <a:pt x="6472" y="11968"/>
                  </a:lnTo>
                  <a:close/>
                  <a:moveTo>
                    <a:pt x="6472" y="12496"/>
                  </a:moveTo>
                  <a:lnTo>
                    <a:pt x="6472" y="12880"/>
                  </a:lnTo>
                  <a:lnTo>
                    <a:pt x="6424" y="12880"/>
                  </a:lnTo>
                  <a:lnTo>
                    <a:pt x="6424" y="12496"/>
                  </a:lnTo>
                  <a:lnTo>
                    <a:pt x="6472" y="12496"/>
                  </a:lnTo>
                  <a:close/>
                  <a:moveTo>
                    <a:pt x="6472" y="13024"/>
                  </a:moveTo>
                  <a:lnTo>
                    <a:pt x="6472" y="13408"/>
                  </a:lnTo>
                  <a:lnTo>
                    <a:pt x="6424" y="13408"/>
                  </a:lnTo>
                  <a:lnTo>
                    <a:pt x="6424" y="13024"/>
                  </a:lnTo>
                  <a:lnTo>
                    <a:pt x="6472" y="13024"/>
                  </a:lnTo>
                  <a:close/>
                  <a:moveTo>
                    <a:pt x="6472" y="13552"/>
                  </a:moveTo>
                  <a:lnTo>
                    <a:pt x="6472" y="13936"/>
                  </a:lnTo>
                  <a:lnTo>
                    <a:pt x="6424" y="13936"/>
                  </a:lnTo>
                  <a:lnTo>
                    <a:pt x="6424" y="13552"/>
                  </a:lnTo>
                  <a:lnTo>
                    <a:pt x="6472" y="13552"/>
                  </a:lnTo>
                  <a:close/>
                  <a:moveTo>
                    <a:pt x="6472" y="14080"/>
                  </a:moveTo>
                  <a:lnTo>
                    <a:pt x="6472" y="14464"/>
                  </a:lnTo>
                  <a:lnTo>
                    <a:pt x="6424" y="14464"/>
                  </a:lnTo>
                  <a:lnTo>
                    <a:pt x="6424" y="14080"/>
                  </a:lnTo>
                  <a:lnTo>
                    <a:pt x="6472" y="14080"/>
                  </a:lnTo>
                  <a:close/>
                  <a:moveTo>
                    <a:pt x="6472" y="14608"/>
                  </a:moveTo>
                  <a:lnTo>
                    <a:pt x="6472" y="14992"/>
                  </a:lnTo>
                  <a:lnTo>
                    <a:pt x="6424" y="14992"/>
                  </a:lnTo>
                  <a:lnTo>
                    <a:pt x="6424" y="14608"/>
                  </a:lnTo>
                  <a:lnTo>
                    <a:pt x="6472" y="14608"/>
                  </a:lnTo>
                  <a:close/>
                  <a:moveTo>
                    <a:pt x="6472" y="15136"/>
                  </a:moveTo>
                  <a:lnTo>
                    <a:pt x="6472" y="15520"/>
                  </a:lnTo>
                  <a:lnTo>
                    <a:pt x="6424" y="15520"/>
                  </a:lnTo>
                  <a:lnTo>
                    <a:pt x="6424" y="15136"/>
                  </a:lnTo>
                  <a:lnTo>
                    <a:pt x="6472" y="15136"/>
                  </a:lnTo>
                  <a:close/>
                  <a:moveTo>
                    <a:pt x="6472" y="15664"/>
                  </a:moveTo>
                  <a:lnTo>
                    <a:pt x="6472" y="16048"/>
                  </a:lnTo>
                  <a:lnTo>
                    <a:pt x="6424" y="16048"/>
                  </a:lnTo>
                  <a:lnTo>
                    <a:pt x="6424" y="15664"/>
                  </a:lnTo>
                  <a:lnTo>
                    <a:pt x="6472" y="15664"/>
                  </a:lnTo>
                  <a:close/>
                  <a:moveTo>
                    <a:pt x="6472" y="16192"/>
                  </a:moveTo>
                  <a:lnTo>
                    <a:pt x="6472" y="16504"/>
                  </a:lnTo>
                  <a:cubicBezTo>
                    <a:pt x="6472" y="16518"/>
                    <a:pt x="6462" y="16528"/>
                    <a:pt x="6448" y="16528"/>
                  </a:cubicBezTo>
                  <a:lnTo>
                    <a:pt x="6376" y="16528"/>
                  </a:lnTo>
                  <a:lnTo>
                    <a:pt x="6376" y="16480"/>
                  </a:lnTo>
                  <a:lnTo>
                    <a:pt x="6448" y="16480"/>
                  </a:lnTo>
                  <a:lnTo>
                    <a:pt x="6424" y="16504"/>
                  </a:lnTo>
                  <a:lnTo>
                    <a:pt x="6424" y="16192"/>
                  </a:lnTo>
                  <a:lnTo>
                    <a:pt x="6472" y="16192"/>
                  </a:lnTo>
                  <a:close/>
                  <a:moveTo>
                    <a:pt x="6232" y="16528"/>
                  </a:moveTo>
                  <a:lnTo>
                    <a:pt x="5848" y="16528"/>
                  </a:lnTo>
                  <a:lnTo>
                    <a:pt x="5848" y="16480"/>
                  </a:lnTo>
                  <a:lnTo>
                    <a:pt x="6232" y="16480"/>
                  </a:lnTo>
                  <a:lnTo>
                    <a:pt x="6232" y="16528"/>
                  </a:lnTo>
                  <a:close/>
                  <a:moveTo>
                    <a:pt x="5704" y="16528"/>
                  </a:moveTo>
                  <a:lnTo>
                    <a:pt x="5320" y="16528"/>
                  </a:lnTo>
                  <a:lnTo>
                    <a:pt x="5320" y="16480"/>
                  </a:lnTo>
                  <a:lnTo>
                    <a:pt x="5704" y="16480"/>
                  </a:lnTo>
                  <a:lnTo>
                    <a:pt x="5704" y="16528"/>
                  </a:lnTo>
                  <a:close/>
                  <a:moveTo>
                    <a:pt x="5176" y="16528"/>
                  </a:moveTo>
                  <a:lnTo>
                    <a:pt x="4792" y="16528"/>
                  </a:lnTo>
                  <a:lnTo>
                    <a:pt x="4792" y="16480"/>
                  </a:lnTo>
                  <a:lnTo>
                    <a:pt x="5176" y="16480"/>
                  </a:lnTo>
                  <a:lnTo>
                    <a:pt x="5176" y="16528"/>
                  </a:lnTo>
                  <a:close/>
                  <a:moveTo>
                    <a:pt x="4648" y="16528"/>
                  </a:moveTo>
                  <a:lnTo>
                    <a:pt x="4264" y="16528"/>
                  </a:lnTo>
                  <a:lnTo>
                    <a:pt x="4264" y="16480"/>
                  </a:lnTo>
                  <a:lnTo>
                    <a:pt x="4648" y="16480"/>
                  </a:lnTo>
                  <a:lnTo>
                    <a:pt x="4648" y="16528"/>
                  </a:lnTo>
                  <a:close/>
                  <a:moveTo>
                    <a:pt x="4120" y="16528"/>
                  </a:moveTo>
                  <a:lnTo>
                    <a:pt x="3736" y="16528"/>
                  </a:lnTo>
                  <a:lnTo>
                    <a:pt x="3736" y="16480"/>
                  </a:lnTo>
                  <a:lnTo>
                    <a:pt x="4120" y="16480"/>
                  </a:lnTo>
                  <a:lnTo>
                    <a:pt x="4120" y="16528"/>
                  </a:lnTo>
                  <a:close/>
                  <a:moveTo>
                    <a:pt x="3592" y="16528"/>
                  </a:moveTo>
                  <a:lnTo>
                    <a:pt x="3208" y="16528"/>
                  </a:lnTo>
                  <a:lnTo>
                    <a:pt x="3208" y="16480"/>
                  </a:lnTo>
                  <a:lnTo>
                    <a:pt x="3592" y="16480"/>
                  </a:lnTo>
                  <a:lnTo>
                    <a:pt x="3592" y="16528"/>
                  </a:lnTo>
                  <a:close/>
                  <a:moveTo>
                    <a:pt x="3064" y="16528"/>
                  </a:moveTo>
                  <a:lnTo>
                    <a:pt x="2680" y="16528"/>
                  </a:lnTo>
                  <a:lnTo>
                    <a:pt x="2680" y="16480"/>
                  </a:lnTo>
                  <a:lnTo>
                    <a:pt x="3064" y="16480"/>
                  </a:lnTo>
                  <a:lnTo>
                    <a:pt x="3064" y="16528"/>
                  </a:lnTo>
                  <a:close/>
                  <a:moveTo>
                    <a:pt x="2536" y="16528"/>
                  </a:moveTo>
                  <a:lnTo>
                    <a:pt x="2152" y="16528"/>
                  </a:lnTo>
                  <a:lnTo>
                    <a:pt x="2152" y="16480"/>
                  </a:lnTo>
                  <a:lnTo>
                    <a:pt x="2536" y="16480"/>
                  </a:lnTo>
                  <a:lnTo>
                    <a:pt x="2536" y="16528"/>
                  </a:lnTo>
                  <a:close/>
                  <a:moveTo>
                    <a:pt x="2008" y="16528"/>
                  </a:moveTo>
                  <a:lnTo>
                    <a:pt x="1624" y="16528"/>
                  </a:lnTo>
                  <a:lnTo>
                    <a:pt x="1624" y="16480"/>
                  </a:lnTo>
                  <a:lnTo>
                    <a:pt x="2008" y="16480"/>
                  </a:lnTo>
                  <a:lnTo>
                    <a:pt x="2008" y="16528"/>
                  </a:lnTo>
                  <a:close/>
                  <a:moveTo>
                    <a:pt x="1480" y="16528"/>
                  </a:moveTo>
                  <a:lnTo>
                    <a:pt x="1096" y="16528"/>
                  </a:lnTo>
                  <a:lnTo>
                    <a:pt x="1096" y="16480"/>
                  </a:lnTo>
                  <a:lnTo>
                    <a:pt x="1480" y="16480"/>
                  </a:lnTo>
                  <a:lnTo>
                    <a:pt x="1480" y="16528"/>
                  </a:lnTo>
                  <a:close/>
                  <a:moveTo>
                    <a:pt x="952" y="16528"/>
                  </a:moveTo>
                  <a:lnTo>
                    <a:pt x="568" y="16528"/>
                  </a:lnTo>
                  <a:lnTo>
                    <a:pt x="568" y="16480"/>
                  </a:lnTo>
                  <a:lnTo>
                    <a:pt x="952" y="16480"/>
                  </a:lnTo>
                  <a:lnTo>
                    <a:pt x="952" y="16528"/>
                  </a:lnTo>
                  <a:close/>
                  <a:moveTo>
                    <a:pt x="424" y="16528"/>
                  </a:moveTo>
                  <a:lnTo>
                    <a:pt x="40" y="16528"/>
                  </a:lnTo>
                  <a:lnTo>
                    <a:pt x="40" y="16480"/>
                  </a:lnTo>
                  <a:lnTo>
                    <a:pt x="424" y="16480"/>
                  </a:lnTo>
                  <a:lnTo>
                    <a:pt x="424" y="1652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5199" y="2223"/>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V1</a:t>
              </a:r>
              <a:endParaRPr lang="en-US" altLang="en-US">
                <a:latin typeface="+mn-lt"/>
              </a:endParaRPr>
            </a:p>
          </p:txBody>
        </p:sp>
        <p:sp>
          <p:nvSpPr>
            <p:cNvPr id="20" name="Rectangle 7"/>
            <p:cNvSpPr>
              <a:spLocks noChangeArrowheads="1"/>
            </p:cNvSpPr>
            <p:nvPr/>
          </p:nvSpPr>
          <p:spPr bwMode="auto">
            <a:xfrm>
              <a:off x="5199" y="2567"/>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V2</a:t>
              </a:r>
              <a:endParaRPr lang="en-US" altLang="en-US">
                <a:latin typeface="+mn-lt"/>
              </a:endParaRPr>
            </a:p>
          </p:txBody>
        </p:sp>
        <p:sp>
          <p:nvSpPr>
            <p:cNvPr id="21" name="Rectangle 8"/>
            <p:cNvSpPr>
              <a:spLocks noChangeArrowheads="1"/>
            </p:cNvSpPr>
            <p:nvPr/>
          </p:nvSpPr>
          <p:spPr bwMode="auto">
            <a:xfrm>
              <a:off x="5199" y="2913"/>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V3</a:t>
              </a:r>
              <a:endParaRPr lang="en-US" altLang="en-US">
                <a:latin typeface="+mn-lt"/>
              </a:endParaRPr>
            </a:p>
          </p:txBody>
        </p:sp>
        <p:sp>
          <p:nvSpPr>
            <p:cNvPr id="22" name="Rectangle 9"/>
            <p:cNvSpPr>
              <a:spLocks noChangeArrowheads="1"/>
            </p:cNvSpPr>
            <p:nvPr/>
          </p:nvSpPr>
          <p:spPr bwMode="auto">
            <a:xfrm>
              <a:off x="5272" y="3087"/>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a:t>
              </a:r>
              <a:endParaRPr lang="en-US" altLang="en-US">
                <a:latin typeface="+mn-lt"/>
              </a:endParaRPr>
            </a:p>
          </p:txBody>
        </p:sp>
        <p:sp>
          <p:nvSpPr>
            <p:cNvPr id="23" name="Rectangle 10"/>
            <p:cNvSpPr>
              <a:spLocks noChangeArrowheads="1"/>
            </p:cNvSpPr>
            <p:nvPr/>
          </p:nvSpPr>
          <p:spPr bwMode="auto">
            <a:xfrm>
              <a:off x="5272" y="3260"/>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a:t>
              </a:r>
              <a:endParaRPr lang="en-US" altLang="en-US">
                <a:latin typeface="+mn-lt"/>
              </a:endParaRPr>
            </a:p>
          </p:txBody>
        </p:sp>
        <p:sp>
          <p:nvSpPr>
            <p:cNvPr id="24" name="Rectangle 11"/>
            <p:cNvSpPr>
              <a:spLocks noChangeArrowheads="1"/>
            </p:cNvSpPr>
            <p:nvPr/>
          </p:nvSpPr>
          <p:spPr bwMode="auto">
            <a:xfrm>
              <a:off x="5272" y="3433"/>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a:t>
              </a:r>
              <a:endParaRPr lang="en-US" altLang="en-US">
                <a:latin typeface="+mn-lt"/>
              </a:endParaRPr>
            </a:p>
          </p:txBody>
        </p:sp>
        <p:sp>
          <p:nvSpPr>
            <p:cNvPr id="25" name="Rectangle 12"/>
            <p:cNvSpPr>
              <a:spLocks noChangeArrowheads="1"/>
            </p:cNvSpPr>
            <p:nvPr/>
          </p:nvSpPr>
          <p:spPr bwMode="auto">
            <a:xfrm>
              <a:off x="5272" y="3606"/>
              <a:ext cx="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a:solidFill>
                    <a:srgbClr val="000000"/>
                  </a:solidFill>
                  <a:latin typeface="+mn-lt"/>
                </a:rPr>
                <a:t>.</a:t>
              </a:r>
              <a:endParaRPr lang="en-US" altLang="en-US">
                <a:latin typeface="+mn-lt"/>
              </a:endParaRPr>
            </a:p>
          </p:txBody>
        </p:sp>
        <p:sp>
          <p:nvSpPr>
            <p:cNvPr id="26" name="Rectangle 13"/>
            <p:cNvSpPr>
              <a:spLocks noChangeArrowheads="1"/>
            </p:cNvSpPr>
            <p:nvPr/>
          </p:nvSpPr>
          <p:spPr bwMode="auto">
            <a:xfrm>
              <a:off x="5151" y="3779"/>
              <a:ext cx="3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dirty="0">
                  <a:solidFill>
                    <a:srgbClr val="000000"/>
                  </a:solidFill>
                  <a:latin typeface="+mn-lt"/>
                </a:rPr>
                <a:t>V2160</a:t>
              </a:r>
              <a:endParaRPr lang="en-US" altLang="en-US" dirty="0">
                <a:latin typeface="+mn-lt"/>
              </a:endParaRPr>
            </a:p>
          </p:txBody>
        </p:sp>
      </p:grpSp>
    </p:spTree>
    <p:extLst>
      <p:ext uri="{BB962C8B-B14F-4D97-AF65-F5344CB8AC3E}">
        <p14:creationId xmlns:p14="http://schemas.microsoft.com/office/powerpoint/2010/main" val="2956687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Scale-invariant Feature Transform (SIFT)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1274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9371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91539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Color Descriptors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dirty="0"/>
              <a:t>Conventional color histogram (CCH)</a:t>
            </a:r>
          </a:p>
          <a:p>
            <a:pPr lvl="1"/>
            <a:r>
              <a:rPr lang="en-US" dirty="0"/>
              <a:t>Easy computation</a:t>
            </a:r>
          </a:p>
          <a:p>
            <a:pPr lvl="1"/>
            <a:r>
              <a:rPr lang="en-US" dirty="0"/>
              <a:t>Does not encode spatial info</a:t>
            </a:r>
          </a:p>
          <a:p>
            <a:pPr lvl="1"/>
            <a:r>
              <a:rPr lang="en-US" dirty="0"/>
              <a:t>Does not encode color pixel similarity</a:t>
            </a:r>
          </a:p>
          <a:p>
            <a:pPr marL="342900" indent="-342900">
              <a:buFont typeface="+mj-lt"/>
              <a:buAutoNum type="arabicPeriod"/>
            </a:pPr>
            <a:r>
              <a:rPr lang="en-US" dirty="0" smtClean="0"/>
              <a:t>Color Structure Descriptor</a:t>
            </a:r>
          </a:p>
          <a:p>
            <a:pPr lvl="1"/>
            <a:r>
              <a:rPr lang="en-US" dirty="0" smtClean="0"/>
              <a:t>Populates </a:t>
            </a:r>
            <a:r>
              <a:rPr lang="en-US" dirty="0"/>
              <a:t>a histogram by taking local distributions of colors in the image</a:t>
            </a:r>
            <a:endParaRPr lang="en-US" dirty="0" smtClean="0"/>
          </a:p>
          <a:p>
            <a:pPr marL="342900" indent="-342900">
              <a:buFont typeface="+mj-lt"/>
              <a:buAutoNum type="arabicPeriod"/>
            </a:pPr>
            <a:r>
              <a:rPr lang="en-US" dirty="0" smtClean="0"/>
              <a:t>Dominant Color Descriptor</a:t>
            </a:r>
          </a:p>
          <a:p>
            <a:pPr lvl="1"/>
            <a:r>
              <a:rPr lang="en-US" dirty="0" smtClean="0"/>
              <a:t>Encodes </a:t>
            </a:r>
            <a:r>
              <a:rPr lang="en-US" dirty="0"/>
              <a:t>dominant colors into triads of </a:t>
            </a:r>
            <a:r>
              <a:rPr lang="en-US" b="1" dirty="0"/>
              <a:t>color values</a:t>
            </a:r>
            <a:r>
              <a:rPr lang="en-US" dirty="0"/>
              <a:t>, </a:t>
            </a:r>
            <a:r>
              <a:rPr lang="en-US" b="1" dirty="0"/>
              <a:t>percentages of colors </a:t>
            </a:r>
            <a:r>
              <a:rPr lang="en-US" dirty="0"/>
              <a:t>and their </a:t>
            </a:r>
            <a:r>
              <a:rPr lang="en-US" b="1" dirty="0"/>
              <a:t>variances</a:t>
            </a:r>
            <a:endParaRPr lang="en-US" b="1" dirty="0" smtClean="0"/>
          </a:p>
          <a:p>
            <a:endParaRPr lang="en-US" dirty="0"/>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4</a:t>
            </a:fld>
            <a:endParaRPr lang="en-US"/>
          </a:p>
        </p:txBody>
      </p:sp>
    </p:spTree>
    <p:extLst>
      <p:ext uri="{BB962C8B-B14F-4D97-AF65-F5344CB8AC3E}">
        <p14:creationId xmlns:p14="http://schemas.microsoft.com/office/powerpoint/2010/main" val="1712195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Conventional Color Histogram</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A </a:t>
            </a:r>
            <a:r>
              <a:rPr lang="en-US" dirty="0"/>
              <a:t>color histogram is a representation of the distribution of colors in an </a:t>
            </a:r>
            <a:r>
              <a:rPr lang="en-US" dirty="0" smtClean="0"/>
              <a:t>image</a:t>
            </a:r>
          </a:p>
          <a:p>
            <a:r>
              <a:rPr lang="en-US" dirty="0"/>
              <a:t>It shows different types of colors appeared and the number of pixels in each type of the colors </a:t>
            </a:r>
            <a:r>
              <a:rPr lang="en-US" dirty="0" smtClean="0"/>
              <a:t>appeared</a:t>
            </a:r>
          </a:p>
          <a:p>
            <a:r>
              <a:rPr lang="en-US" dirty="0" smtClean="0"/>
              <a:t>Color </a:t>
            </a:r>
            <a:r>
              <a:rPr lang="en-US" dirty="0"/>
              <a:t>histogram focuses only on the proportion of the number of different types of colors, regardless of the spatial location of the </a:t>
            </a:r>
            <a:r>
              <a:rPr lang="en-US" dirty="0" smtClean="0"/>
              <a:t>colors</a:t>
            </a:r>
          </a:p>
          <a:p>
            <a:r>
              <a:rPr lang="en-US" dirty="0" smtClean="0"/>
              <a:t>Number of colors are usually reduced for easy computation</a:t>
            </a:r>
          </a:p>
          <a:p>
            <a:r>
              <a:rPr lang="en-US" dirty="0"/>
              <a:t>For example: </a:t>
            </a:r>
            <a:r>
              <a:rPr lang="en-US" dirty="0" smtClean="0"/>
              <a:t>A </a:t>
            </a:r>
            <a:r>
              <a:rPr lang="en-US" dirty="0"/>
              <a:t>color histogram in the RGB color </a:t>
            </a:r>
            <a:r>
              <a:rPr lang="en-US" dirty="0" smtClean="0"/>
              <a:t>space can be represented using </a:t>
            </a:r>
            <a:r>
              <a:rPr lang="en-US" dirty="0"/>
              <a:t>four bins. Bin 0 corresponds to intensities 0-63, bin 1 is 64-127, bin 2 is 128-191, and bin 3 is 192-255.</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173445607"/>
              </p:ext>
            </p:extLst>
          </p:nvPr>
        </p:nvGraphicFramePr>
        <p:xfrm>
          <a:off x="7724776" y="1993015"/>
          <a:ext cx="4467224" cy="4058792"/>
        </p:xfrm>
        <a:graphic>
          <a:graphicData uri="http://schemas.openxmlformats.org/drawingml/2006/table">
            <a:tbl>
              <a:tblPr>
                <a:tableStyleId>{69CF1AB2-1976-4502-BF36-3FF5EA218861}</a:tableStyleId>
              </a:tblPr>
              <a:tblGrid>
                <a:gridCol w="1116806">
                  <a:extLst>
                    <a:ext uri="{9D8B030D-6E8A-4147-A177-3AD203B41FA5}">
                      <a16:colId xmlns:a16="http://schemas.microsoft.com/office/drawing/2014/main" val="20000"/>
                    </a:ext>
                  </a:extLst>
                </a:gridCol>
                <a:gridCol w="1116806">
                  <a:extLst>
                    <a:ext uri="{9D8B030D-6E8A-4147-A177-3AD203B41FA5}">
                      <a16:colId xmlns:a16="http://schemas.microsoft.com/office/drawing/2014/main" val="20001"/>
                    </a:ext>
                  </a:extLst>
                </a:gridCol>
                <a:gridCol w="1116806">
                  <a:extLst>
                    <a:ext uri="{9D8B030D-6E8A-4147-A177-3AD203B41FA5}">
                      <a16:colId xmlns:a16="http://schemas.microsoft.com/office/drawing/2014/main" val="20002"/>
                    </a:ext>
                  </a:extLst>
                </a:gridCol>
                <a:gridCol w="1116806">
                  <a:extLst>
                    <a:ext uri="{9D8B030D-6E8A-4147-A177-3AD203B41FA5}">
                      <a16:colId xmlns:a16="http://schemas.microsoft.com/office/drawing/2014/main" val="20003"/>
                    </a:ext>
                  </a:extLst>
                </a:gridCol>
              </a:tblGrid>
              <a:tr h="215731">
                <a:tc>
                  <a:txBody>
                    <a:bodyPr/>
                    <a:lstStyle/>
                    <a:p>
                      <a:pPr algn="ctr"/>
                      <a:r>
                        <a:rPr lang="en-US" sz="900" dirty="0" smtClean="0"/>
                        <a:t>Red</a:t>
                      </a:r>
                      <a:endParaRPr lang="en-US" sz="900" dirty="0"/>
                    </a:p>
                  </a:txBody>
                  <a:tcPr marL="47679" marR="47679" marT="23840" marB="23840" anchor="ctr"/>
                </a:tc>
                <a:tc>
                  <a:txBody>
                    <a:bodyPr/>
                    <a:lstStyle/>
                    <a:p>
                      <a:pPr algn="ctr"/>
                      <a:r>
                        <a:rPr lang="en-US" sz="900"/>
                        <a:t>Green</a:t>
                      </a:r>
                    </a:p>
                  </a:txBody>
                  <a:tcPr marL="47679" marR="47679" marT="23840" marB="23840" anchor="ctr"/>
                </a:tc>
                <a:tc>
                  <a:txBody>
                    <a:bodyPr/>
                    <a:lstStyle/>
                    <a:p>
                      <a:pPr algn="ctr"/>
                      <a:r>
                        <a:rPr lang="en-US" sz="900"/>
                        <a:t>Blue</a:t>
                      </a:r>
                    </a:p>
                  </a:txBody>
                  <a:tcPr marL="47679" marR="47679" marT="23840" marB="23840" anchor="ctr"/>
                </a:tc>
                <a:tc>
                  <a:txBody>
                    <a:bodyPr/>
                    <a:lstStyle/>
                    <a:p>
                      <a:pPr algn="ctr"/>
                      <a:r>
                        <a:rPr lang="en-US" sz="900"/>
                        <a:t>Pixel Count</a:t>
                      </a:r>
                    </a:p>
                  </a:txBody>
                  <a:tcPr marL="47679" marR="47679" marT="23840" marB="23840" anchor="ctr"/>
                </a:tc>
                <a:extLst>
                  <a:ext uri="{0D108BD9-81ED-4DB2-BD59-A6C34878D82A}">
                    <a16:rowId xmlns:a16="http://schemas.microsoft.com/office/drawing/2014/main" val="10000"/>
                  </a:ext>
                </a:extLst>
              </a:tr>
              <a:tr h="215731">
                <a:tc>
                  <a:txBody>
                    <a:bodyPr/>
                    <a:lstStyle/>
                    <a:p>
                      <a:pPr algn="ctr"/>
                      <a:r>
                        <a:rPr lang="en-US" sz="900" dirty="0"/>
                        <a:t>0</a:t>
                      </a:r>
                    </a:p>
                  </a:txBody>
                  <a:tcPr marL="47679" marR="47679" marT="23840" marB="23840" anchor="ctr"/>
                </a:tc>
                <a:tc>
                  <a:txBody>
                    <a:bodyPr/>
                    <a:lstStyle/>
                    <a:p>
                      <a:pPr algn="ctr"/>
                      <a:r>
                        <a:rPr lang="en-US" sz="900"/>
                        <a:t>0</a:t>
                      </a:r>
                    </a:p>
                  </a:txBody>
                  <a:tcPr marL="47679" marR="47679" marT="23840" marB="23840" anchor="ctr"/>
                </a:tc>
                <a:tc>
                  <a:txBody>
                    <a:bodyPr/>
                    <a:lstStyle/>
                    <a:p>
                      <a:pPr algn="ctr"/>
                      <a:r>
                        <a:rPr lang="en-US" sz="900"/>
                        <a:t>0</a:t>
                      </a:r>
                    </a:p>
                  </a:txBody>
                  <a:tcPr marL="47679" marR="47679" marT="23840" marB="23840" anchor="ctr"/>
                </a:tc>
                <a:tc>
                  <a:txBody>
                    <a:bodyPr/>
                    <a:lstStyle/>
                    <a:p>
                      <a:pPr algn="ctr"/>
                      <a:r>
                        <a:rPr lang="en-US" sz="900"/>
                        <a:t>7414</a:t>
                      </a:r>
                    </a:p>
                  </a:txBody>
                  <a:tcPr marL="47679" marR="47679" marT="23840" marB="23840" anchor="ctr"/>
                </a:tc>
                <a:extLst>
                  <a:ext uri="{0D108BD9-81ED-4DB2-BD59-A6C34878D82A}">
                    <a16:rowId xmlns:a16="http://schemas.microsoft.com/office/drawing/2014/main" val="10001"/>
                  </a:ext>
                </a:extLst>
              </a:tr>
              <a:tr h="215731">
                <a:tc>
                  <a:txBody>
                    <a:bodyPr/>
                    <a:lstStyle/>
                    <a:p>
                      <a:pPr algn="ctr"/>
                      <a:r>
                        <a:rPr lang="en-US" sz="900"/>
                        <a:t>0</a:t>
                      </a:r>
                    </a:p>
                  </a:txBody>
                  <a:tcPr marL="47679" marR="47679" marT="23840" marB="23840" anchor="ctr"/>
                </a:tc>
                <a:tc>
                  <a:txBody>
                    <a:bodyPr/>
                    <a:lstStyle/>
                    <a:p>
                      <a:pPr algn="ctr"/>
                      <a:r>
                        <a:rPr lang="en-US" sz="900" dirty="0"/>
                        <a:t>0</a:t>
                      </a:r>
                    </a:p>
                  </a:txBody>
                  <a:tcPr marL="47679" marR="47679" marT="23840" marB="23840" anchor="ctr"/>
                </a:tc>
                <a:tc>
                  <a:txBody>
                    <a:bodyPr/>
                    <a:lstStyle/>
                    <a:p>
                      <a:pPr algn="ctr"/>
                      <a:r>
                        <a:rPr lang="en-US" sz="900"/>
                        <a:t>1</a:t>
                      </a:r>
                    </a:p>
                  </a:txBody>
                  <a:tcPr marL="47679" marR="47679" marT="23840" marB="23840" anchor="ctr"/>
                </a:tc>
                <a:tc>
                  <a:txBody>
                    <a:bodyPr/>
                    <a:lstStyle/>
                    <a:p>
                      <a:pPr algn="ctr"/>
                      <a:r>
                        <a:rPr lang="en-US" sz="900"/>
                        <a:t>230</a:t>
                      </a:r>
                    </a:p>
                  </a:txBody>
                  <a:tcPr marL="47679" marR="47679" marT="23840" marB="23840" anchor="ctr"/>
                </a:tc>
                <a:extLst>
                  <a:ext uri="{0D108BD9-81ED-4DB2-BD59-A6C34878D82A}">
                    <a16:rowId xmlns:a16="http://schemas.microsoft.com/office/drawing/2014/main" val="10002"/>
                  </a:ext>
                </a:extLst>
              </a:tr>
              <a:tr h="215731">
                <a:tc>
                  <a:txBody>
                    <a:bodyPr/>
                    <a:lstStyle/>
                    <a:p>
                      <a:pPr algn="ctr"/>
                      <a:r>
                        <a:rPr lang="en-US" sz="900"/>
                        <a:t>0</a:t>
                      </a:r>
                    </a:p>
                  </a:txBody>
                  <a:tcPr marL="47679" marR="47679" marT="23840" marB="23840" anchor="ctr"/>
                </a:tc>
                <a:tc>
                  <a:txBody>
                    <a:bodyPr/>
                    <a:lstStyle/>
                    <a:p>
                      <a:pPr algn="ctr"/>
                      <a:r>
                        <a:rPr lang="en-US" sz="900" dirty="0"/>
                        <a:t>0</a:t>
                      </a:r>
                    </a:p>
                  </a:txBody>
                  <a:tcPr marL="47679" marR="47679" marT="23840" marB="23840" anchor="ctr"/>
                </a:tc>
                <a:tc>
                  <a:txBody>
                    <a:bodyPr/>
                    <a:lstStyle/>
                    <a:p>
                      <a:pPr algn="ctr"/>
                      <a:r>
                        <a:rPr lang="en-US" sz="900"/>
                        <a:t>2</a:t>
                      </a:r>
                    </a:p>
                  </a:txBody>
                  <a:tcPr marL="47679" marR="47679" marT="23840" marB="23840" anchor="ctr"/>
                </a:tc>
                <a:tc>
                  <a:txBody>
                    <a:bodyPr/>
                    <a:lstStyle/>
                    <a:p>
                      <a:pPr algn="ctr"/>
                      <a:r>
                        <a:rPr lang="en-US" sz="900"/>
                        <a:t>0</a:t>
                      </a:r>
                    </a:p>
                  </a:txBody>
                  <a:tcPr marL="47679" marR="47679" marT="23840" marB="23840" anchor="ctr"/>
                </a:tc>
                <a:extLst>
                  <a:ext uri="{0D108BD9-81ED-4DB2-BD59-A6C34878D82A}">
                    <a16:rowId xmlns:a16="http://schemas.microsoft.com/office/drawing/2014/main" val="10003"/>
                  </a:ext>
                </a:extLst>
              </a:tr>
              <a:tr h="215731">
                <a:tc>
                  <a:txBody>
                    <a:bodyPr/>
                    <a:lstStyle/>
                    <a:p>
                      <a:pPr algn="ctr"/>
                      <a:r>
                        <a:rPr lang="en-US" sz="900"/>
                        <a:t>0</a:t>
                      </a:r>
                    </a:p>
                  </a:txBody>
                  <a:tcPr marL="47679" marR="47679" marT="23840" marB="23840" anchor="ctr"/>
                </a:tc>
                <a:tc>
                  <a:txBody>
                    <a:bodyPr/>
                    <a:lstStyle/>
                    <a:p>
                      <a:pPr algn="ctr"/>
                      <a:r>
                        <a:rPr lang="en-US" sz="900" dirty="0"/>
                        <a:t>0</a:t>
                      </a:r>
                    </a:p>
                  </a:txBody>
                  <a:tcPr marL="47679" marR="47679" marT="23840" marB="23840" anchor="ctr"/>
                </a:tc>
                <a:tc>
                  <a:txBody>
                    <a:bodyPr/>
                    <a:lstStyle/>
                    <a:p>
                      <a:pPr algn="ctr"/>
                      <a:r>
                        <a:rPr lang="en-US" sz="900"/>
                        <a:t>3</a:t>
                      </a:r>
                    </a:p>
                  </a:txBody>
                  <a:tcPr marL="47679" marR="47679" marT="23840" marB="23840" anchor="ctr"/>
                </a:tc>
                <a:tc>
                  <a:txBody>
                    <a:bodyPr/>
                    <a:lstStyle/>
                    <a:p>
                      <a:pPr algn="ctr"/>
                      <a:r>
                        <a:rPr lang="en-US" sz="900"/>
                        <a:t>0</a:t>
                      </a:r>
                    </a:p>
                  </a:txBody>
                  <a:tcPr marL="47679" marR="47679" marT="23840" marB="23840" anchor="ctr"/>
                </a:tc>
                <a:extLst>
                  <a:ext uri="{0D108BD9-81ED-4DB2-BD59-A6C34878D82A}">
                    <a16:rowId xmlns:a16="http://schemas.microsoft.com/office/drawing/2014/main" val="10004"/>
                  </a:ext>
                </a:extLst>
              </a:tr>
              <a:tr h="215731">
                <a:tc>
                  <a:txBody>
                    <a:bodyPr/>
                    <a:lstStyle/>
                    <a:p>
                      <a:pPr algn="ctr"/>
                      <a:r>
                        <a:rPr lang="en-US" sz="900"/>
                        <a:t>0</a:t>
                      </a:r>
                    </a:p>
                  </a:txBody>
                  <a:tcPr marL="47679" marR="47679" marT="23840" marB="23840" anchor="ctr"/>
                </a:tc>
                <a:tc>
                  <a:txBody>
                    <a:bodyPr/>
                    <a:lstStyle/>
                    <a:p>
                      <a:pPr algn="ctr"/>
                      <a:r>
                        <a:rPr lang="en-US" sz="900" dirty="0"/>
                        <a:t>1</a:t>
                      </a:r>
                    </a:p>
                  </a:txBody>
                  <a:tcPr marL="47679" marR="47679" marT="23840" marB="23840" anchor="ctr"/>
                </a:tc>
                <a:tc>
                  <a:txBody>
                    <a:bodyPr/>
                    <a:lstStyle/>
                    <a:p>
                      <a:pPr algn="ctr"/>
                      <a:r>
                        <a:rPr lang="en-US" sz="900"/>
                        <a:t>0</a:t>
                      </a:r>
                    </a:p>
                  </a:txBody>
                  <a:tcPr marL="47679" marR="47679" marT="23840" marB="23840" anchor="ctr"/>
                </a:tc>
                <a:tc>
                  <a:txBody>
                    <a:bodyPr/>
                    <a:lstStyle/>
                    <a:p>
                      <a:pPr algn="ctr"/>
                      <a:r>
                        <a:rPr lang="en-US" sz="900"/>
                        <a:t>8</a:t>
                      </a:r>
                    </a:p>
                  </a:txBody>
                  <a:tcPr marL="47679" marR="47679" marT="23840" marB="23840" anchor="ctr"/>
                </a:tc>
                <a:extLst>
                  <a:ext uri="{0D108BD9-81ED-4DB2-BD59-A6C34878D82A}">
                    <a16:rowId xmlns:a16="http://schemas.microsoft.com/office/drawing/2014/main" val="10005"/>
                  </a:ext>
                </a:extLst>
              </a:tr>
              <a:tr h="0">
                <a:tc>
                  <a:txBody>
                    <a:bodyPr/>
                    <a:lstStyle/>
                    <a:p>
                      <a:pPr algn="ctr"/>
                      <a:r>
                        <a:rPr lang="en-US" sz="900" dirty="0"/>
                        <a:t>0</a:t>
                      </a:r>
                    </a:p>
                  </a:txBody>
                  <a:tcPr marL="47679" marR="47679" marT="23840" marB="23840" anchor="ctr"/>
                </a:tc>
                <a:tc>
                  <a:txBody>
                    <a:bodyPr/>
                    <a:lstStyle/>
                    <a:p>
                      <a:pPr algn="ctr"/>
                      <a:r>
                        <a:rPr lang="en-US" sz="900" dirty="0"/>
                        <a:t>1</a:t>
                      </a:r>
                    </a:p>
                  </a:txBody>
                  <a:tcPr marL="47679" marR="47679" marT="23840" marB="23840" anchor="ctr"/>
                </a:tc>
                <a:tc>
                  <a:txBody>
                    <a:bodyPr/>
                    <a:lstStyle/>
                    <a:p>
                      <a:pPr algn="ctr"/>
                      <a:r>
                        <a:rPr lang="en-US" sz="900" dirty="0"/>
                        <a:t>1</a:t>
                      </a:r>
                    </a:p>
                  </a:txBody>
                  <a:tcPr marL="47679" marR="47679" marT="23840" marB="23840" anchor="ctr"/>
                </a:tc>
                <a:tc>
                  <a:txBody>
                    <a:bodyPr/>
                    <a:lstStyle/>
                    <a:p>
                      <a:pPr algn="ctr"/>
                      <a:r>
                        <a:rPr lang="en-US" sz="900"/>
                        <a:t>372</a:t>
                      </a:r>
                    </a:p>
                  </a:txBody>
                  <a:tcPr marL="47679" marR="47679" marT="23840" marB="23840" anchor="ctr"/>
                </a:tc>
                <a:extLst>
                  <a:ext uri="{0D108BD9-81ED-4DB2-BD59-A6C34878D82A}">
                    <a16:rowId xmlns:a16="http://schemas.microsoft.com/office/drawing/2014/main" val="10006"/>
                  </a:ext>
                </a:extLst>
              </a:tr>
              <a:tr h="215731">
                <a:tc>
                  <a:txBody>
                    <a:bodyPr/>
                    <a:lstStyle/>
                    <a:p>
                      <a:pPr algn="ctr"/>
                      <a:r>
                        <a:rPr lang="en-US" sz="900"/>
                        <a:t>0</a:t>
                      </a:r>
                    </a:p>
                  </a:txBody>
                  <a:tcPr marL="47679" marR="47679" marT="23840" marB="23840" anchor="ctr"/>
                </a:tc>
                <a:tc>
                  <a:txBody>
                    <a:bodyPr/>
                    <a:lstStyle/>
                    <a:p>
                      <a:pPr algn="ctr"/>
                      <a:r>
                        <a:rPr lang="en-US" sz="900"/>
                        <a:t>1</a:t>
                      </a:r>
                    </a:p>
                  </a:txBody>
                  <a:tcPr marL="47679" marR="47679" marT="23840" marB="23840" anchor="ctr"/>
                </a:tc>
                <a:tc>
                  <a:txBody>
                    <a:bodyPr/>
                    <a:lstStyle/>
                    <a:p>
                      <a:pPr algn="ctr"/>
                      <a:r>
                        <a:rPr lang="en-US" sz="900" dirty="0"/>
                        <a:t>2</a:t>
                      </a:r>
                    </a:p>
                  </a:txBody>
                  <a:tcPr marL="47679" marR="47679" marT="23840" marB="23840" anchor="ctr"/>
                </a:tc>
                <a:tc>
                  <a:txBody>
                    <a:bodyPr/>
                    <a:lstStyle/>
                    <a:p>
                      <a:pPr algn="ctr"/>
                      <a:r>
                        <a:rPr lang="en-US" sz="900"/>
                        <a:t>88</a:t>
                      </a:r>
                    </a:p>
                  </a:txBody>
                  <a:tcPr marL="47679" marR="47679" marT="23840" marB="23840" anchor="ctr"/>
                </a:tc>
                <a:extLst>
                  <a:ext uri="{0D108BD9-81ED-4DB2-BD59-A6C34878D82A}">
                    <a16:rowId xmlns:a16="http://schemas.microsoft.com/office/drawing/2014/main" val="10007"/>
                  </a:ext>
                </a:extLst>
              </a:tr>
              <a:tr h="215731">
                <a:tc>
                  <a:txBody>
                    <a:bodyPr/>
                    <a:lstStyle/>
                    <a:p>
                      <a:pPr algn="ctr"/>
                      <a:r>
                        <a:rPr lang="en-US" sz="900"/>
                        <a:t>0</a:t>
                      </a:r>
                    </a:p>
                  </a:txBody>
                  <a:tcPr marL="47679" marR="47679" marT="23840" marB="23840" anchor="ctr"/>
                </a:tc>
                <a:tc>
                  <a:txBody>
                    <a:bodyPr/>
                    <a:lstStyle/>
                    <a:p>
                      <a:pPr algn="ctr"/>
                      <a:r>
                        <a:rPr lang="en-US" sz="900" dirty="0"/>
                        <a:t>1</a:t>
                      </a:r>
                    </a:p>
                  </a:txBody>
                  <a:tcPr marL="47679" marR="47679" marT="23840" marB="23840" anchor="ctr"/>
                </a:tc>
                <a:tc>
                  <a:txBody>
                    <a:bodyPr/>
                    <a:lstStyle/>
                    <a:p>
                      <a:pPr algn="ctr"/>
                      <a:r>
                        <a:rPr lang="en-US" sz="900" dirty="0"/>
                        <a:t>3</a:t>
                      </a:r>
                    </a:p>
                  </a:txBody>
                  <a:tcPr marL="47679" marR="47679" marT="23840" marB="23840" anchor="ctr"/>
                </a:tc>
                <a:tc>
                  <a:txBody>
                    <a:bodyPr/>
                    <a:lstStyle/>
                    <a:p>
                      <a:pPr algn="ctr"/>
                      <a:r>
                        <a:rPr lang="en-US" sz="900"/>
                        <a:t>0</a:t>
                      </a:r>
                    </a:p>
                  </a:txBody>
                  <a:tcPr marL="47679" marR="47679" marT="23840" marB="23840" anchor="ctr"/>
                </a:tc>
                <a:extLst>
                  <a:ext uri="{0D108BD9-81ED-4DB2-BD59-A6C34878D82A}">
                    <a16:rowId xmlns:a16="http://schemas.microsoft.com/office/drawing/2014/main" val="10008"/>
                  </a:ext>
                </a:extLst>
              </a:tr>
              <a:tr h="215731">
                <a:tc>
                  <a:txBody>
                    <a:bodyPr/>
                    <a:lstStyle/>
                    <a:p>
                      <a:pPr algn="ctr"/>
                      <a:r>
                        <a:rPr lang="en-US" sz="900"/>
                        <a:t>0</a:t>
                      </a:r>
                    </a:p>
                  </a:txBody>
                  <a:tcPr marL="47679" marR="47679" marT="23840" marB="23840" anchor="ctr"/>
                </a:tc>
                <a:tc>
                  <a:txBody>
                    <a:bodyPr/>
                    <a:lstStyle/>
                    <a:p>
                      <a:pPr algn="ctr"/>
                      <a:r>
                        <a:rPr lang="en-US" sz="900"/>
                        <a:t>2</a:t>
                      </a:r>
                    </a:p>
                  </a:txBody>
                  <a:tcPr marL="47679" marR="47679" marT="23840" marB="23840" anchor="ctr"/>
                </a:tc>
                <a:tc>
                  <a:txBody>
                    <a:bodyPr/>
                    <a:lstStyle/>
                    <a:p>
                      <a:pPr algn="ctr"/>
                      <a:r>
                        <a:rPr lang="en-US" sz="900" dirty="0"/>
                        <a:t>0</a:t>
                      </a:r>
                    </a:p>
                  </a:txBody>
                  <a:tcPr marL="47679" marR="47679" marT="23840" marB="23840" anchor="ctr"/>
                </a:tc>
                <a:tc>
                  <a:txBody>
                    <a:bodyPr/>
                    <a:lstStyle/>
                    <a:p>
                      <a:pPr algn="ctr"/>
                      <a:r>
                        <a:rPr lang="en-US" sz="900"/>
                        <a:t>0</a:t>
                      </a:r>
                    </a:p>
                  </a:txBody>
                  <a:tcPr marL="47679" marR="47679" marT="23840" marB="23840" anchor="ctr"/>
                </a:tc>
                <a:extLst>
                  <a:ext uri="{0D108BD9-81ED-4DB2-BD59-A6C34878D82A}">
                    <a16:rowId xmlns:a16="http://schemas.microsoft.com/office/drawing/2014/main" val="10009"/>
                  </a:ext>
                </a:extLst>
              </a:tr>
              <a:tr h="215731">
                <a:tc>
                  <a:txBody>
                    <a:bodyPr/>
                    <a:lstStyle/>
                    <a:p>
                      <a:pPr algn="ctr"/>
                      <a:r>
                        <a:rPr lang="en-US" sz="900"/>
                        <a:t>0</a:t>
                      </a:r>
                    </a:p>
                  </a:txBody>
                  <a:tcPr marL="47679" marR="47679" marT="23840" marB="23840" anchor="ctr"/>
                </a:tc>
                <a:tc>
                  <a:txBody>
                    <a:bodyPr/>
                    <a:lstStyle/>
                    <a:p>
                      <a:pPr algn="ctr"/>
                      <a:r>
                        <a:rPr lang="en-US" sz="900"/>
                        <a:t>2</a:t>
                      </a:r>
                    </a:p>
                  </a:txBody>
                  <a:tcPr marL="47679" marR="47679" marT="23840" marB="23840" anchor="ctr"/>
                </a:tc>
                <a:tc>
                  <a:txBody>
                    <a:bodyPr/>
                    <a:lstStyle/>
                    <a:p>
                      <a:pPr algn="ctr"/>
                      <a:r>
                        <a:rPr lang="en-US" sz="900" dirty="0"/>
                        <a:t>1</a:t>
                      </a:r>
                    </a:p>
                  </a:txBody>
                  <a:tcPr marL="47679" marR="47679" marT="23840" marB="23840" anchor="ctr"/>
                </a:tc>
                <a:tc>
                  <a:txBody>
                    <a:bodyPr/>
                    <a:lstStyle/>
                    <a:p>
                      <a:pPr algn="ctr"/>
                      <a:r>
                        <a:rPr lang="en-US" sz="900" dirty="0"/>
                        <a:t>0</a:t>
                      </a:r>
                    </a:p>
                  </a:txBody>
                  <a:tcPr marL="47679" marR="47679" marT="23840" marB="23840" anchor="ctr"/>
                </a:tc>
                <a:extLst>
                  <a:ext uri="{0D108BD9-81ED-4DB2-BD59-A6C34878D82A}">
                    <a16:rowId xmlns:a16="http://schemas.microsoft.com/office/drawing/2014/main" val="10010"/>
                  </a:ext>
                </a:extLst>
              </a:tr>
              <a:tr h="215731">
                <a:tc>
                  <a:txBody>
                    <a:bodyPr/>
                    <a:lstStyle/>
                    <a:p>
                      <a:pPr algn="ctr"/>
                      <a:r>
                        <a:rPr lang="en-US" sz="900" dirty="0"/>
                        <a:t>0</a:t>
                      </a:r>
                    </a:p>
                  </a:txBody>
                  <a:tcPr marL="47679" marR="47679" marT="23840" marB="23840" anchor="ctr"/>
                </a:tc>
                <a:tc>
                  <a:txBody>
                    <a:bodyPr/>
                    <a:lstStyle/>
                    <a:p>
                      <a:pPr algn="ctr"/>
                      <a:r>
                        <a:rPr lang="en-US" sz="900"/>
                        <a:t>2</a:t>
                      </a:r>
                    </a:p>
                  </a:txBody>
                  <a:tcPr marL="47679" marR="47679" marT="23840" marB="23840" anchor="ctr"/>
                </a:tc>
                <a:tc>
                  <a:txBody>
                    <a:bodyPr/>
                    <a:lstStyle/>
                    <a:p>
                      <a:pPr algn="ctr"/>
                      <a:r>
                        <a:rPr lang="en-US" sz="900"/>
                        <a:t>2</a:t>
                      </a:r>
                    </a:p>
                  </a:txBody>
                  <a:tcPr marL="47679" marR="47679" marT="23840" marB="23840" anchor="ctr"/>
                </a:tc>
                <a:tc>
                  <a:txBody>
                    <a:bodyPr/>
                    <a:lstStyle/>
                    <a:p>
                      <a:pPr algn="ctr"/>
                      <a:r>
                        <a:rPr lang="en-US" sz="900" dirty="0"/>
                        <a:t>10</a:t>
                      </a:r>
                    </a:p>
                  </a:txBody>
                  <a:tcPr marL="47679" marR="47679" marT="23840" marB="23840" anchor="ctr"/>
                </a:tc>
                <a:extLst>
                  <a:ext uri="{0D108BD9-81ED-4DB2-BD59-A6C34878D82A}">
                    <a16:rowId xmlns:a16="http://schemas.microsoft.com/office/drawing/2014/main" val="10011"/>
                  </a:ext>
                </a:extLst>
              </a:tr>
              <a:tr h="215731">
                <a:tc>
                  <a:txBody>
                    <a:bodyPr/>
                    <a:lstStyle/>
                    <a:p>
                      <a:pPr algn="ctr"/>
                      <a:r>
                        <a:rPr lang="en-US" sz="900" dirty="0" smtClean="0"/>
                        <a:t>…</a:t>
                      </a:r>
                      <a:endParaRPr lang="en-US" sz="900" dirty="0"/>
                    </a:p>
                  </a:txBody>
                  <a:tcPr marL="47679" marR="47679" marT="23840" marB="23840" anchor="ctr"/>
                </a:tc>
                <a:tc>
                  <a:txBody>
                    <a:bodyPr/>
                    <a:lstStyle/>
                    <a:p>
                      <a:pPr algn="ctr"/>
                      <a:r>
                        <a:rPr lang="en-US" sz="900" dirty="0" smtClean="0"/>
                        <a:t>…</a:t>
                      </a:r>
                      <a:endParaRPr lang="en-US" sz="900" dirty="0"/>
                    </a:p>
                  </a:txBody>
                  <a:tcPr marL="47679" marR="47679" marT="23840" marB="23840" anchor="ctr"/>
                </a:tc>
                <a:tc>
                  <a:txBody>
                    <a:bodyPr/>
                    <a:lstStyle/>
                    <a:p>
                      <a:pPr algn="ctr"/>
                      <a:r>
                        <a:rPr lang="en-US" sz="900" dirty="0" smtClean="0"/>
                        <a:t>…</a:t>
                      </a:r>
                      <a:endParaRPr lang="en-US" sz="900" dirty="0"/>
                    </a:p>
                  </a:txBody>
                  <a:tcPr marL="47679" marR="47679" marT="23840" marB="23840" anchor="ctr"/>
                </a:tc>
                <a:tc>
                  <a:txBody>
                    <a:bodyPr/>
                    <a:lstStyle/>
                    <a:p>
                      <a:pPr algn="ctr"/>
                      <a:r>
                        <a:rPr lang="en-US" sz="900" dirty="0" smtClean="0"/>
                        <a:t>…</a:t>
                      </a:r>
                      <a:endParaRPr lang="en-US" sz="900" dirty="0"/>
                    </a:p>
                  </a:txBody>
                  <a:tcPr marL="47679" marR="47679" marT="23840" marB="23840" anchor="ctr"/>
                </a:tc>
                <a:extLst>
                  <a:ext uri="{0D108BD9-81ED-4DB2-BD59-A6C34878D82A}">
                    <a16:rowId xmlns:a16="http://schemas.microsoft.com/office/drawing/2014/main" val="10012"/>
                  </a:ext>
                </a:extLst>
              </a:tr>
              <a:tr h="257036">
                <a:tc>
                  <a:txBody>
                    <a:bodyPr/>
                    <a:lstStyle/>
                    <a:p>
                      <a:pPr algn="ctr"/>
                      <a:r>
                        <a:rPr lang="en-US" sz="900" dirty="0"/>
                        <a:t>3</a:t>
                      </a:r>
                    </a:p>
                  </a:txBody>
                  <a:tcPr anchor="ctr"/>
                </a:tc>
                <a:tc>
                  <a:txBody>
                    <a:bodyPr/>
                    <a:lstStyle/>
                    <a:p>
                      <a:pPr algn="ctr"/>
                      <a:r>
                        <a:rPr lang="en-US" sz="900"/>
                        <a:t>2</a:t>
                      </a:r>
                    </a:p>
                  </a:txBody>
                  <a:tcPr anchor="ctr"/>
                </a:tc>
                <a:tc>
                  <a:txBody>
                    <a:bodyPr/>
                    <a:lstStyle/>
                    <a:p>
                      <a:pPr algn="ctr"/>
                      <a:r>
                        <a:rPr lang="en-US" sz="900"/>
                        <a:t>3</a:t>
                      </a:r>
                    </a:p>
                  </a:txBody>
                  <a:tcPr anchor="ctr"/>
                </a:tc>
                <a:tc>
                  <a:txBody>
                    <a:bodyPr/>
                    <a:lstStyle/>
                    <a:p>
                      <a:pPr algn="ctr"/>
                      <a:r>
                        <a:rPr lang="en-US" sz="900"/>
                        <a:t>109</a:t>
                      </a:r>
                    </a:p>
                  </a:txBody>
                  <a:tcPr anchor="ctr"/>
                </a:tc>
                <a:extLst>
                  <a:ext uri="{0D108BD9-81ED-4DB2-BD59-A6C34878D82A}">
                    <a16:rowId xmlns:a16="http://schemas.microsoft.com/office/drawing/2014/main" val="10013"/>
                  </a:ext>
                </a:extLst>
              </a:tr>
              <a:tr h="257036">
                <a:tc>
                  <a:txBody>
                    <a:bodyPr/>
                    <a:lstStyle/>
                    <a:p>
                      <a:pPr algn="ctr"/>
                      <a:r>
                        <a:rPr lang="en-US" sz="900" dirty="0"/>
                        <a:t>3</a:t>
                      </a:r>
                    </a:p>
                  </a:txBody>
                  <a:tcPr anchor="ctr"/>
                </a:tc>
                <a:tc>
                  <a:txBody>
                    <a:bodyPr/>
                    <a:lstStyle/>
                    <a:p>
                      <a:pPr algn="ctr"/>
                      <a:r>
                        <a:rPr lang="en-US" sz="900" dirty="0"/>
                        <a:t>3</a:t>
                      </a:r>
                    </a:p>
                  </a:txBody>
                  <a:tcPr anchor="ct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10014"/>
                  </a:ext>
                </a:extLst>
              </a:tr>
              <a:tr h="257036">
                <a:tc>
                  <a:txBody>
                    <a:bodyPr/>
                    <a:lstStyle/>
                    <a:p>
                      <a:pPr algn="ctr"/>
                      <a:r>
                        <a:rPr lang="en-US" sz="900"/>
                        <a:t>3</a:t>
                      </a:r>
                    </a:p>
                  </a:txBody>
                  <a:tcPr anchor="ctr"/>
                </a:tc>
                <a:tc>
                  <a:txBody>
                    <a:bodyPr/>
                    <a:lstStyle/>
                    <a:p>
                      <a:pPr algn="ctr"/>
                      <a:r>
                        <a:rPr lang="en-US" sz="900" dirty="0"/>
                        <a:t>3</a:t>
                      </a:r>
                    </a:p>
                  </a:txBody>
                  <a:tcPr anchor="ctr"/>
                </a:tc>
                <a:tc>
                  <a:txBody>
                    <a:bodyPr/>
                    <a:lstStyle/>
                    <a:p>
                      <a:pPr algn="ctr"/>
                      <a:r>
                        <a:rPr lang="en-US" sz="900"/>
                        <a:t>1</a:t>
                      </a:r>
                    </a:p>
                  </a:txBody>
                  <a:tcPr anchor="ctr"/>
                </a:tc>
                <a:tc>
                  <a:txBody>
                    <a:bodyPr/>
                    <a:lstStyle/>
                    <a:p>
                      <a:pPr algn="ctr"/>
                      <a:r>
                        <a:rPr lang="en-US" sz="900"/>
                        <a:t>0</a:t>
                      </a:r>
                    </a:p>
                  </a:txBody>
                  <a:tcPr anchor="ctr"/>
                </a:tc>
                <a:extLst>
                  <a:ext uri="{0D108BD9-81ED-4DB2-BD59-A6C34878D82A}">
                    <a16:rowId xmlns:a16="http://schemas.microsoft.com/office/drawing/2014/main" val="10015"/>
                  </a:ext>
                </a:extLst>
              </a:tr>
              <a:tr h="257036">
                <a:tc>
                  <a:txBody>
                    <a:bodyPr/>
                    <a:lstStyle/>
                    <a:p>
                      <a:pPr algn="ctr"/>
                      <a:r>
                        <a:rPr lang="en-US" sz="900"/>
                        <a:t>3</a:t>
                      </a:r>
                    </a:p>
                  </a:txBody>
                  <a:tcPr anchor="ctr"/>
                </a:tc>
                <a:tc>
                  <a:txBody>
                    <a:bodyPr/>
                    <a:lstStyle/>
                    <a:p>
                      <a:pPr algn="ctr"/>
                      <a:r>
                        <a:rPr lang="en-US" sz="900" dirty="0"/>
                        <a:t>3</a:t>
                      </a:r>
                    </a:p>
                  </a:txBody>
                  <a:tcPr anchor="ctr"/>
                </a:tc>
                <a:tc>
                  <a:txBody>
                    <a:bodyPr/>
                    <a:lstStyle/>
                    <a:p>
                      <a:pPr algn="ctr"/>
                      <a:r>
                        <a:rPr lang="en-US" sz="900" dirty="0"/>
                        <a:t>2</a:t>
                      </a:r>
                    </a:p>
                  </a:txBody>
                  <a:tcPr anchor="ctr"/>
                </a:tc>
                <a:tc>
                  <a:txBody>
                    <a:bodyPr/>
                    <a:lstStyle/>
                    <a:p>
                      <a:pPr algn="ctr"/>
                      <a:r>
                        <a:rPr lang="en-US" sz="900" dirty="0"/>
                        <a:t>3415</a:t>
                      </a:r>
                    </a:p>
                  </a:txBody>
                  <a:tcPr anchor="ctr"/>
                </a:tc>
                <a:extLst>
                  <a:ext uri="{0D108BD9-81ED-4DB2-BD59-A6C34878D82A}">
                    <a16:rowId xmlns:a16="http://schemas.microsoft.com/office/drawing/2014/main" val="10016"/>
                  </a:ext>
                </a:extLst>
              </a:tr>
              <a:tr h="257036">
                <a:tc>
                  <a:txBody>
                    <a:bodyPr/>
                    <a:lstStyle/>
                    <a:p>
                      <a:pPr algn="ctr"/>
                      <a:r>
                        <a:rPr lang="en-US" sz="900"/>
                        <a:t>3</a:t>
                      </a:r>
                    </a:p>
                  </a:txBody>
                  <a:tcPr anchor="ctr"/>
                </a:tc>
                <a:tc>
                  <a:txBody>
                    <a:bodyPr/>
                    <a:lstStyle/>
                    <a:p>
                      <a:pPr algn="ctr"/>
                      <a:r>
                        <a:rPr lang="en-US" sz="900"/>
                        <a:t>3</a:t>
                      </a:r>
                    </a:p>
                  </a:txBody>
                  <a:tcPr anchor="ctr"/>
                </a:tc>
                <a:tc>
                  <a:txBody>
                    <a:bodyPr/>
                    <a:lstStyle/>
                    <a:p>
                      <a:pPr algn="ctr"/>
                      <a:r>
                        <a:rPr lang="en-US" sz="900" dirty="0"/>
                        <a:t>3</a:t>
                      </a:r>
                    </a:p>
                  </a:txBody>
                  <a:tcPr anchor="ctr"/>
                </a:tc>
                <a:tc>
                  <a:txBody>
                    <a:bodyPr/>
                    <a:lstStyle/>
                    <a:p>
                      <a:pPr algn="ctr"/>
                      <a:r>
                        <a:rPr lang="en-US" sz="900" dirty="0"/>
                        <a:t>53929</a:t>
                      </a:r>
                    </a:p>
                  </a:txBody>
                  <a:tcPr anchor="ctr"/>
                </a:tc>
                <a:extLst>
                  <a:ext uri="{0D108BD9-81ED-4DB2-BD59-A6C34878D82A}">
                    <a16:rowId xmlns:a16="http://schemas.microsoft.com/office/drawing/2014/main" val="10017"/>
                  </a:ext>
                </a:extLst>
              </a:tr>
            </a:tbl>
          </a:graphicData>
        </a:graphic>
      </p:graphicFrame>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5</a:t>
            </a:fld>
            <a:endParaRPr lang="en-US"/>
          </a:p>
        </p:txBody>
      </p:sp>
    </p:spTree>
    <p:extLst>
      <p:ext uri="{BB962C8B-B14F-4D97-AF65-F5344CB8AC3E}">
        <p14:creationId xmlns:p14="http://schemas.microsoft.com/office/powerpoint/2010/main" val="190140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Color </a:t>
            </a:r>
            <a:r>
              <a:rPr lang="en-US" dirty="0"/>
              <a:t>Structure </a:t>
            </a:r>
            <a:r>
              <a:rPr lang="en-US" dirty="0" smtClean="0"/>
              <a:t>Descriptor</a:t>
            </a:r>
            <a:endParaRPr lang="en-US" dirty="0"/>
          </a:p>
        </p:txBody>
      </p:sp>
      <p:sp>
        <p:nvSpPr>
          <p:cNvPr id="3" name="Content Placeholder 2"/>
          <p:cNvSpPr>
            <a:spLocks noGrp="1"/>
          </p:cNvSpPr>
          <p:nvPr>
            <p:ph sz="half" idx="1"/>
          </p:nvPr>
        </p:nvSpPr>
        <p:spPr/>
        <p:txBody>
          <a:bodyPr>
            <a:normAutofit/>
          </a:bodyPr>
          <a:lstStyle/>
          <a:p>
            <a:r>
              <a:rPr lang="en-US" sz="1600" dirty="0"/>
              <a:t>It </a:t>
            </a:r>
            <a:r>
              <a:rPr lang="en-US" sz="1600" dirty="0" smtClean="0"/>
              <a:t>expresses local color structure in an image by use of a structuring element </a:t>
            </a:r>
          </a:p>
          <a:p>
            <a:r>
              <a:rPr lang="en-US" sz="1600" dirty="0"/>
              <a:t>The </a:t>
            </a:r>
            <a:r>
              <a:rPr lang="en-US" sz="1600" dirty="0" smtClean="0"/>
              <a:t>CSD is computed by visiting all location in the image</a:t>
            </a:r>
            <a:r>
              <a:rPr lang="en-US" sz="1600" dirty="0"/>
              <a:t>, </a:t>
            </a:r>
            <a:r>
              <a:rPr lang="en-US" sz="1600" dirty="0" smtClean="0"/>
              <a:t>retrieving colors C{0-7} of all pixels contained in the 8x8 pixel structure element. </a:t>
            </a:r>
          </a:p>
          <a:p>
            <a:r>
              <a:rPr lang="en-US" sz="1600" dirty="0" smtClean="0"/>
              <a:t>CSD bine of each color contained inside the window are incremented. </a:t>
            </a:r>
            <a:endParaRPr lang="en-US" sz="1600" dirty="0"/>
          </a:p>
        </p:txBody>
      </p:sp>
      <p:pic>
        <p:nvPicPr>
          <p:cNvPr id="6" name="Content Placeholder 5"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72030" y="4342923"/>
            <a:ext cx="3348228" cy="2515077"/>
          </a:xfrm>
        </p:spPr>
      </p:pic>
      <p:sp>
        <p:nvSpPr>
          <p:cNvPr id="5" name="Slide Number Placeholder 4"/>
          <p:cNvSpPr>
            <a:spLocks noGrp="1"/>
          </p:cNvSpPr>
          <p:nvPr>
            <p:ph type="sldNum" sz="quarter" idx="12"/>
          </p:nvPr>
        </p:nvSpPr>
        <p:spPr/>
        <p:txBody>
          <a:bodyPr>
            <a:normAutofit fontScale="92500" lnSpcReduction="10000"/>
          </a:bodyPr>
          <a:lstStyle/>
          <a:p>
            <a:fld id="{7861E9F1-9214-4563-ABFC-1D940E589AFF}" type="slidenum">
              <a:rPr lang="en-US" smtClean="0"/>
              <a:t>6</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970" y="1680632"/>
            <a:ext cx="2863660" cy="5177368"/>
          </a:xfrm>
          <a:prstGeom prst="rect">
            <a:avLst/>
          </a:prstGeom>
        </p:spPr>
      </p:pic>
    </p:spTree>
    <p:extLst>
      <p:ext uri="{BB962C8B-B14F-4D97-AF65-F5344CB8AC3E}">
        <p14:creationId xmlns:p14="http://schemas.microsoft.com/office/powerpoint/2010/main" val="501317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Dominant </a:t>
            </a:r>
            <a:r>
              <a:rPr lang="en-US" dirty="0"/>
              <a:t>Color </a:t>
            </a:r>
            <a:r>
              <a:rPr lang="en-US" dirty="0" smtClean="0"/>
              <a:t>Descriptor</a:t>
            </a:r>
            <a:endParaRPr lang="en-US" dirty="0"/>
          </a:p>
        </p:txBody>
      </p:sp>
      <p:sp>
        <p:nvSpPr>
          <p:cNvPr id="3" name="Content Placeholder 2"/>
          <p:cNvSpPr>
            <a:spLocks noGrp="1"/>
          </p:cNvSpPr>
          <p:nvPr>
            <p:ph sz="half" idx="1"/>
          </p:nvPr>
        </p:nvSpPr>
        <p:spPr/>
        <p:txBody>
          <a:bodyPr>
            <a:normAutofit lnSpcReduction="10000"/>
          </a:bodyPr>
          <a:lstStyle/>
          <a:p>
            <a:r>
              <a:rPr lang="en-US" dirty="0"/>
              <a:t>The dominant color descriptor is defined </a:t>
            </a:r>
            <a:r>
              <a:rPr lang="en-US" dirty="0" smtClean="0"/>
              <a:t>as:</a:t>
            </a:r>
          </a:p>
          <a:p>
            <a:r>
              <a:rPr lang="en-US" dirty="0" smtClean="0"/>
              <a:t>F={</a:t>
            </a:r>
            <a:r>
              <a:rPr lang="en-US" dirty="0" err="1" smtClean="0"/>
              <a:t>Ci</a:t>
            </a:r>
            <a:r>
              <a:rPr lang="en-US" dirty="0" smtClean="0"/>
              <a:t>, Pi}, (</a:t>
            </a:r>
            <a:r>
              <a:rPr lang="en-US" dirty="0" err="1" smtClean="0"/>
              <a:t>i</a:t>
            </a:r>
            <a:r>
              <a:rPr lang="en-US" dirty="0" smtClean="0"/>
              <a:t>=1,2,3…N)</a:t>
            </a:r>
          </a:p>
          <a:p>
            <a:r>
              <a:rPr lang="en-US" dirty="0" smtClean="0"/>
              <a:t>Where </a:t>
            </a:r>
            <a:r>
              <a:rPr lang="en-US" dirty="0" err="1" smtClean="0"/>
              <a:t>Ci</a:t>
            </a:r>
            <a:r>
              <a:rPr lang="en-US" dirty="0" smtClean="0"/>
              <a:t> is a 3D dominant color vector, Pi is the percentage of each dominant color.</a:t>
            </a:r>
          </a:p>
          <a:p>
            <a:r>
              <a:rPr lang="pt-BR" dirty="0"/>
              <a:t>C = 9*H + 3*S + V; </a:t>
            </a:r>
            <a:r>
              <a:rPr lang="pt-BR" dirty="0" smtClean="0"/>
              <a:t>C∈[0，71]</a:t>
            </a:r>
          </a:p>
          <a:p>
            <a:r>
              <a:rPr lang="en-US" dirty="0"/>
              <a:t>Calculate the quantified HSV space histogram, </a:t>
            </a:r>
            <a:r>
              <a:rPr lang="en-US" dirty="0" smtClean="0"/>
              <a:t>with </a:t>
            </a:r>
            <a:r>
              <a:rPr lang="en-US" dirty="0"/>
              <a:t>Pi </a:t>
            </a:r>
            <a:r>
              <a:rPr lang="en-US" dirty="0" smtClean="0"/>
              <a:t>(</a:t>
            </a:r>
            <a:r>
              <a:rPr lang="en-US" dirty="0" err="1" smtClean="0"/>
              <a:t>i</a:t>
            </a:r>
            <a:r>
              <a:rPr lang="en-US" dirty="0" smtClean="0"/>
              <a:t>=0,1</a:t>
            </a:r>
            <a:r>
              <a:rPr lang="en-US" dirty="0"/>
              <a:t>,,</a:t>
            </a:r>
            <a:r>
              <a:rPr lang="en-US" dirty="0" smtClean="0"/>
              <a:t>71) express proportion of </a:t>
            </a:r>
            <a:r>
              <a:rPr lang="en-US" dirty="0"/>
              <a:t>color vector </a:t>
            </a:r>
            <a:r>
              <a:rPr lang="en-US" dirty="0" err="1" smtClean="0"/>
              <a:t>i</a:t>
            </a:r>
            <a:r>
              <a:rPr lang="en-US" dirty="0" smtClean="0"/>
              <a:t>; </a:t>
            </a:r>
          </a:p>
          <a:p>
            <a:r>
              <a:rPr lang="en-US" dirty="0" smtClean="0"/>
              <a:t>Similarity measure:</a:t>
            </a:r>
            <a:endParaRPr lang="en-US" dirty="0"/>
          </a:p>
          <a:p>
            <a:endParaRPr lang="pt-BR" dirty="0"/>
          </a:p>
          <a:p>
            <a:endParaRPr lang="en-US" dirty="0"/>
          </a:p>
        </p:txBody>
      </p:sp>
      <p:pic>
        <p:nvPicPr>
          <p:cNvPr id="6" name="Content Placeholder 5"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46924" y="5914989"/>
            <a:ext cx="2438740" cy="514422"/>
          </a:xfrm>
        </p:spPr>
      </p:pic>
      <p:sp>
        <p:nvSpPr>
          <p:cNvPr id="5" name="Slide Number Placeholder 4"/>
          <p:cNvSpPr>
            <a:spLocks noGrp="1"/>
          </p:cNvSpPr>
          <p:nvPr>
            <p:ph type="sldNum" sz="quarter" idx="12"/>
          </p:nvPr>
        </p:nvSpPr>
        <p:spPr/>
        <p:txBody>
          <a:bodyPr>
            <a:normAutofit fontScale="92500" lnSpcReduction="10000"/>
          </a:bodyPr>
          <a:lstStyle/>
          <a:p>
            <a:fld id="{7861E9F1-9214-4563-ABFC-1D940E589AFF}" type="slidenum">
              <a:rPr lang="en-US" smtClean="0"/>
              <a:t>7</a:t>
            </a:fld>
            <a:endParaRPr lang="en-US"/>
          </a:p>
        </p:txBody>
      </p:sp>
      <p:pic>
        <p:nvPicPr>
          <p:cNvPr id="4098" name="Picture 2" descr="http://www.intechopen.com/source/html/41905/media/image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076" y="2317436"/>
            <a:ext cx="5123241"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70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Texture Descriptors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dirty="0"/>
              <a:t>Statistical Texture Features</a:t>
            </a:r>
          </a:p>
          <a:p>
            <a:pPr lvl="1"/>
            <a:r>
              <a:rPr lang="en-US" dirty="0" smtClean="0"/>
              <a:t>Smoothness</a:t>
            </a:r>
          </a:p>
          <a:p>
            <a:pPr lvl="1"/>
            <a:r>
              <a:rPr lang="en-US" dirty="0" smtClean="0"/>
              <a:t>Coarseness</a:t>
            </a:r>
          </a:p>
          <a:p>
            <a:pPr lvl="1"/>
            <a:r>
              <a:rPr lang="en-US" dirty="0" smtClean="0"/>
              <a:t>Regularity</a:t>
            </a:r>
          </a:p>
          <a:p>
            <a:pPr marL="342900" indent="-342900">
              <a:buFont typeface="+mj-lt"/>
              <a:buAutoNum type="arabicPeriod"/>
            </a:pPr>
            <a:r>
              <a:rPr lang="en-US" dirty="0" smtClean="0"/>
              <a:t>Edge Histogram Descriptor</a:t>
            </a:r>
          </a:p>
          <a:p>
            <a:pPr lvl="1"/>
            <a:r>
              <a:rPr lang="en-US" dirty="0" smtClean="0"/>
              <a:t>Represent </a:t>
            </a:r>
            <a:r>
              <a:rPr lang="en-US" dirty="0"/>
              <a:t>textures by local edge </a:t>
            </a:r>
            <a:r>
              <a:rPr lang="en-US" dirty="0" smtClean="0"/>
              <a:t>characteristics</a:t>
            </a:r>
          </a:p>
          <a:p>
            <a:pPr marL="342900" indent="-342900">
              <a:buFont typeface="+mj-lt"/>
              <a:buAutoNum type="arabicPeriod"/>
            </a:pPr>
            <a:r>
              <a:rPr lang="en-US" dirty="0" smtClean="0"/>
              <a:t>Local Binary Patterns (LBP) Histogram</a:t>
            </a:r>
          </a:p>
          <a:p>
            <a:pPr marL="342900" indent="-342900">
              <a:buFont typeface="+mj-lt"/>
              <a:buAutoNum type="arabicPeriod"/>
            </a:pPr>
            <a:r>
              <a:rPr lang="en-US" dirty="0" smtClean="0"/>
              <a:t>Rotated Local Binary Patterns (RLBP) Histogram</a:t>
            </a:r>
          </a:p>
          <a:p>
            <a:pPr marL="0" indent="0">
              <a:buNone/>
            </a:pPr>
            <a:r>
              <a:rPr lang="en-US" dirty="0" smtClean="0"/>
              <a:t>5. Local Ternary Patterns (LTP)</a:t>
            </a:r>
          </a:p>
          <a:p>
            <a:pPr marL="0" indent="0">
              <a:buNone/>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8</a:t>
            </a:fld>
            <a:endParaRPr lang="en-US"/>
          </a:p>
        </p:txBody>
      </p:sp>
    </p:spTree>
    <p:extLst>
      <p:ext uri="{BB962C8B-B14F-4D97-AF65-F5344CB8AC3E}">
        <p14:creationId xmlns:p14="http://schemas.microsoft.com/office/powerpoint/2010/main" val="3936168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Statistical </a:t>
            </a:r>
            <a:r>
              <a:rPr lang="en-US" dirty="0"/>
              <a:t>Texture </a:t>
            </a:r>
            <a:r>
              <a:rPr lang="en-US" dirty="0" smtClean="0"/>
              <a:t>Features</a:t>
            </a:r>
            <a:endParaRPr lang="en-US" dirty="0"/>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7861E9F1-9214-4563-ABFC-1D940E589AFF}" type="slidenum">
              <a:rPr lang="en-US" smtClean="0"/>
              <a:t>9</a:t>
            </a:fld>
            <a:endParaRPr lang="en-US"/>
          </a:p>
        </p:txBody>
      </p:sp>
      <p:pic>
        <p:nvPicPr>
          <p:cNvPr id="5" name="Picture 4"/>
          <p:cNvPicPr>
            <a:picLocks noChangeAspect="1"/>
          </p:cNvPicPr>
          <p:nvPr/>
        </p:nvPicPr>
        <p:blipFill>
          <a:blip r:embed="rId2"/>
          <a:stretch>
            <a:fillRect/>
          </a:stretch>
        </p:blipFill>
        <p:spPr>
          <a:xfrm>
            <a:off x="922839" y="1750423"/>
            <a:ext cx="5882910" cy="4558937"/>
          </a:xfrm>
          <a:prstGeom prst="rect">
            <a:avLst/>
          </a:prstGeom>
        </p:spPr>
      </p:pic>
      <p:pic>
        <p:nvPicPr>
          <p:cNvPr id="8" name="Picture 7"/>
          <p:cNvPicPr>
            <a:picLocks noChangeAspect="1"/>
          </p:cNvPicPr>
          <p:nvPr/>
        </p:nvPicPr>
        <p:blipFill>
          <a:blip r:embed="rId3"/>
          <a:stretch>
            <a:fillRect/>
          </a:stretch>
        </p:blipFill>
        <p:spPr>
          <a:xfrm>
            <a:off x="7016062" y="2084832"/>
            <a:ext cx="5113113" cy="1173501"/>
          </a:xfrm>
          <a:prstGeom prst="rect">
            <a:avLst/>
          </a:prstGeom>
        </p:spPr>
      </p:pic>
    </p:spTree>
    <p:extLst>
      <p:ext uri="{BB962C8B-B14F-4D97-AF65-F5344CB8AC3E}">
        <p14:creationId xmlns:p14="http://schemas.microsoft.com/office/powerpoint/2010/main" val="4145999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186</TotalTime>
  <Words>1315</Words>
  <Application>Microsoft Office PowerPoint</Application>
  <PresentationFormat>Widescreen</PresentationFormat>
  <Paragraphs>395</Paragraphs>
  <Slides>34</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微軟正黑體</vt:lpstr>
      <vt:lpstr>Arial</vt:lpstr>
      <vt:lpstr>Calibri</vt:lpstr>
      <vt:lpstr>Cambria Math</vt:lpstr>
      <vt:lpstr>Century Gothic</vt:lpstr>
      <vt:lpstr>Comic Sans MS</vt:lpstr>
      <vt:lpstr>新細明體</vt:lpstr>
      <vt:lpstr>Wingdings</vt:lpstr>
      <vt:lpstr>Wingdings 3</vt:lpstr>
      <vt:lpstr>Wisp</vt:lpstr>
      <vt:lpstr>Equation</vt:lpstr>
      <vt:lpstr>Features Extraction In Computer Vision </vt:lpstr>
      <vt:lpstr>Features Extraction</vt:lpstr>
      <vt:lpstr>Feature Descriptors</vt:lpstr>
      <vt:lpstr>A. Color Descriptors</vt:lpstr>
      <vt:lpstr>1. Conventional Color Histogram</vt:lpstr>
      <vt:lpstr>2. Color Structure Descriptor</vt:lpstr>
      <vt:lpstr>3. Dominant Color Descriptor</vt:lpstr>
      <vt:lpstr>B. Texture Descriptors</vt:lpstr>
      <vt:lpstr>1. Statistical Texture Features</vt:lpstr>
      <vt:lpstr>2. Edge Histogram Descriptor</vt:lpstr>
      <vt:lpstr>3. Local binrary patterns (LBP):</vt:lpstr>
      <vt:lpstr>Effect of local binrary pattern:</vt:lpstr>
      <vt:lpstr>4. Rotate Local Binary Patterns (RLBP)</vt:lpstr>
      <vt:lpstr>4. Rotate Local Binary Patterns (RLBP)</vt:lpstr>
      <vt:lpstr>Effect of rotation on LBP and RLBP operator:</vt:lpstr>
      <vt:lpstr>5. Local Ternary Pattern (LTP)</vt:lpstr>
      <vt:lpstr>C. Shape Descriptors</vt:lpstr>
      <vt:lpstr>1. Fourier Descriptors</vt:lpstr>
      <vt:lpstr>2. Histogram Oriented Gradient (HOG)</vt:lpstr>
      <vt:lpstr>HOG Descriptor Calculation</vt:lpstr>
      <vt:lpstr>HOG Computation</vt:lpstr>
      <vt:lpstr>HOG Computation</vt:lpstr>
      <vt:lpstr>HOG Computation</vt:lpstr>
      <vt:lpstr>HOG Computation</vt:lpstr>
      <vt:lpstr>HOG Computation</vt:lpstr>
      <vt:lpstr>HOG Computation</vt:lpstr>
      <vt:lpstr>HOG Computation</vt:lpstr>
      <vt:lpstr>HOG Computation</vt:lpstr>
      <vt:lpstr>HOG Computation</vt:lpstr>
      <vt:lpstr>HOG Computation</vt:lpstr>
      <vt:lpstr>HOG Computation</vt:lpstr>
      <vt:lpstr>3. Scale-invariant Feature Transform (SIFT)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khan</dc:creator>
  <cp:lastModifiedBy>salman khan</cp:lastModifiedBy>
  <cp:revision>15</cp:revision>
  <dcterms:created xsi:type="dcterms:W3CDTF">2017-12-17T15:22:19Z</dcterms:created>
  <dcterms:modified xsi:type="dcterms:W3CDTF">2017-12-17T18:42:00Z</dcterms:modified>
</cp:coreProperties>
</file>