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3" r:id="rId6"/>
    <p:sldId id="272"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ya Mohammedi" userId="47880e456bbc5afa" providerId="LiveId" clId="{B6880EB0-51F5-491E-BBA6-4FC9A5E2F336}"/>
    <pc:docChg chg="undo custSel addSld delSld modSld">
      <pc:chgData name="Sadiya Mohammedi" userId="47880e456bbc5afa" providerId="LiveId" clId="{B6880EB0-51F5-491E-BBA6-4FC9A5E2F336}" dt="2024-09-18T09:18:29.955" v="726" actId="20577"/>
      <pc:docMkLst>
        <pc:docMk/>
      </pc:docMkLst>
      <pc:sldChg chg="modSp mod">
        <pc:chgData name="Sadiya Mohammedi" userId="47880e456bbc5afa" providerId="LiveId" clId="{B6880EB0-51F5-491E-BBA6-4FC9A5E2F336}" dt="2024-09-17T05:11:02.507" v="684" actId="20577"/>
        <pc:sldMkLst>
          <pc:docMk/>
          <pc:sldMk cId="0" sldId="256"/>
        </pc:sldMkLst>
      </pc:sldChg>
      <pc:sldChg chg="modSp mod">
        <pc:chgData name="Sadiya Mohammedi" userId="47880e456bbc5afa" providerId="LiveId" clId="{B6880EB0-51F5-491E-BBA6-4FC9A5E2F336}" dt="2024-09-18T09:18:29.955" v="726" actId="20577"/>
        <pc:sldMkLst>
          <pc:docMk/>
          <pc:sldMk cId="0" sldId="265"/>
        </pc:sldMkLst>
      </pc:sldChg>
      <pc:sldChg chg="modSp mod">
        <pc:chgData name="Sadiya Mohammedi" userId="47880e456bbc5afa" providerId="LiveId" clId="{B6880EB0-51F5-491E-BBA6-4FC9A5E2F336}" dt="2024-09-17T05:22:03.492" v="690" actId="2711"/>
        <pc:sldMkLst>
          <pc:docMk/>
          <pc:sldMk cId="2856357337" sldId="268"/>
        </pc:sldMkLst>
      </pc:sldChg>
      <pc:sldChg chg="modSp mod">
        <pc:chgData name="Sadiya Mohammedi" userId="47880e456bbc5afa" providerId="LiveId" clId="{B6880EB0-51F5-491E-BBA6-4FC9A5E2F336}" dt="2024-09-17T05:20:41.354" v="685" actId="255"/>
        <pc:sldMkLst>
          <pc:docMk/>
          <pc:sldMk cId="2143451837" sldId="269"/>
        </pc:sldMkLst>
      </pc:sldChg>
      <pc:sldChg chg="addSp modSp mod">
        <pc:chgData name="Sadiya Mohammedi" userId="47880e456bbc5afa" providerId="LiveId" clId="{B6880EB0-51F5-491E-BBA6-4FC9A5E2F336}" dt="2024-09-16T06:52:33.110" v="453" actId="14430"/>
        <pc:sldMkLst>
          <pc:docMk/>
          <pc:sldMk cId="479890276" sldId="270"/>
        </pc:sldMkLst>
      </pc:sldChg>
      <pc:sldChg chg="del">
        <pc:chgData name="Sadiya Mohammedi" userId="47880e456bbc5afa" providerId="LiveId" clId="{B6880EB0-51F5-491E-BBA6-4FC9A5E2F336}" dt="2024-09-16T06:18:04.753" v="449" actId="47"/>
        <pc:sldMkLst>
          <pc:docMk/>
          <pc:sldMk cId="2000455742" sldId="271"/>
        </pc:sldMkLst>
      </pc:sldChg>
      <pc:sldChg chg="addSp modSp add del mod">
        <pc:chgData name="Sadiya Mohammedi" userId="47880e456bbc5afa" providerId="LiveId" clId="{B6880EB0-51F5-491E-BBA6-4FC9A5E2F336}" dt="2024-09-17T05:21:48.469" v="689" actId="2711"/>
        <pc:sldMkLst>
          <pc:docMk/>
          <pc:sldMk cId="3338832548" sldId="272"/>
        </pc:sldMkLst>
      </pc:sldChg>
      <pc:sldChg chg="modSp mod">
        <pc:chgData name="Sadiya Mohammedi" userId="47880e456bbc5afa" providerId="LiveId" clId="{B6880EB0-51F5-491E-BBA6-4FC9A5E2F336}" dt="2024-09-17T05:21:17.482" v="686" actId="2711"/>
        <pc:sldMkLst>
          <pc:docMk/>
          <pc:sldMk cId="1030816154" sldId="273"/>
        </pc:sldMkLst>
      </pc:sldChg>
    </pc:docChg>
  </pc:docChgLst>
  <pc:docChgLst>
    <pc:chgData name="Sadiya Mohammedi" userId="47880e456bbc5afa" providerId="LiveId" clId="{276E83C7-FB39-4B77-B4E4-B779453129E5}"/>
    <pc:docChg chg="undo custSel modSld">
      <pc:chgData name="Sadiya Mohammedi" userId="47880e456bbc5afa" providerId="LiveId" clId="{276E83C7-FB39-4B77-B4E4-B779453129E5}" dt="2025-01-20T11:13:03.600" v="3" actId="20577"/>
      <pc:docMkLst>
        <pc:docMk/>
      </pc:docMkLst>
      <pc:sldChg chg="modSp mod">
        <pc:chgData name="Sadiya Mohammedi" userId="47880e456bbc5afa" providerId="LiveId" clId="{276E83C7-FB39-4B77-B4E4-B779453129E5}" dt="2025-01-20T11:13:03.600" v="3" actId="20577"/>
        <pc:sldMkLst>
          <pc:docMk/>
          <pc:sldMk cId="0" sldId="256"/>
        </pc:sldMkLst>
        <pc:spChg chg="mod">
          <ac:chgData name="Sadiya Mohammedi" userId="47880e456bbc5afa" providerId="LiveId" clId="{276E83C7-FB39-4B77-B4E4-B779453129E5}" dt="2025-01-20T11:13:03.600" v="3" actId="20577"/>
          <ac:spMkLst>
            <pc:docMk/>
            <pc:sldMk cId="0" sldId="256"/>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aad751/Real-time-mapping-of-epidemic-sprea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REAL TIME MAPPING OF EPIDEMIC SPREAD</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CSE-15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096000" y="2517262"/>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Ms. Alina Raheen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553CF9A4-B45B-0A8B-F488-310FD47B8CEC}"/>
              </a:ext>
            </a:extLst>
          </p:cNvPr>
          <p:cNvGraphicFramePr>
            <a:graphicFrameLocks noGrp="1"/>
          </p:cNvGraphicFramePr>
          <p:nvPr>
            <p:extLst>
              <p:ext uri="{D42A27DB-BD31-4B8C-83A1-F6EECF244321}">
                <p14:modId xmlns:p14="http://schemas.microsoft.com/office/powerpoint/2010/main" val="3407993914"/>
              </p:ext>
            </p:extLst>
          </p:nvPr>
        </p:nvGraphicFramePr>
        <p:xfrm>
          <a:off x="710475" y="2653070"/>
          <a:ext cx="5514300" cy="1748945"/>
        </p:xfrm>
        <a:graphic>
          <a:graphicData uri="http://schemas.openxmlformats.org/drawingml/2006/table">
            <a:tbl>
              <a:tblPr firstRow="1" bandRow="1"/>
              <a:tblGrid>
                <a:gridCol w="2757150">
                  <a:extLst>
                    <a:ext uri="{9D8B030D-6E8A-4147-A177-3AD203B41FA5}">
                      <a16:colId xmlns:a16="http://schemas.microsoft.com/office/drawing/2014/main" val="1543328663"/>
                    </a:ext>
                  </a:extLst>
                </a:gridCol>
                <a:gridCol w="2757150">
                  <a:extLst>
                    <a:ext uri="{9D8B030D-6E8A-4147-A177-3AD203B41FA5}">
                      <a16:colId xmlns:a16="http://schemas.microsoft.com/office/drawing/2014/main" val="2605108516"/>
                    </a:ext>
                  </a:extLst>
                </a:gridCol>
              </a:tblGrid>
              <a:tr h="349789">
                <a:tc>
                  <a:txBody>
                    <a:bodyPr/>
                    <a:lstStyle/>
                    <a:p>
                      <a:pPr algn="ctr"/>
                      <a:r>
                        <a:rPr lang="en-IN" b="1" dirty="0">
                          <a:solidFill>
                            <a:schemeClr val="bg2">
                              <a:lumMod val="50000"/>
                            </a:schemeClr>
                          </a:solidFill>
                        </a:rPr>
                        <a:t>Roll Number :</a:t>
                      </a:r>
                    </a:p>
                  </a:txBody>
                  <a:tcPr/>
                </a:tc>
                <a:tc>
                  <a:txBody>
                    <a:bodyPr/>
                    <a:lstStyle/>
                    <a:p>
                      <a:pPr algn="ctr"/>
                      <a:r>
                        <a:rPr lang="en-IN" b="1" dirty="0">
                          <a:solidFill>
                            <a:schemeClr val="bg2">
                              <a:lumMod val="50000"/>
                            </a:schemeClr>
                          </a:solidFill>
                        </a:rPr>
                        <a:t>Student Name :</a:t>
                      </a:r>
                    </a:p>
                  </a:txBody>
                  <a:tcPr/>
                </a:tc>
                <a:extLst>
                  <a:ext uri="{0D108BD9-81ED-4DB2-BD59-A6C34878D82A}">
                    <a16:rowId xmlns:a16="http://schemas.microsoft.com/office/drawing/2014/main" val="777028812"/>
                  </a:ext>
                </a:extLst>
              </a:tr>
              <a:tr h="349789">
                <a:tc>
                  <a:txBody>
                    <a:bodyPr/>
                    <a:lstStyle/>
                    <a:p>
                      <a:r>
                        <a:rPr lang="en-IN" dirty="0"/>
                        <a:t>20211CSE0218</a:t>
                      </a:r>
                    </a:p>
                  </a:txBody>
                  <a:tcPr/>
                </a:tc>
                <a:tc>
                  <a:txBody>
                    <a:bodyPr/>
                    <a:lstStyle/>
                    <a:p>
                      <a:r>
                        <a:rPr lang="en-IN" dirty="0"/>
                        <a:t>Sadiya Mohammedi</a:t>
                      </a:r>
                    </a:p>
                  </a:txBody>
                  <a:tcPr/>
                </a:tc>
                <a:extLst>
                  <a:ext uri="{0D108BD9-81ED-4DB2-BD59-A6C34878D82A}">
                    <a16:rowId xmlns:a16="http://schemas.microsoft.com/office/drawing/2014/main" val="1925910911"/>
                  </a:ext>
                </a:extLst>
              </a:tr>
              <a:tr h="349789">
                <a:tc>
                  <a:txBody>
                    <a:bodyPr/>
                    <a:lstStyle/>
                    <a:p>
                      <a:r>
                        <a:rPr lang="en-IN" dirty="0"/>
                        <a:t>20211CSE0835</a:t>
                      </a:r>
                    </a:p>
                  </a:txBody>
                  <a:tcPr/>
                </a:tc>
                <a:tc>
                  <a:txBody>
                    <a:bodyPr/>
                    <a:lstStyle/>
                    <a:p>
                      <a:r>
                        <a:rPr lang="en-IN" dirty="0"/>
                        <a:t>Aakif Mohamed Nadeem</a:t>
                      </a:r>
                    </a:p>
                  </a:txBody>
                  <a:tcPr/>
                </a:tc>
                <a:extLst>
                  <a:ext uri="{0D108BD9-81ED-4DB2-BD59-A6C34878D82A}">
                    <a16:rowId xmlns:a16="http://schemas.microsoft.com/office/drawing/2014/main" val="566617764"/>
                  </a:ext>
                </a:extLst>
              </a:tr>
              <a:tr h="349789">
                <a:tc>
                  <a:txBody>
                    <a:bodyPr/>
                    <a:lstStyle/>
                    <a:p>
                      <a:r>
                        <a:rPr lang="en-IN" dirty="0"/>
                        <a:t>20211CSE0333</a:t>
                      </a:r>
                    </a:p>
                  </a:txBody>
                  <a:tcPr/>
                </a:tc>
                <a:tc>
                  <a:txBody>
                    <a:bodyPr/>
                    <a:lstStyle/>
                    <a:p>
                      <a:r>
                        <a:rPr lang="en-IN" dirty="0"/>
                        <a:t>Mrinal Raj</a:t>
                      </a:r>
                    </a:p>
                  </a:txBody>
                  <a:tcPr/>
                </a:tc>
                <a:extLst>
                  <a:ext uri="{0D108BD9-81ED-4DB2-BD59-A6C34878D82A}">
                    <a16:rowId xmlns:a16="http://schemas.microsoft.com/office/drawing/2014/main" val="2161215388"/>
                  </a:ext>
                </a:extLst>
              </a:tr>
              <a:tr h="349789">
                <a:tc>
                  <a:txBody>
                    <a:bodyPr/>
                    <a:lstStyle/>
                    <a:p>
                      <a:r>
                        <a:rPr lang="en-IN" dirty="0"/>
                        <a:t>20211CSE0713</a:t>
                      </a:r>
                    </a:p>
                  </a:txBody>
                  <a:tcPr/>
                </a:tc>
                <a:tc>
                  <a:txBody>
                    <a:bodyPr/>
                    <a:lstStyle/>
                    <a:p>
                      <a:r>
                        <a:rPr lang="en-IN" dirty="0" err="1"/>
                        <a:t>Faizeen</a:t>
                      </a:r>
                      <a:r>
                        <a:rPr lang="en-IN" dirty="0"/>
                        <a:t> Shezan</a:t>
                      </a:r>
                    </a:p>
                  </a:txBody>
                  <a:tcPr/>
                </a:tc>
                <a:extLst>
                  <a:ext uri="{0D108BD9-81ED-4DB2-BD59-A6C34878D82A}">
                    <a16:rowId xmlns:a16="http://schemas.microsoft.com/office/drawing/2014/main" val="232020688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r>
              <a:rPr lang="en-US" dirty="0" err="1">
                <a:latin typeface="Cambria" panose="02040503050406030204" pitchFamily="18" charset="0"/>
                <a:ea typeface="Cambria" panose="02040503050406030204" pitchFamily="18" charset="0"/>
              </a:rPr>
              <a:t>Thermo</a:t>
            </a:r>
            <a:r>
              <a:rPr lang="en-US" dirty="0">
                <a:latin typeface="Cambria" panose="02040503050406030204" pitchFamily="18" charset="0"/>
                <a:ea typeface="Cambria" panose="02040503050406030204" pitchFamily="18" charset="0"/>
              </a:rPr>
              <a:t> Fisher</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:Software</a:t>
            </a:r>
          </a:p>
          <a:p>
            <a:pPr marL="342900" lvl="0" indent="-190500" algn="just">
              <a:lnSpc>
                <a:spcPct val="150000"/>
              </a:lnSpc>
              <a:spcBef>
                <a:spcPts val="0"/>
              </a:spcBef>
              <a:buNone/>
            </a:pPr>
            <a:r>
              <a:rPr lang="en-US" dirty="0">
                <a:latin typeface="Cambria" panose="02040503050406030204" pitchFamily="18" charset="0"/>
                <a:ea typeface="Cambria" panose="02040503050406030204" pitchFamily="18" charset="0"/>
              </a:rPr>
              <a:t>Problem Description : </a:t>
            </a:r>
            <a:r>
              <a:rPr lang="en-US" sz="2000" dirty="0">
                <a:latin typeface="Cambria" panose="02040503050406030204" pitchFamily="18" charset="0"/>
                <a:ea typeface="Cambria" panose="02040503050406030204" pitchFamily="18" charset="0"/>
              </a:rPr>
              <a:t>We envision a simple portal which shall provide real time data on how an epidemic is and can spread. Real time status and alerts will be the primary objective of this project. To achieve this objective, we will need to build layers of crowd sourced data that will add up to provide rich real time status of an epidemic spread as it happens. </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Complex</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IN" dirty="0">
                <a:latin typeface="Cambria" panose="02040503050406030204" pitchFamily="18" charset="0"/>
                <a:ea typeface="Cambria" panose="02040503050406030204" pitchFamily="18" charset="0"/>
                <a:hlinkClick r:id="rId3"/>
              </a:rPr>
              <a:t>saad751/Real-time-mapping-of-epidemic-spread (github.com)</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Frontend</a:t>
            </a:r>
            <a:r>
              <a:rPr lang="en-US" dirty="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rPr>
              <a:t>HTML5, CSS3, JavaScript (React/Angular/Vue)</a:t>
            </a: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Backend</a:t>
            </a:r>
            <a:r>
              <a:rPr lang="en-US" dirty="0">
                <a:latin typeface="Cambria" panose="02040503050406030204" pitchFamily="18" charset="0"/>
                <a:ea typeface="Cambria" panose="02040503050406030204" pitchFamily="18" charset="0"/>
              </a:rPr>
              <a:t>: Java with MySQL</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Machine Learning</a:t>
            </a:r>
            <a:r>
              <a:rPr lang="en-US" dirty="0">
                <a:latin typeface="Cambria" panose="02040503050406030204" pitchFamily="18" charset="0"/>
                <a:ea typeface="Cambria" panose="02040503050406030204" pitchFamily="18" charset="0"/>
              </a:rPr>
              <a:t>: Implemented in </a:t>
            </a:r>
            <a:r>
              <a:rPr lang="en-US" dirty="0" err="1">
                <a:latin typeface="Cambria" panose="02040503050406030204" pitchFamily="18" charset="0"/>
                <a:ea typeface="Cambria" panose="02040503050406030204" pitchFamily="18" charset="0"/>
              </a:rPr>
              <a:t>Jupyter</a:t>
            </a:r>
            <a:r>
              <a:rPr lang="en-US" dirty="0">
                <a:latin typeface="Cambria" panose="02040503050406030204" pitchFamily="18" charset="0"/>
                <a:ea typeface="Cambria" panose="02040503050406030204" pitchFamily="18" charset="0"/>
              </a:rPr>
              <a:t> Notebooks  for analysis, clustering, and time-series forecasting</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APIs</a:t>
            </a:r>
            <a:r>
              <a:rPr lang="en-US" dirty="0">
                <a:latin typeface="Cambria" panose="02040503050406030204" pitchFamily="18" charset="0"/>
                <a:ea typeface="Cambria" panose="02040503050406030204" pitchFamily="18" charset="0"/>
              </a:rPr>
              <a:t>: For real-time data integration and mapping</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5735484"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76200" indent="0" algn="l">
              <a:buNone/>
            </a:pP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Hardware :  </a:t>
            </a:r>
          </a:p>
          <a:p>
            <a:pPr marL="76200" indent="0" algn="l">
              <a:buNone/>
            </a:pPr>
            <a:r>
              <a:rPr lang="en-US" b="1" dirty="0">
                <a:latin typeface="Cambria" panose="02040503050406030204" pitchFamily="18" charset="0"/>
                <a:ea typeface="Cambria" panose="02040503050406030204" pitchFamily="18" charset="0"/>
              </a:rPr>
              <a:t>                                                          </a:t>
            </a:r>
          </a:p>
          <a:p>
            <a:pPr algn="l"/>
            <a:r>
              <a:rPr lang="en-IN" b="0" i="0" dirty="0">
                <a:solidFill>
                  <a:srgbClr val="000000"/>
                </a:solidFill>
                <a:effectLst/>
                <a:latin typeface="Cambria" panose="02040503050406030204" pitchFamily="18" charset="0"/>
                <a:ea typeface="Cambria" panose="02040503050406030204" pitchFamily="18" charset="0"/>
              </a:rPr>
              <a:t>Processor - I3/Intel Processor</a:t>
            </a:r>
          </a:p>
          <a:p>
            <a:pPr algn="l"/>
            <a:r>
              <a:rPr lang="en-IN" b="0" i="0" dirty="0">
                <a:solidFill>
                  <a:srgbClr val="000000"/>
                </a:solidFill>
                <a:effectLst/>
                <a:latin typeface="Cambria" panose="02040503050406030204" pitchFamily="18" charset="0"/>
                <a:ea typeface="Cambria" panose="02040503050406030204" pitchFamily="18" charset="0"/>
              </a:rPr>
              <a:t>Hard Disk -160GB</a:t>
            </a:r>
          </a:p>
          <a:p>
            <a:pPr algn="l"/>
            <a:r>
              <a:rPr lang="en-IN" b="0" i="0" dirty="0">
                <a:solidFill>
                  <a:srgbClr val="000000"/>
                </a:solidFill>
                <a:effectLst/>
                <a:latin typeface="Cambria" panose="02040503050406030204" pitchFamily="18" charset="0"/>
                <a:ea typeface="Cambria" panose="02040503050406030204" pitchFamily="18" charset="0"/>
              </a:rPr>
              <a:t>Key Board - Standard Windows Keyboard</a:t>
            </a:r>
          </a:p>
          <a:p>
            <a:pPr algn="l"/>
            <a:r>
              <a:rPr lang="en-IN" b="0" i="0" dirty="0">
                <a:solidFill>
                  <a:srgbClr val="000000"/>
                </a:solidFill>
                <a:effectLst/>
                <a:latin typeface="Cambria" panose="02040503050406030204" pitchFamily="18" charset="0"/>
                <a:ea typeface="Cambria" panose="02040503050406030204" pitchFamily="18" charset="0"/>
              </a:rPr>
              <a:t>Mouse - Two or Three Button Mouse</a:t>
            </a:r>
          </a:p>
          <a:p>
            <a:pPr algn="l"/>
            <a:r>
              <a:rPr lang="en-IN" b="0" i="0" dirty="0">
                <a:solidFill>
                  <a:srgbClr val="000000"/>
                </a:solidFill>
                <a:effectLst/>
                <a:latin typeface="Cambria" panose="02040503050406030204" pitchFamily="18" charset="0"/>
                <a:ea typeface="Cambria" panose="02040503050406030204" pitchFamily="18" charset="0"/>
              </a:rPr>
              <a:t>Monitor - SVGA</a:t>
            </a:r>
          </a:p>
          <a:p>
            <a:pPr algn="l"/>
            <a:r>
              <a:rPr lang="en-IN" b="0" i="0" dirty="0">
                <a:solidFill>
                  <a:srgbClr val="000000"/>
                </a:solidFill>
                <a:effectLst/>
                <a:latin typeface="Cambria" panose="02040503050406030204" pitchFamily="18" charset="0"/>
                <a:ea typeface="Cambria" panose="02040503050406030204" pitchFamily="18" charset="0"/>
              </a:rPr>
              <a:t>RAM - 4Gb</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2" name="Google Shape;115;p17">
            <a:extLst>
              <a:ext uri="{FF2B5EF4-FFF2-40B4-BE49-F238E27FC236}">
                <a16:creationId xmlns:a16="http://schemas.microsoft.com/office/drawing/2014/main" id="{2E609C78-2C0B-7CB9-C493-B632EA431134}"/>
              </a:ext>
            </a:extLst>
          </p:cNvPr>
          <p:cNvSpPr txBox="1">
            <a:spLocks/>
          </p:cNvSpPr>
          <p:nvPr/>
        </p:nvSpPr>
        <p:spPr>
          <a:xfrm>
            <a:off x="6548284" y="1143000"/>
            <a:ext cx="5735484"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76200" indent="0">
              <a:buFont typeface="Arial"/>
              <a:buNone/>
            </a:pPr>
            <a:r>
              <a:rPr lang="en-US"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Software :</a:t>
            </a:r>
          </a:p>
          <a:p>
            <a:pPr marL="76200" indent="0">
              <a:buFont typeface="Arial"/>
              <a:buNone/>
            </a:pPr>
            <a:r>
              <a:rPr lang="en-US" b="1" dirty="0">
                <a:latin typeface="Cambria" panose="02040503050406030204" pitchFamily="18" charset="0"/>
                <a:ea typeface="Cambria" panose="02040503050406030204" pitchFamily="18" charset="0"/>
              </a:rPr>
              <a:t>                                                           </a:t>
            </a:r>
          </a:p>
          <a:p>
            <a:r>
              <a:rPr lang="en-US" dirty="0">
                <a:solidFill>
                  <a:srgbClr val="000000"/>
                </a:solidFill>
                <a:latin typeface="Cambria" panose="02040503050406030204" pitchFamily="18" charset="0"/>
                <a:ea typeface="Cambria" panose="02040503050406030204" pitchFamily="18" charset="0"/>
              </a:rPr>
              <a:t>Operating System – Windows 7/8/10</a:t>
            </a:r>
          </a:p>
          <a:p>
            <a:r>
              <a:rPr lang="en-IN" b="0" i="0" dirty="0">
                <a:solidFill>
                  <a:srgbClr val="000000"/>
                </a:solidFill>
                <a:effectLst/>
                <a:latin typeface="Cambria" panose="02040503050406030204" pitchFamily="18" charset="0"/>
                <a:ea typeface="Cambria" panose="02040503050406030204" pitchFamily="18" charset="0"/>
              </a:rPr>
              <a:t>Server side Script</a:t>
            </a:r>
            <a:r>
              <a:rPr lang="en-IN" b="0" i="0" dirty="0">
                <a:effectLst/>
                <a:latin typeface="Cambria" panose="02040503050406030204" pitchFamily="18" charset="0"/>
                <a:ea typeface="Cambria" panose="02040503050406030204" pitchFamily="18" charset="0"/>
              </a:rPr>
              <a:t> </a:t>
            </a:r>
            <a:r>
              <a:rPr lang="en-IN" b="0" i="0" dirty="0">
                <a:solidFill>
                  <a:srgbClr val="000000"/>
                </a:solidFill>
                <a:effectLst/>
                <a:latin typeface="Cambria" panose="02040503050406030204" pitchFamily="18" charset="0"/>
                <a:ea typeface="Cambria" panose="02040503050406030204" pitchFamily="18" charset="0"/>
              </a:rPr>
              <a:t>: Python, Java, HTML, MYSQL, CSS, Bootstrap.</a:t>
            </a:r>
          </a:p>
          <a:p>
            <a:r>
              <a:rPr lang="en-IN" b="0" i="0" dirty="0">
                <a:solidFill>
                  <a:srgbClr val="000000"/>
                </a:solidFill>
                <a:effectLst/>
                <a:latin typeface="Cambria" panose="02040503050406030204" pitchFamily="18" charset="0"/>
                <a:ea typeface="Cambria" panose="02040503050406030204" pitchFamily="18" charset="0"/>
              </a:rPr>
              <a:t>Libraries</a:t>
            </a:r>
            <a:r>
              <a:rPr lang="en-IN" b="0" i="0" dirty="0">
                <a:effectLst/>
                <a:latin typeface="Cambria" panose="02040503050406030204" pitchFamily="18" charset="0"/>
                <a:ea typeface="Cambria" panose="02040503050406030204" pitchFamily="18" charset="0"/>
              </a:rPr>
              <a:t> </a:t>
            </a:r>
            <a:r>
              <a:rPr lang="en-IN" b="0" i="0" dirty="0">
                <a:solidFill>
                  <a:srgbClr val="000000"/>
                </a:solidFill>
                <a:effectLst/>
                <a:latin typeface="Cambria" panose="02040503050406030204" pitchFamily="18" charset="0"/>
                <a:ea typeface="Cambria" panose="02040503050406030204" pitchFamily="18" charset="0"/>
              </a:rPr>
              <a:t>: PANDAS, Flask, Smtlib</a:t>
            </a:r>
            <a:endParaRPr lang="en-US" dirty="0">
              <a:solidFill>
                <a:srgbClr val="000000"/>
              </a:solidFill>
              <a:latin typeface="Cambria" panose="02040503050406030204" pitchFamily="18" charset="0"/>
              <a:ea typeface="Cambria" panose="02040503050406030204" pitchFamily="18" charset="0"/>
            </a:endParaRPr>
          </a:p>
          <a:p>
            <a:r>
              <a:rPr lang="en-IN" b="0" i="0" dirty="0">
                <a:solidFill>
                  <a:srgbClr val="000000"/>
                </a:solidFill>
                <a:effectLst/>
                <a:latin typeface="Cambria" panose="02040503050406030204" pitchFamily="18" charset="0"/>
                <a:ea typeface="Cambria" panose="02040503050406030204" pitchFamily="18" charset="0"/>
              </a:rPr>
              <a:t>IDE</a:t>
            </a:r>
            <a:r>
              <a:rPr lang="en-IN" b="0" i="0" dirty="0">
                <a:effectLst/>
                <a:latin typeface="Cambria" panose="02040503050406030204" pitchFamily="18" charset="0"/>
                <a:ea typeface="Cambria" panose="02040503050406030204" pitchFamily="18" charset="0"/>
              </a:rPr>
              <a:t> </a:t>
            </a:r>
            <a:r>
              <a:rPr lang="en-IN" b="0" i="0" dirty="0">
                <a:solidFill>
                  <a:srgbClr val="000000"/>
                </a:solidFill>
                <a:effectLst/>
                <a:latin typeface="Cambria" panose="02040503050406030204" pitchFamily="18" charset="0"/>
                <a:ea typeface="Cambria" panose="02040503050406030204" pitchFamily="18" charset="0"/>
              </a:rPr>
              <a:t>: Jupyter Notebook</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hidden="1"/>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06E31361-A543-D915-7766-BDEF26A4A56A}"/>
              </a:ext>
            </a:extLst>
          </p:cNvPr>
          <p:cNvPicPr>
            <a:picLocks noChangeAspect="1"/>
          </p:cNvPicPr>
          <p:nvPr/>
        </p:nvPicPr>
        <p:blipFill>
          <a:blip r:embed="rId3"/>
          <a:stretch>
            <a:fillRect/>
          </a:stretch>
        </p:blipFill>
        <p:spPr>
          <a:xfrm>
            <a:off x="1557668" y="1143000"/>
            <a:ext cx="9395468" cy="4764844"/>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IN" b="0" i="0" dirty="0">
                <a:solidFill>
                  <a:srgbClr val="212121"/>
                </a:solidFill>
                <a:effectLst/>
                <a:latin typeface="Cambria" panose="02040503050406030204" pitchFamily="18" charset="0"/>
                <a:ea typeface="Cambria" panose="02040503050406030204" pitchFamily="18" charset="0"/>
              </a:rPr>
              <a:t>Desai AN, Kraemer MUG, Bhatia S, Cori A, </a:t>
            </a:r>
            <a:r>
              <a:rPr lang="en-IN" b="0" i="0" dirty="0" err="1">
                <a:solidFill>
                  <a:srgbClr val="212121"/>
                </a:solidFill>
                <a:effectLst/>
                <a:latin typeface="Cambria" panose="02040503050406030204" pitchFamily="18" charset="0"/>
                <a:ea typeface="Cambria" panose="02040503050406030204" pitchFamily="18" charset="0"/>
              </a:rPr>
              <a:t>Nouvellet</a:t>
            </a:r>
            <a:r>
              <a:rPr lang="en-IN" b="0" i="0" dirty="0">
                <a:solidFill>
                  <a:srgbClr val="212121"/>
                </a:solidFill>
                <a:effectLst/>
                <a:latin typeface="Cambria" panose="02040503050406030204" pitchFamily="18" charset="0"/>
                <a:ea typeface="Cambria" panose="02040503050406030204" pitchFamily="18" charset="0"/>
              </a:rPr>
              <a:t> P, Herringer M, Cohn EL, Carrion M, Brownstein JS, Madoff LC, </a:t>
            </a:r>
            <a:r>
              <a:rPr lang="en-IN" b="0" i="0" dirty="0" err="1">
                <a:solidFill>
                  <a:srgbClr val="212121"/>
                </a:solidFill>
                <a:effectLst/>
                <a:latin typeface="Cambria" panose="02040503050406030204" pitchFamily="18" charset="0"/>
                <a:ea typeface="Cambria" panose="02040503050406030204" pitchFamily="18" charset="0"/>
              </a:rPr>
              <a:t>Lassmann</a:t>
            </a:r>
            <a:r>
              <a:rPr lang="en-IN" b="0" i="0" dirty="0">
                <a:solidFill>
                  <a:srgbClr val="212121"/>
                </a:solidFill>
                <a:effectLst/>
                <a:latin typeface="Cambria" panose="02040503050406030204" pitchFamily="18" charset="0"/>
                <a:ea typeface="Cambria" panose="02040503050406030204" pitchFamily="18" charset="0"/>
              </a:rPr>
              <a:t> B. Real-time Epidemic Forecasting: Challenges  Health </a:t>
            </a:r>
            <a:r>
              <a:rPr lang="en-IN" b="0" i="0" dirty="0" err="1">
                <a:solidFill>
                  <a:srgbClr val="212121"/>
                </a:solidFill>
                <a:effectLst/>
                <a:latin typeface="Cambria" panose="02040503050406030204" pitchFamily="18" charset="0"/>
                <a:ea typeface="Cambria" panose="02040503050406030204" pitchFamily="18" charset="0"/>
              </a:rPr>
              <a:t>Secur</a:t>
            </a:r>
            <a:r>
              <a:rPr lang="en-IN" b="0" i="0" dirty="0">
                <a:solidFill>
                  <a:srgbClr val="212121"/>
                </a:solidFill>
                <a:effectLst/>
                <a:latin typeface="Cambria" panose="02040503050406030204" pitchFamily="18" charset="0"/>
                <a:ea typeface="Cambria" panose="02040503050406030204" pitchFamily="18" charset="0"/>
              </a:rPr>
              <a:t>. 2019 Jul/Aug;17(4):268-275. </a:t>
            </a:r>
            <a:r>
              <a:rPr lang="en-IN" b="0" i="0" dirty="0" err="1">
                <a:solidFill>
                  <a:srgbClr val="212121"/>
                </a:solidFill>
                <a:effectLst/>
                <a:latin typeface="Cambria" panose="02040503050406030204" pitchFamily="18" charset="0"/>
                <a:ea typeface="Cambria" panose="02040503050406030204" pitchFamily="18" charset="0"/>
              </a:rPr>
              <a:t>doi</a:t>
            </a:r>
            <a:r>
              <a:rPr lang="en-IN" b="0" i="0" dirty="0">
                <a:solidFill>
                  <a:srgbClr val="212121"/>
                </a:solidFill>
                <a:effectLst/>
                <a:latin typeface="Cambria" panose="02040503050406030204" pitchFamily="18" charset="0"/>
                <a:ea typeface="Cambria" panose="02040503050406030204" pitchFamily="18" charset="0"/>
              </a:rPr>
              <a:t>: 10.1089/hs.2019.0022. PMID: 31433279; PMCID: PMC6708259.</a:t>
            </a:r>
          </a:p>
          <a:p>
            <a:pPr marL="495300" indent="-342900">
              <a:spcBef>
                <a:spcPts val="0"/>
              </a:spcBef>
              <a:buFont typeface="Wingdings" panose="05000000000000000000" pitchFamily="2" charset="2"/>
              <a:buChar char="Ø"/>
            </a:pPr>
            <a:endParaRPr lang="en-IN" dirty="0">
              <a:solidFill>
                <a:srgbClr val="212121"/>
              </a:solidFill>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IN" b="0" i="0" dirty="0">
                <a:solidFill>
                  <a:srgbClr val="212121"/>
                </a:solidFill>
                <a:effectLst/>
                <a:latin typeface="Cambria" panose="02040503050406030204" pitchFamily="18" charset="0"/>
                <a:ea typeface="Cambria" panose="02040503050406030204" pitchFamily="18" charset="0"/>
              </a:rPr>
              <a:t>Desai AN, Kraemer MUG, Bhatia S, Cori A, </a:t>
            </a:r>
            <a:r>
              <a:rPr lang="en-IN" b="0" i="0" dirty="0" err="1">
                <a:solidFill>
                  <a:srgbClr val="212121"/>
                </a:solidFill>
                <a:effectLst/>
                <a:latin typeface="Cambria" panose="02040503050406030204" pitchFamily="18" charset="0"/>
                <a:ea typeface="Cambria" panose="02040503050406030204" pitchFamily="18" charset="0"/>
              </a:rPr>
              <a:t>Nouvellet</a:t>
            </a:r>
            <a:r>
              <a:rPr lang="en-IN" b="0" i="0" dirty="0">
                <a:solidFill>
                  <a:srgbClr val="212121"/>
                </a:solidFill>
                <a:effectLst/>
                <a:latin typeface="Cambria" panose="02040503050406030204" pitchFamily="18" charset="0"/>
                <a:ea typeface="Cambria" panose="02040503050406030204" pitchFamily="18" charset="0"/>
              </a:rPr>
              <a:t> P, Herringer M, Cohn EL, Carrion M, Brownstein JS, Madoff LC, </a:t>
            </a:r>
            <a:r>
              <a:rPr lang="en-IN" b="0" i="0" dirty="0" err="1">
                <a:solidFill>
                  <a:srgbClr val="212121"/>
                </a:solidFill>
                <a:effectLst/>
                <a:latin typeface="Cambria" panose="02040503050406030204" pitchFamily="18" charset="0"/>
                <a:ea typeface="Cambria" panose="02040503050406030204" pitchFamily="18" charset="0"/>
              </a:rPr>
              <a:t>Lassmann</a:t>
            </a:r>
            <a:r>
              <a:rPr lang="en-IN" b="0" i="0" dirty="0">
                <a:solidFill>
                  <a:srgbClr val="212121"/>
                </a:solidFill>
                <a:effectLst/>
                <a:latin typeface="Cambria" panose="02040503050406030204" pitchFamily="18" charset="0"/>
                <a:ea typeface="Cambria" panose="02040503050406030204" pitchFamily="18" charset="0"/>
              </a:rPr>
              <a:t> B. Real-time Epidemic Forecasting:  Opportunities. Health </a:t>
            </a:r>
            <a:r>
              <a:rPr lang="en-IN" b="0" i="0" dirty="0" err="1">
                <a:solidFill>
                  <a:srgbClr val="212121"/>
                </a:solidFill>
                <a:effectLst/>
                <a:latin typeface="Cambria" panose="02040503050406030204" pitchFamily="18" charset="0"/>
                <a:ea typeface="Cambria" panose="02040503050406030204" pitchFamily="18" charset="0"/>
              </a:rPr>
              <a:t>Secur</a:t>
            </a:r>
            <a:r>
              <a:rPr lang="en-IN" b="0" i="0" dirty="0">
                <a:solidFill>
                  <a:srgbClr val="212121"/>
                </a:solidFill>
                <a:effectLst/>
                <a:latin typeface="Cambria" panose="02040503050406030204" pitchFamily="18" charset="0"/>
                <a:ea typeface="Cambria" panose="02040503050406030204" pitchFamily="18" charset="0"/>
              </a:rPr>
              <a:t>. 2019 Jul/Aug;17(4):268-275. </a:t>
            </a:r>
            <a:r>
              <a:rPr lang="en-IN" b="0" i="0" dirty="0" err="1">
                <a:solidFill>
                  <a:srgbClr val="212121"/>
                </a:solidFill>
                <a:effectLst/>
                <a:latin typeface="Cambria" panose="02040503050406030204" pitchFamily="18" charset="0"/>
                <a:ea typeface="Cambria" panose="02040503050406030204" pitchFamily="18" charset="0"/>
              </a:rPr>
              <a:t>doi</a:t>
            </a:r>
            <a:r>
              <a:rPr lang="en-IN" b="0" i="0" dirty="0">
                <a:solidFill>
                  <a:srgbClr val="212121"/>
                </a:solidFill>
                <a:effectLst/>
                <a:latin typeface="Cambria" panose="02040503050406030204" pitchFamily="18" charset="0"/>
                <a:ea typeface="Cambria" panose="02040503050406030204" pitchFamily="18" charset="0"/>
              </a:rPr>
              <a:t>: 10.1089/hs.2019.0022. PMID: 31433279; PMCID: PMC6708259.</a:t>
            </a:r>
            <a:endParaRPr lang="en-IN"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1497</TotalTime>
  <Words>509</Words>
  <Application>Microsoft Office PowerPoint</Application>
  <PresentationFormat>Widescreen</PresentationFormat>
  <Paragraphs>81</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vt:lpstr>
      <vt:lpstr>Verdana</vt:lpstr>
      <vt:lpstr>Wingdings</vt:lpstr>
      <vt:lpstr>Bioinformatics</vt:lpstr>
      <vt:lpstr>REAL TIME MAPPING OF EPIDEMIC SPREAD</vt:lpstr>
      <vt:lpstr>Content</vt:lpstr>
      <vt:lpstr>Problem Statement Number: </vt:lpstr>
      <vt:lpstr>Github Link</vt:lpstr>
      <vt:lpstr>Analysis of Problem Statement</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Sadiya Mohammedi</cp:lastModifiedBy>
  <cp:revision>40</cp:revision>
  <dcterms:modified xsi:type="dcterms:W3CDTF">2025-01-20T11:13:11Z</dcterms:modified>
</cp:coreProperties>
</file>