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67" r:id="rId2"/>
    <p:sldId id="288" r:id="rId3"/>
    <p:sldId id="289" r:id="rId4"/>
    <p:sldId id="315" r:id="rId5"/>
    <p:sldId id="348" r:id="rId6"/>
    <p:sldId id="316" r:id="rId7"/>
    <p:sldId id="317" r:id="rId8"/>
    <p:sldId id="318" r:id="rId9"/>
    <p:sldId id="349" r:id="rId10"/>
    <p:sldId id="346" r:id="rId11"/>
    <p:sldId id="351" r:id="rId12"/>
    <p:sldId id="350" r:id="rId13"/>
    <p:sldId id="347" r:id="rId14"/>
    <p:sldId id="354" r:id="rId15"/>
    <p:sldId id="353" r:id="rId16"/>
    <p:sldId id="344" r:id="rId17"/>
    <p:sldId id="28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6C1F48-A780-47F3-825C-A5312C5FFD7C}" v="5" dt="2025-01-20T11:07:38.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iya Mohammedi" userId="47880e456bbc5afa" providerId="LiveId" clId="{386C1F48-A780-47F3-825C-A5312C5FFD7C}"/>
    <pc:docChg chg="undo custSel addSld delSld modSld sldOrd">
      <pc:chgData name="Sadiya Mohammedi" userId="47880e456bbc5afa" providerId="LiveId" clId="{386C1F48-A780-47F3-825C-A5312C5FFD7C}" dt="2025-01-20T11:09:27.667" v="157" actId="20577"/>
      <pc:docMkLst>
        <pc:docMk/>
      </pc:docMkLst>
      <pc:sldChg chg="addSp delSp modSp mod">
        <pc:chgData name="Sadiya Mohammedi" userId="47880e456bbc5afa" providerId="LiveId" clId="{386C1F48-A780-47F3-825C-A5312C5FFD7C}" dt="2025-01-15T06:09:34.280" v="102" actId="20577"/>
        <pc:sldMkLst>
          <pc:docMk/>
          <pc:sldMk cId="0" sldId="267"/>
        </pc:sldMkLst>
        <pc:spChg chg="add del mod">
          <ac:chgData name="Sadiya Mohammedi" userId="47880e456bbc5afa" providerId="LiveId" clId="{386C1F48-A780-47F3-825C-A5312C5FFD7C}" dt="2025-01-15T06:09:34.280" v="102" actId="20577"/>
          <ac:spMkLst>
            <pc:docMk/>
            <pc:sldMk cId="0" sldId="267"/>
            <ac:spMk id="8" creationId="{00000000-0000-0000-0000-000000000000}"/>
          </ac:spMkLst>
        </pc:spChg>
        <pc:spChg chg="mod">
          <ac:chgData name="Sadiya Mohammedi" userId="47880e456bbc5afa" providerId="LiveId" clId="{386C1F48-A780-47F3-825C-A5312C5FFD7C}" dt="2025-01-15T06:07:11.198" v="21" actId="20577"/>
          <ac:spMkLst>
            <pc:docMk/>
            <pc:sldMk cId="0" sldId="267"/>
            <ac:spMk id="91" creationId="{00000000-0000-0000-0000-000000000000}"/>
          </ac:spMkLst>
        </pc:spChg>
      </pc:sldChg>
      <pc:sldChg chg="addSp delSp modSp new del mod modClrScheme chgLayout">
        <pc:chgData name="Sadiya Mohammedi" userId="47880e456bbc5afa" providerId="LiveId" clId="{386C1F48-A780-47F3-825C-A5312C5FFD7C}" dt="2025-01-20T10:59:35.184" v="132" actId="47"/>
        <pc:sldMkLst>
          <pc:docMk/>
          <pc:sldMk cId="2322956819" sldId="352"/>
        </pc:sldMkLst>
        <pc:spChg chg="add del mod">
          <ac:chgData name="Sadiya Mohammedi" userId="47880e456bbc5afa" providerId="LiveId" clId="{386C1F48-A780-47F3-825C-A5312C5FFD7C}" dt="2025-01-20T10:58:37.866" v="105" actId="700"/>
          <ac:spMkLst>
            <pc:docMk/>
            <pc:sldMk cId="2322956819" sldId="352"/>
            <ac:spMk id="2" creationId="{1130F252-7C36-5C9E-24C5-BA7E6A6E85F6}"/>
          </ac:spMkLst>
        </pc:spChg>
      </pc:sldChg>
      <pc:sldChg chg="addSp delSp modSp add mod">
        <pc:chgData name="Sadiya Mohammedi" userId="47880e456bbc5afa" providerId="LiveId" clId="{386C1F48-A780-47F3-825C-A5312C5FFD7C}" dt="2025-01-20T10:59:29.713" v="131" actId="1076"/>
        <pc:sldMkLst>
          <pc:docMk/>
          <pc:sldMk cId="4062556940" sldId="353"/>
        </pc:sldMkLst>
        <pc:spChg chg="mod">
          <ac:chgData name="Sadiya Mohammedi" userId="47880e456bbc5afa" providerId="LiveId" clId="{386C1F48-A780-47F3-825C-A5312C5FFD7C}" dt="2025-01-20T10:58:51.779" v="124" actId="20577"/>
          <ac:spMkLst>
            <pc:docMk/>
            <pc:sldMk cId="4062556940" sldId="353"/>
            <ac:spMk id="3" creationId="{B3FC097E-EDCE-AE0F-0759-12ACE1B98D12}"/>
          </ac:spMkLst>
        </pc:spChg>
        <pc:picChg chg="del">
          <ac:chgData name="Sadiya Mohammedi" userId="47880e456bbc5afa" providerId="LiveId" clId="{386C1F48-A780-47F3-825C-A5312C5FFD7C}" dt="2025-01-20T10:58:53.888" v="125" actId="478"/>
          <ac:picMkLst>
            <pc:docMk/>
            <pc:sldMk cId="4062556940" sldId="353"/>
            <ac:picMk id="2" creationId="{2C01AFC1-491C-BC2D-18B9-CAC29AFDA434}"/>
          </ac:picMkLst>
        </pc:picChg>
        <pc:picChg chg="add mod">
          <ac:chgData name="Sadiya Mohammedi" userId="47880e456bbc5afa" providerId="LiveId" clId="{386C1F48-A780-47F3-825C-A5312C5FFD7C}" dt="2025-01-20T10:59:29.713" v="131" actId="1076"/>
          <ac:picMkLst>
            <pc:docMk/>
            <pc:sldMk cId="4062556940" sldId="353"/>
            <ac:picMk id="5" creationId="{BD1C07E0-A4BB-1158-C28E-41FAEA5AFC7B}"/>
          </ac:picMkLst>
        </pc:picChg>
      </pc:sldChg>
      <pc:sldChg chg="add del ord">
        <pc:chgData name="Sadiya Mohammedi" userId="47880e456bbc5afa" providerId="LiveId" clId="{386C1F48-A780-47F3-825C-A5312C5FFD7C}" dt="2025-01-20T11:00:29.052" v="136" actId="47"/>
        <pc:sldMkLst>
          <pc:docMk/>
          <pc:sldMk cId="62299447" sldId="354"/>
        </pc:sldMkLst>
      </pc:sldChg>
      <pc:sldChg chg="addSp delSp modSp add mod">
        <pc:chgData name="Sadiya Mohammedi" userId="47880e456bbc5afa" providerId="LiveId" clId="{386C1F48-A780-47F3-825C-A5312C5FFD7C}" dt="2025-01-20T11:09:27.667" v="157" actId="20577"/>
        <pc:sldMkLst>
          <pc:docMk/>
          <pc:sldMk cId="374991283" sldId="354"/>
        </pc:sldMkLst>
        <pc:spChg chg="mod">
          <ac:chgData name="Sadiya Mohammedi" userId="47880e456bbc5afa" providerId="LiveId" clId="{386C1F48-A780-47F3-825C-A5312C5FFD7C}" dt="2025-01-20T11:09:27.667" v="157" actId="20577"/>
          <ac:spMkLst>
            <pc:docMk/>
            <pc:sldMk cId="374991283" sldId="354"/>
            <ac:spMk id="3" creationId="{B8BE4AC1-F27A-0F81-8251-216B8D418514}"/>
          </ac:spMkLst>
        </pc:spChg>
        <pc:spChg chg="add mod">
          <ac:chgData name="Sadiya Mohammedi" userId="47880e456bbc5afa" providerId="LiveId" clId="{386C1F48-A780-47F3-825C-A5312C5FFD7C}" dt="2025-01-20T11:09:23.909" v="155" actId="255"/>
          <ac:spMkLst>
            <pc:docMk/>
            <pc:sldMk cId="374991283" sldId="354"/>
            <ac:spMk id="4" creationId="{FDEED263-CCA6-A1B0-6822-E607183701C7}"/>
          </ac:spMkLst>
        </pc:spChg>
        <pc:picChg chg="del">
          <ac:chgData name="Sadiya Mohammedi" userId="47880e456bbc5afa" providerId="LiveId" clId="{386C1F48-A780-47F3-825C-A5312C5FFD7C}" dt="2025-01-20T11:07:35.023" v="150" actId="478"/>
          <ac:picMkLst>
            <pc:docMk/>
            <pc:sldMk cId="374991283" sldId="354"/>
            <ac:picMk id="2" creationId="{9D0FA99E-3E0E-9B9D-28AE-703E1EAB59EC}"/>
          </ac:picMkLst>
        </pc:picChg>
      </pc:sldChg>
      <pc:sldChg chg="add del">
        <pc:chgData name="Sadiya Mohammedi" userId="47880e456bbc5afa" providerId="LiveId" clId="{386C1F48-A780-47F3-825C-A5312C5FFD7C}" dt="2025-01-20T10:59:02.164" v="127" actId="47"/>
        <pc:sldMkLst>
          <pc:docMk/>
          <pc:sldMk cId="2704072661" sldId="354"/>
        </pc:sldMkLst>
      </pc:sldChg>
    </pc:docChg>
  </pc:docChgLst>
  <pc:docChgLst>
    <pc:chgData name="Sadiya Mohammedi" userId="47880e456bbc5afa" providerId="LiveId" clId="{9874BCF1-FB9F-4FC4-953F-670F99C74ED7}"/>
    <pc:docChg chg="undo custSel addSld delSld modSld">
      <pc:chgData name="Sadiya Mohammedi" userId="47880e456bbc5afa" providerId="LiveId" clId="{9874BCF1-FB9F-4FC4-953F-670F99C74ED7}" dt="2024-10-17T09:00:54.444" v="163" actId="20577"/>
      <pc:docMkLst>
        <pc:docMk/>
      </pc:docMkLst>
      <pc:sldChg chg="modSp mod">
        <pc:chgData name="Sadiya Mohammedi" userId="47880e456bbc5afa" providerId="LiveId" clId="{9874BCF1-FB9F-4FC4-953F-670F99C74ED7}" dt="2024-10-17T09:00:54.444" v="163" actId="20577"/>
        <pc:sldMkLst>
          <pc:docMk/>
          <pc:sldMk cId="0" sldId="267"/>
        </pc:sldMkLst>
      </pc:sldChg>
      <pc:sldChg chg="modSp mod">
        <pc:chgData name="Sadiya Mohammedi" userId="47880e456bbc5afa" providerId="LiveId" clId="{9874BCF1-FB9F-4FC4-953F-670F99C74ED7}" dt="2024-10-16T13:28:56.002" v="123" actId="20577"/>
        <pc:sldMkLst>
          <pc:docMk/>
          <pc:sldMk cId="0" sldId="280"/>
        </pc:sldMkLst>
      </pc:sldChg>
      <pc:sldChg chg="modSp mod">
        <pc:chgData name="Sadiya Mohammedi" userId="47880e456bbc5afa" providerId="LiveId" clId="{9874BCF1-FB9F-4FC4-953F-670F99C74ED7}" dt="2024-10-15T13:41:23.724" v="7" actId="2711"/>
        <pc:sldMkLst>
          <pc:docMk/>
          <pc:sldMk cId="0" sldId="288"/>
        </pc:sldMkLst>
      </pc:sldChg>
      <pc:sldChg chg="addSp modSp mod">
        <pc:chgData name="Sadiya Mohammedi" userId="47880e456bbc5afa" providerId="LiveId" clId="{9874BCF1-FB9F-4FC4-953F-670F99C74ED7}" dt="2024-10-17T03:05:14.094" v="150" actId="1076"/>
        <pc:sldMkLst>
          <pc:docMk/>
          <pc:sldMk cId="0" sldId="289"/>
        </pc:sldMkLst>
      </pc:sldChg>
      <pc:sldChg chg="modSp mod">
        <pc:chgData name="Sadiya Mohammedi" userId="47880e456bbc5afa" providerId="LiveId" clId="{9874BCF1-FB9F-4FC4-953F-670F99C74ED7}" dt="2024-10-17T03:05:19.985" v="151" actId="123"/>
        <pc:sldMkLst>
          <pc:docMk/>
          <pc:sldMk cId="0" sldId="315"/>
        </pc:sldMkLst>
      </pc:sldChg>
      <pc:sldChg chg="modSp mod">
        <pc:chgData name="Sadiya Mohammedi" userId="47880e456bbc5afa" providerId="LiveId" clId="{9874BCF1-FB9F-4FC4-953F-670F99C74ED7}" dt="2024-10-17T03:05:28.964" v="153" actId="123"/>
        <pc:sldMkLst>
          <pc:docMk/>
          <pc:sldMk cId="0" sldId="316"/>
        </pc:sldMkLst>
      </pc:sldChg>
      <pc:sldChg chg="modSp mod">
        <pc:chgData name="Sadiya Mohammedi" userId="47880e456bbc5afa" providerId="LiveId" clId="{9874BCF1-FB9F-4FC4-953F-670F99C74ED7}" dt="2024-10-17T03:05:33.356" v="154" actId="123"/>
        <pc:sldMkLst>
          <pc:docMk/>
          <pc:sldMk cId="0" sldId="317"/>
        </pc:sldMkLst>
      </pc:sldChg>
      <pc:sldChg chg="modSp mod">
        <pc:chgData name="Sadiya Mohammedi" userId="47880e456bbc5afa" providerId="LiveId" clId="{9874BCF1-FB9F-4FC4-953F-670F99C74ED7}" dt="2024-10-17T03:05:38.364" v="155" actId="123"/>
        <pc:sldMkLst>
          <pc:docMk/>
          <pc:sldMk cId="0" sldId="318"/>
        </pc:sldMkLst>
      </pc:sldChg>
      <pc:sldChg chg="addSp modSp del mod">
        <pc:chgData name="Sadiya Mohammedi" userId="47880e456bbc5afa" providerId="LiveId" clId="{9874BCF1-FB9F-4FC4-953F-670F99C74ED7}" dt="2024-10-16T13:28:36.075" v="122" actId="47"/>
        <pc:sldMkLst>
          <pc:docMk/>
          <pc:sldMk cId="0" sldId="343"/>
        </pc:sldMkLst>
      </pc:sldChg>
      <pc:sldChg chg="modSp mod">
        <pc:chgData name="Sadiya Mohammedi" userId="47880e456bbc5afa" providerId="LiveId" clId="{9874BCF1-FB9F-4FC4-953F-670F99C74ED7}" dt="2024-10-17T03:06:08.680" v="161" actId="123"/>
        <pc:sldMkLst>
          <pc:docMk/>
          <pc:sldMk cId="0" sldId="344"/>
        </pc:sldMkLst>
      </pc:sldChg>
      <pc:sldChg chg="addSp delSp modSp mod">
        <pc:chgData name="Sadiya Mohammedi" userId="47880e456bbc5afa" providerId="LiveId" clId="{9874BCF1-FB9F-4FC4-953F-670F99C74ED7}" dt="2024-10-16T13:43:08.199" v="129" actId="22"/>
        <pc:sldMkLst>
          <pc:docMk/>
          <pc:sldMk cId="0" sldId="346"/>
        </pc:sldMkLst>
      </pc:sldChg>
      <pc:sldChg chg="modSp mod">
        <pc:chgData name="Sadiya Mohammedi" userId="47880e456bbc5afa" providerId="LiveId" clId="{9874BCF1-FB9F-4FC4-953F-670F99C74ED7}" dt="2024-10-17T03:05:23.728" v="152" actId="123"/>
        <pc:sldMkLst>
          <pc:docMk/>
          <pc:sldMk cId="1288969140" sldId="348"/>
        </pc:sldMkLst>
      </pc:sldChg>
      <pc:sldChg chg="modSp mod">
        <pc:chgData name="Sadiya Mohammedi" userId="47880e456bbc5afa" providerId="LiveId" clId="{9874BCF1-FB9F-4FC4-953F-670F99C74ED7}" dt="2024-10-17T03:05:43.069" v="156" actId="123"/>
        <pc:sldMkLst>
          <pc:docMk/>
          <pc:sldMk cId="2173895522" sldId="349"/>
        </pc:sldMkLst>
      </pc:sldChg>
      <pc:sldChg chg="addSp delSp modSp add mod">
        <pc:chgData name="Sadiya Mohammedi" userId="47880e456bbc5afa" providerId="LiveId" clId="{9874BCF1-FB9F-4FC4-953F-670F99C74ED7}" dt="2024-10-17T03:06:03.565" v="160" actId="122"/>
        <pc:sldMkLst>
          <pc:docMk/>
          <pc:sldMk cId="1231225846" sldId="350"/>
        </pc:sldMkLst>
      </pc:sldChg>
      <pc:sldChg chg="del">
        <pc:chgData name="Sadiya Mohammedi" userId="47880e456bbc5afa" providerId="LiveId" clId="{9874BCF1-FB9F-4FC4-953F-670F99C74ED7}" dt="2024-10-16T13:18:08.637" v="8" actId="47"/>
        <pc:sldMkLst>
          <pc:docMk/>
          <pc:sldMk cId="2339650040" sldId="350"/>
        </pc:sldMkLst>
      </pc:sldChg>
      <pc:sldChg chg="addSp delSp modSp add mod">
        <pc:chgData name="Sadiya Mohammedi" userId="47880e456bbc5afa" providerId="LiveId" clId="{9874BCF1-FB9F-4FC4-953F-670F99C74ED7}" dt="2024-10-17T03:05:47.875" v="157" actId="123"/>
        <pc:sldMkLst>
          <pc:docMk/>
          <pc:sldMk cId="3693213798" sldId="351"/>
        </pc:sldMkLst>
      </pc:sldChg>
      <pc:sldChg chg="add del">
        <pc:chgData name="Sadiya Mohammedi" userId="47880e456bbc5afa" providerId="LiveId" clId="{9874BCF1-FB9F-4FC4-953F-670F99C74ED7}" dt="2024-10-16T13:43:21.085" v="141"/>
        <pc:sldMkLst>
          <pc:docMk/>
          <pc:sldMk cId="1561133960" sldId="3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1E0CB5-0E3B-4266-9FB6-895455E69622}"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B72C2B-4731-4D5F-8411-4B7CE088481F}" type="slidenum">
              <a:rPr lang="en-IN" smtClean="0"/>
              <a:t>‹#›</a:t>
            </a:fld>
            <a:endParaRPr lang="en-IN"/>
          </a:p>
        </p:txBody>
      </p:sp>
    </p:spTree>
    <p:extLst>
      <p:ext uri="{BB962C8B-B14F-4D97-AF65-F5344CB8AC3E}">
        <p14:creationId xmlns:p14="http://schemas.microsoft.com/office/powerpoint/2010/main" val="886148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ad751/project-Real-time-mapping-of-epidemic-spread/tree/main"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REAL TIME MAPPING OF EPIDEMIC SPREAD</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24728"/>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CSE-15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096000" y="230642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Ms. Alina Raheen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a:solidFill>
                  <a:schemeClr val="tx1"/>
                </a:solidFill>
                <a:latin typeface="Cambria" panose="02040503050406030204" pitchFamily="18" charset="0"/>
                <a:ea typeface="Cambria" panose="02040503050406030204" pitchFamily="18" charset="0"/>
                <a:cs typeface="Verdana"/>
                <a:sym typeface="Verdana"/>
              </a:rPr>
              <a:t>Dr </a:t>
            </a:r>
            <a:r>
              <a:rPr lang="en-US" sz="2000" b="1" dirty="0">
                <a:solidFill>
                  <a:schemeClr val="tx1"/>
                </a:solidFill>
                <a:latin typeface="Cambria" panose="02040503050406030204" pitchFamily="18" charset="0"/>
                <a:ea typeface="Cambria" panose="02040503050406030204" pitchFamily="18" charset="0"/>
                <a:cs typeface="Verdana"/>
                <a:sym typeface="Verdana"/>
              </a:rPr>
              <a:t>.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553CF9A4-B45B-0A8B-F488-310FD47B8CEC}"/>
              </a:ext>
            </a:extLst>
          </p:cNvPr>
          <p:cNvGraphicFramePr>
            <a:graphicFrameLocks noGrp="1"/>
          </p:cNvGraphicFramePr>
          <p:nvPr>
            <p:extLst>
              <p:ext uri="{D42A27DB-BD31-4B8C-83A1-F6EECF244321}">
                <p14:modId xmlns:p14="http://schemas.microsoft.com/office/powerpoint/2010/main" val="1216532419"/>
              </p:ext>
            </p:extLst>
          </p:nvPr>
        </p:nvGraphicFramePr>
        <p:xfrm>
          <a:off x="581700" y="2416110"/>
          <a:ext cx="6298800" cy="1828800"/>
        </p:xfrm>
        <a:graphic>
          <a:graphicData uri="http://schemas.openxmlformats.org/drawingml/2006/table">
            <a:tbl>
              <a:tblPr firstRow="1" bandRow="1"/>
              <a:tblGrid>
                <a:gridCol w="3149400">
                  <a:extLst>
                    <a:ext uri="{9D8B030D-6E8A-4147-A177-3AD203B41FA5}">
                      <a16:colId xmlns:a16="http://schemas.microsoft.com/office/drawing/2014/main" val="1543328663"/>
                    </a:ext>
                  </a:extLst>
                </a:gridCol>
                <a:gridCol w="3149400">
                  <a:extLst>
                    <a:ext uri="{9D8B030D-6E8A-4147-A177-3AD203B41FA5}">
                      <a16:colId xmlns:a16="http://schemas.microsoft.com/office/drawing/2014/main" val="2605108516"/>
                    </a:ext>
                  </a:extLst>
                </a:gridCol>
              </a:tblGrid>
              <a:tr h="349789">
                <a:tc>
                  <a:txBody>
                    <a:bodyPr/>
                    <a:lstStyle/>
                    <a:p>
                      <a:pPr algn="ctr"/>
                      <a:r>
                        <a:rPr lang="en-IN" b="1" dirty="0">
                          <a:solidFill>
                            <a:schemeClr val="bg2">
                              <a:lumMod val="50000"/>
                            </a:schemeClr>
                          </a:solidFill>
                        </a:rPr>
                        <a:t>Roll Number :</a:t>
                      </a:r>
                    </a:p>
                  </a:txBody>
                  <a:tcPr/>
                </a:tc>
                <a:tc>
                  <a:txBody>
                    <a:bodyPr/>
                    <a:lstStyle/>
                    <a:p>
                      <a:pPr algn="ctr"/>
                      <a:r>
                        <a:rPr lang="en-IN" b="1" dirty="0">
                          <a:solidFill>
                            <a:schemeClr val="bg2">
                              <a:lumMod val="50000"/>
                            </a:schemeClr>
                          </a:solidFill>
                        </a:rPr>
                        <a:t>Student Name :</a:t>
                      </a:r>
                    </a:p>
                  </a:txBody>
                  <a:tcPr/>
                </a:tc>
                <a:extLst>
                  <a:ext uri="{0D108BD9-81ED-4DB2-BD59-A6C34878D82A}">
                    <a16:rowId xmlns:a16="http://schemas.microsoft.com/office/drawing/2014/main" val="777028812"/>
                  </a:ext>
                </a:extLst>
              </a:tr>
              <a:tr h="349789">
                <a:tc>
                  <a:txBody>
                    <a:bodyPr/>
                    <a:lstStyle/>
                    <a:p>
                      <a:r>
                        <a:rPr lang="en-IN" dirty="0"/>
                        <a:t>20211CSE0218</a:t>
                      </a:r>
                    </a:p>
                  </a:txBody>
                  <a:tcPr/>
                </a:tc>
                <a:tc>
                  <a:txBody>
                    <a:bodyPr/>
                    <a:lstStyle/>
                    <a:p>
                      <a:r>
                        <a:rPr lang="en-IN" dirty="0"/>
                        <a:t>Sadiya Mohammedi</a:t>
                      </a:r>
                    </a:p>
                  </a:txBody>
                  <a:tcPr/>
                </a:tc>
                <a:extLst>
                  <a:ext uri="{0D108BD9-81ED-4DB2-BD59-A6C34878D82A}">
                    <a16:rowId xmlns:a16="http://schemas.microsoft.com/office/drawing/2014/main" val="1925910911"/>
                  </a:ext>
                </a:extLst>
              </a:tr>
              <a:tr h="349789">
                <a:tc>
                  <a:txBody>
                    <a:bodyPr/>
                    <a:lstStyle/>
                    <a:p>
                      <a:r>
                        <a:rPr lang="en-IN" dirty="0"/>
                        <a:t>20211CSE0835</a:t>
                      </a:r>
                    </a:p>
                  </a:txBody>
                  <a:tcPr/>
                </a:tc>
                <a:tc>
                  <a:txBody>
                    <a:bodyPr/>
                    <a:lstStyle/>
                    <a:p>
                      <a:r>
                        <a:rPr lang="en-IN" dirty="0"/>
                        <a:t>Aakif Mohamed Nadeem</a:t>
                      </a:r>
                    </a:p>
                  </a:txBody>
                  <a:tcPr/>
                </a:tc>
                <a:extLst>
                  <a:ext uri="{0D108BD9-81ED-4DB2-BD59-A6C34878D82A}">
                    <a16:rowId xmlns:a16="http://schemas.microsoft.com/office/drawing/2014/main" val="566617764"/>
                  </a:ext>
                </a:extLst>
              </a:tr>
              <a:tr h="349789">
                <a:tc>
                  <a:txBody>
                    <a:bodyPr/>
                    <a:lstStyle/>
                    <a:p>
                      <a:r>
                        <a:rPr lang="en-IN" dirty="0"/>
                        <a:t>20211CSE0333</a:t>
                      </a:r>
                    </a:p>
                  </a:txBody>
                  <a:tcPr/>
                </a:tc>
                <a:tc>
                  <a:txBody>
                    <a:bodyPr/>
                    <a:lstStyle/>
                    <a:p>
                      <a:r>
                        <a:rPr lang="en-IN" dirty="0"/>
                        <a:t>Mrinal Raj</a:t>
                      </a:r>
                    </a:p>
                  </a:txBody>
                  <a:tcPr/>
                </a:tc>
                <a:extLst>
                  <a:ext uri="{0D108BD9-81ED-4DB2-BD59-A6C34878D82A}">
                    <a16:rowId xmlns:a16="http://schemas.microsoft.com/office/drawing/2014/main" val="2161215388"/>
                  </a:ext>
                </a:extLst>
              </a:tr>
              <a:tr h="349789">
                <a:tc>
                  <a:txBody>
                    <a:bodyPr/>
                    <a:lstStyle/>
                    <a:p>
                      <a:r>
                        <a:rPr lang="en-IN" dirty="0"/>
                        <a:t>20211CSE0713</a:t>
                      </a:r>
                    </a:p>
                  </a:txBody>
                  <a:tcPr/>
                </a:tc>
                <a:tc>
                  <a:txBody>
                    <a:bodyPr/>
                    <a:lstStyle/>
                    <a:p>
                      <a:r>
                        <a:rPr lang="en-IN" dirty="0" err="1"/>
                        <a:t>Faizeen</a:t>
                      </a:r>
                      <a:r>
                        <a:rPr lang="en-IN" dirty="0"/>
                        <a:t> Shezan</a:t>
                      </a:r>
                    </a:p>
                  </a:txBody>
                  <a:tcPr/>
                </a:tc>
                <a:extLst>
                  <a:ext uri="{0D108BD9-81ED-4DB2-BD59-A6C34878D82A}">
                    <a16:rowId xmlns:a16="http://schemas.microsoft.com/office/drawing/2014/main" val="232020688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a:extLst>
              <a:ext uri="{FF2B5EF4-FFF2-40B4-BE49-F238E27FC236}">
                <a16:creationId xmlns:a16="http://schemas.microsoft.com/office/drawing/2014/main" id="{EEC35E6B-5CEF-50CF-4241-823A5DD3C1C1}"/>
              </a:ext>
            </a:extLst>
          </p:cNvPr>
          <p:cNvSpPr>
            <a:spLocks noGrp="1"/>
          </p:cNvSpPr>
          <p:nvPr>
            <p:ph type="title"/>
          </p:nvPr>
        </p:nvSpPr>
        <p:spPr>
          <a:xfrm>
            <a:off x="1828800" y="168276"/>
            <a:ext cx="8624888" cy="403225"/>
          </a:xfrm>
        </p:spPr>
        <p:txBody>
          <a:bodyPr/>
          <a:lstStyle/>
          <a:p>
            <a:pPr algn="l" eaLnBrk="1" hangingPunct="1"/>
            <a:r>
              <a:rPr lang="en-IN" altLang="en-US" sz="2400">
                <a:solidFill>
                  <a:srgbClr val="0070C0"/>
                </a:solidFill>
                <a:latin typeface="Tahoma" panose="020B0604030504040204" pitchFamily="34" charset="0"/>
                <a:cs typeface="Tahoma" panose="020B0604030504040204" pitchFamily="34" charset="0"/>
              </a:rPr>
              <a:t>Architecture Diagram</a:t>
            </a:r>
          </a:p>
        </p:txBody>
      </p:sp>
      <p:sp>
        <p:nvSpPr>
          <p:cNvPr id="10246" name="Slide Number Placeholder 5">
            <a:extLst>
              <a:ext uri="{FF2B5EF4-FFF2-40B4-BE49-F238E27FC236}">
                <a16:creationId xmlns:a16="http://schemas.microsoft.com/office/drawing/2014/main" id="{A622AD20-9C41-D868-B863-1C85142AAC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4E9883-EB8A-4283-9504-7B9BA8D8536D}" type="slidenum">
              <a:rPr lang="en-IN" altLang="en-US" sz="1200">
                <a:solidFill>
                  <a:srgbClr val="898989"/>
                </a:solidFill>
              </a:rPr>
              <a:pPr>
                <a:spcBef>
                  <a:spcPct val="0"/>
                </a:spcBef>
                <a:buFontTx/>
                <a:buNone/>
              </a:pPr>
              <a:t>10</a:t>
            </a:fld>
            <a:endParaRPr lang="en-IN" altLang="en-US" sz="1200">
              <a:solidFill>
                <a:srgbClr val="898989"/>
              </a:solidFill>
            </a:endParaRPr>
          </a:p>
        </p:txBody>
      </p:sp>
      <p:pic>
        <p:nvPicPr>
          <p:cNvPr id="3" name="Content Placeholder 2">
            <a:extLst>
              <a:ext uri="{FF2B5EF4-FFF2-40B4-BE49-F238E27FC236}">
                <a16:creationId xmlns:a16="http://schemas.microsoft.com/office/drawing/2014/main" id="{9477ECC1-B6E1-750F-A107-BF1EDB99B2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5860" y="1143000"/>
            <a:ext cx="6572785" cy="464946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a:extLst>
              <a:ext uri="{FF2B5EF4-FFF2-40B4-BE49-F238E27FC236}">
                <a16:creationId xmlns:a16="http://schemas.microsoft.com/office/drawing/2014/main" id="{EEC35E6B-5CEF-50CF-4241-823A5DD3C1C1}"/>
              </a:ext>
            </a:extLst>
          </p:cNvPr>
          <p:cNvSpPr>
            <a:spLocks noGrp="1"/>
          </p:cNvSpPr>
          <p:nvPr>
            <p:ph type="title"/>
          </p:nvPr>
        </p:nvSpPr>
        <p:spPr>
          <a:xfrm>
            <a:off x="1828800" y="168276"/>
            <a:ext cx="8624888" cy="403225"/>
          </a:xfrm>
        </p:spPr>
        <p:txBody>
          <a:bodyPr/>
          <a:lstStyle/>
          <a:p>
            <a:pPr algn="l" eaLnBrk="1" hangingPunct="1"/>
            <a:r>
              <a:rPr lang="en-IN" altLang="en-US" sz="2400" dirty="0">
                <a:solidFill>
                  <a:srgbClr val="0070C0"/>
                </a:solidFill>
                <a:latin typeface="Tahoma" panose="020B0604030504040204" pitchFamily="34" charset="0"/>
                <a:cs typeface="Tahoma" panose="020B0604030504040204" pitchFamily="34" charset="0"/>
              </a:rPr>
              <a:t>Modules</a:t>
            </a:r>
          </a:p>
        </p:txBody>
      </p:sp>
      <p:sp>
        <p:nvSpPr>
          <p:cNvPr id="10246" name="Slide Number Placeholder 5">
            <a:extLst>
              <a:ext uri="{FF2B5EF4-FFF2-40B4-BE49-F238E27FC236}">
                <a16:creationId xmlns:a16="http://schemas.microsoft.com/office/drawing/2014/main" id="{A622AD20-9C41-D868-B863-1C85142AAC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A4E9883-EB8A-4283-9504-7B9BA8D8536D}" type="slidenum">
              <a:rPr lang="en-IN" altLang="en-US" sz="1200">
                <a:solidFill>
                  <a:srgbClr val="898989"/>
                </a:solidFill>
              </a:rPr>
              <a:pPr>
                <a:spcBef>
                  <a:spcPct val="0"/>
                </a:spcBef>
                <a:buFontTx/>
                <a:buNone/>
              </a:pPr>
              <a:t>11</a:t>
            </a:fld>
            <a:endParaRPr lang="en-IN" altLang="en-US" sz="1200">
              <a:solidFill>
                <a:srgbClr val="898989"/>
              </a:solidFill>
            </a:endParaRPr>
          </a:p>
        </p:txBody>
      </p:sp>
      <p:sp>
        <p:nvSpPr>
          <p:cNvPr id="4" name="Content Placeholder 3">
            <a:extLst>
              <a:ext uri="{FF2B5EF4-FFF2-40B4-BE49-F238E27FC236}">
                <a16:creationId xmlns:a16="http://schemas.microsoft.com/office/drawing/2014/main" id="{7BAB1656-1120-6E1E-CFDC-13D8569D6BA5}"/>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modules include:</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mj-lt"/>
              <a:buAutoNum type="arabicPeriod"/>
            </a:pPr>
            <a:r>
              <a:rPr lang="en-US" sz="2000" b="1" dirty="0">
                <a:latin typeface="Times New Roman" panose="02020603050405020304" pitchFamily="18" charset="0"/>
                <a:cs typeface="Times New Roman" panose="02020603050405020304" pitchFamily="18" charset="0"/>
              </a:rPr>
              <a:t>Data Collection &amp; Mapping</a:t>
            </a:r>
            <a:r>
              <a:rPr lang="en-US" sz="2000" dirty="0">
                <a:latin typeface="Times New Roman" panose="02020603050405020304" pitchFamily="18" charset="0"/>
                <a:cs typeface="Times New Roman" panose="02020603050405020304" pitchFamily="18" charset="0"/>
              </a:rPr>
              <a:t>: Real-time mapping based on crowdsourced data for epidemic tracking.</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Prediction System</a:t>
            </a:r>
            <a:r>
              <a:rPr lang="en-US" sz="2000" dirty="0">
                <a:latin typeface="Times New Roman" panose="02020603050405020304" pitchFamily="18" charset="0"/>
                <a:cs typeface="Times New Roman" panose="02020603050405020304" pitchFamily="18" charset="0"/>
              </a:rPr>
              <a:t>: Uses machine learning for future epidemic predictions.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Awareness &amp; Alerts</a:t>
            </a:r>
            <a:r>
              <a:rPr lang="en-US" sz="2000" dirty="0">
                <a:latin typeface="Times New Roman" panose="02020603050405020304" pitchFamily="18" charset="0"/>
                <a:cs typeface="Times New Roman" panose="02020603050405020304" pitchFamily="18" charset="0"/>
              </a:rPr>
              <a:t>: Generates real-time warnings to users.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Hospital/Drugstore Connection</a:t>
            </a:r>
            <a:r>
              <a:rPr lang="en-US" sz="2000" dirty="0">
                <a:latin typeface="Times New Roman" panose="02020603050405020304" pitchFamily="18" charset="0"/>
                <a:cs typeface="Times New Roman" panose="02020603050405020304" pitchFamily="18" charset="0"/>
              </a:rPr>
              <a:t>: Connects users to nearby healthcare services during outbreaks.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Data Visualization</a:t>
            </a:r>
            <a:r>
              <a:rPr lang="en-US" sz="2000" dirty="0">
                <a:latin typeface="Times New Roman" panose="02020603050405020304" pitchFamily="18" charset="0"/>
                <a:cs typeface="Times New Roman" panose="02020603050405020304" pitchFamily="18" charset="0"/>
              </a:rPr>
              <a:t>: Heatmaps and clustering for visual representation of data.</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21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a:extLst>
              <a:ext uri="{FF2B5EF4-FFF2-40B4-BE49-F238E27FC236}">
                <a16:creationId xmlns:a16="http://schemas.microsoft.com/office/drawing/2014/main" id="{94B183CE-0DFB-EC8E-F72F-099DE68531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4808AA6-36D4-427A-BB76-960BD2170D43}" type="slidenum">
              <a:rPr lang="en-IN" altLang="en-US" sz="1200">
                <a:solidFill>
                  <a:srgbClr val="898989"/>
                </a:solidFill>
              </a:rPr>
              <a:pPr>
                <a:spcBef>
                  <a:spcPct val="0"/>
                </a:spcBef>
                <a:buFontTx/>
                <a:buNone/>
              </a:pPr>
              <a:t>12</a:t>
            </a:fld>
            <a:endParaRPr lang="en-IN" altLang="en-US" sz="1200">
              <a:solidFill>
                <a:srgbClr val="898989"/>
              </a:solidFill>
            </a:endParaRPr>
          </a:p>
        </p:txBody>
      </p:sp>
      <p:sp>
        <p:nvSpPr>
          <p:cNvPr id="3" name="Title 1">
            <a:extLst>
              <a:ext uri="{FF2B5EF4-FFF2-40B4-BE49-F238E27FC236}">
                <a16:creationId xmlns:a16="http://schemas.microsoft.com/office/drawing/2014/main" id="{6A40F433-EB6B-AB99-D6E2-B3E4420F851F}"/>
              </a:ext>
            </a:extLst>
          </p:cNvPr>
          <p:cNvSpPr txBox="1">
            <a:spLocks/>
          </p:cNvSpPr>
          <p:nvPr/>
        </p:nvSpPr>
        <p:spPr>
          <a:xfrm>
            <a:off x="1828800" y="168276"/>
            <a:ext cx="8624888" cy="403225"/>
          </a:xfrm>
          <a:prstGeom prst="rect">
            <a:avLst/>
          </a:prstGeom>
        </p:spPr>
        <p:txBody>
          <a:bodyPr/>
          <a:lstStyle/>
          <a:p>
            <a:pPr eaLnBrk="1" hangingPunct="1">
              <a:defRPr/>
            </a:pPr>
            <a:r>
              <a:rPr lang="en-US" sz="2400" b="1" dirty="0">
                <a:solidFill>
                  <a:srgbClr val="0070C0"/>
                </a:solidFill>
                <a:latin typeface="Tahoma" pitchFamily="34" charset="0"/>
                <a:ea typeface="+mj-ea"/>
                <a:cs typeface="Tahoma" pitchFamily="34" charset="0"/>
              </a:rPr>
              <a:t>Hardware and Software Details</a:t>
            </a:r>
          </a:p>
        </p:txBody>
      </p:sp>
      <p:sp>
        <p:nvSpPr>
          <p:cNvPr id="2" name="Google Shape;115;p17">
            <a:extLst>
              <a:ext uri="{FF2B5EF4-FFF2-40B4-BE49-F238E27FC236}">
                <a16:creationId xmlns:a16="http://schemas.microsoft.com/office/drawing/2014/main" id="{9D68D24E-4DA9-7BCA-B056-4544DEC251B7}"/>
              </a:ext>
            </a:extLst>
          </p:cNvPr>
          <p:cNvSpPr txBox="1">
            <a:spLocks/>
          </p:cNvSpPr>
          <p:nvPr/>
        </p:nvSpPr>
        <p:spPr>
          <a:xfrm>
            <a:off x="812800" y="1143000"/>
            <a:ext cx="5735484" cy="4953000"/>
          </a:xfrm>
          <a:prstGeom prst="rect">
            <a:avLst/>
          </a:prstGeom>
          <a:noFill/>
          <a:ln>
            <a:noFill/>
          </a:ln>
        </p:spPr>
        <p:txBody>
          <a:bodyPr spcFirstLastPara="1" wrap="square" lIns="91425" tIns="45700" rIns="91425" bIns="45700" anchor="t" anchorCtr="0">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indent="-190500" algn="ctr">
              <a:lnSpc>
                <a:spcPct val="200000"/>
              </a:lnSpc>
              <a:spcBef>
                <a:spcPts val="0"/>
              </a:spcBef>
              <a:buClr>
                <a:schemeClr val="dk1"/>
              </a:buClr>
              <a:buSzPct val="100000"/>
              <a:buFont typeface="Arial" pitchFamily="34" charset="0"/>
              <a:buNone/>
            </a:pPr>
            <a:r>
              <a:rPr lang="en-US" sz="2000" b="1" dirty="0">
                <a:latin typeface="Cambria" panose="02040503050406030204" pitchFamily="18" charset="0"/>
                <a:ea typeface="Cambria" panose="02040503050406030204" pitchFamily="18" charset="0"/>
              </a:rPr>
              <a:t>Hardware :                                           </a:t>
            </a:r>
          </a:p>
          <a:p>
            <a:pPr algn="just"/>
            <a:r>
              <a:rPr lang="en-US" sz="2000" dirty="0">
                <a:solidFill>
                  <a:srgbClr val="000000"/>
                </a:solidFill>
                <a:latin typeface="Cambria" panose="02040503050406030204" pitchFamily="18" charset="0"/>
                <a:ea typeface="Cambria" panose="02040503050406030204" pitchFamily="18" charset="0"/>
              </a:rPr>
              <a:t>Processor - I3/Intel Processor</a:t>
            </a:r>
          </a:p>
          <a:p>
            <a:pPr algn="just"/>
            <a:r>
              <a:rPr lang="en-US" sz="2000" dirty="0">
                <a:solidFill>
                  <a:srgbClr val="000000"/>
                </a:solidFill>
                <a:latin typeface="Cambria" panose="02040503050406030204" pitchFamily="18" charset="0"/>
                <a:ea typeface="Cambria" panose="02040503050406030204" pitchFamily="18" charset="0"/>
              </a:rPr>
              <a:t>Hard Disk -160GB</a:t>
            </a:r>
          </a:p>
          <a:p>
            <a:pPr algn="just"/>
            <a:r>
              <a:rPr lang="en-US" sz="2000" dirty="0">
                <a:solidFill>
                  <a:srgbClr val="000000"/>
                </a:solidFill>
                <a:latin typeface="Cambria" panose="02040503050406030204" pitchFamily="18" charset="0"/>
                <a:ea typeface="Cambria" panose="02040503050406030204" pitchFamily="18" charset="0"/>
              </a:rPr>
              <a:t>Key Board - Standard Windows Keyboard</a:t>
            </a:r>
          </a:p>
          <a:p>
            <a:pPr algn="just"/>
            <a:r>
              <a:rPr lang="en-US" sz="2000" dirty="0">
                <a:solidFill>
                  <a:srgbClr val="000000"/>
                </a:solidFill>
                <a:latin typeface="Cambria" panose="02040503050406030204" pitchFamily="18" charset="0"/>
                <a:ea typeface="Cambria" panose="02040503050406030204" pitchFamily="18" charset="0"/>
              </a:rPr>
              <a:t>Mouse - Two or Three Button Mouse</a:t>
            </a:r>
          </a:p>
          <a:p>
            <a:pPr algn="just"/>
            <a:r>
              <a:rPr lang="en-US" sz="2000" dirty="0">
                <a:solidFill>
                  <a:srgbClr val="000000"/>
                </a:solidFill>
                <a:latin typeface="Cambria" panose="02040503050406030204" pitchFamily="18" charset="0"/>
                <a:ea typeface="Cambria" panose="02040503050406030204" pitchFamily="18" charset="0"/>
              </a:rPr>
              <a:t>Monitor - SVGA</a:t>
            </a:r>
          </a:p>
          <a:p>
            <a:pPr algn="just"/>
            <a:r>
              <a:rPr lang="en-US" sz="2000" dirty="0">
                <a:solidFill>
                  <a:srgbClr val="000000"/>
                </a:solidFill>
                <a:latin typeface="Cambria" panose="02040503050406030204" pitchFamily="18" charset="0"/>
                <a:ea typeface="Cambria" panose="02040503050406030204" pitchFamily="18" charset="0"/>
              </a:rPr>
              <a:t>RAM - 4Gb</a:t>
            </a:r>
          </a:p>
          <a:p>
            <a:pPr indent="-190500" algn="just">
              <a:lnSpc>
                <a:spcPct val="200000"/>
              </a:lnSpc>
              <a:spcBef>
                <a:spcPts val="0"/>
              </a:spcBef>
              <a:buClr>
                <a:schemeClr val="dk1"/>
              </a:buClr>
              <a:buSzPct val="100000"/>
              <a:buFont typeface="Arial" pitchFamily="34" charset="0"/>
              <a:buNone/>
            </a:pPr>
            <a:endParaRPr lang="en-US" sz="2000" dirty="0">
              <a:latin typeface="Cambria" panose="02040503050406030204" pitchFamily="18" charset="0"/>
              <a:ea typeface="Cambria" panose="02040503050406030204" pitchFamily="18" charset="0"/>
            </a:endParaRPr>
          </a:p>
          <a:p>
            <a:pPr indent="-190500" algn="just">
              <a:lnSpc>
                <a:spcPct val="200000"/>
              </a:lnSpc>
              <a:spcBef>
                <a:spcPts val="0"/>
              </a:spcBef>
              <a:buClr>
                <a:schemeClr val="dk1"/>
              </a:buClr>
              <a:buSzPct val="100000"/>
              <a:buFont typeface="Arial" pitchFamily="34" charset="0"/>
              <a:buNone/>
            </a:pPr>
            <a:endParaRPr lang="en-US" sz="2000" dirty="0">
              <a:latin typeface="Cambria" panose="02040503050406030204" pitchFamily="18" charset="0"/>
              <a:ea typeface="Cambria" panose="02040503050406030204" pitchFamily="18" charset="0"/>
            </a:endParaRPr>
          </a:p>
        </p:txBody>
      </p:sp>
      <p:sp>
        <p:nvSpPr>
          <p:cNvPr id="6" name="Google Shape;115;p17">
            <a:extLst>
              <a:ext uri="{FF2B5EF4-FFF2-40B4-BE49-F238E27FC236}">
                <a16:creationId xmlns:a16="http://schemas.microsoft.com/office/drawing/2014/main" id="{D67D1A2E-7299-E8B5-6F6F-E25325C0A1E9}"/>
              </a:ext>
            </a:extLst>
          </p:cNvPr>
          <p:cNvSpPr txBox="1">
            <a:spLocks/>
          </p:cNvSpPr>
          <p:nvPr/>
        </p:nvSpPr>
        <p:spPr>
          <a:xfrm>
            <a:off x="6096000" y="571501"/>
            <a:ext cx="5735484"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a:p>
            <a:pPr marL="76200" indent="0" algn="just">
              <a:buFont typeface="Arial"/>
              <a:buNone/>
            </a:pP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Software :   </a:t>
            </a:r>
          </a:p>
          <a:p>
            <a:pPr marL="76200" indent="0" algn="just">
              <a:buFont typeface="Arial"/>
              <a:buNone/>
            </a:pPr>
            <a:r>
              <a:rPr lang="en-US" sz="2000" b="1" dirty="0">
                <a:latin typeface="Cambria" panose="02040503050406030204" pitchFamily="18" charset="0"/>
                <a:ea typeface="Cambria" panose="02040503050406030204" pitchFamily="18" charset="0"/>
              </a:rPr>
              <a:t>                                    </a:t>
            </a:r>
          </a:p>
          <a:p>
            <a:pPr algn="just"/>
            <a:r>
              <a:rPr lang="en-US" sz="2000" dirty="0">
                <a:solidFill>
                  <a:srgbClr val="000000"/>
                </a:solidFill>
                <a:latin typeface="Cambria" panose="02040503050406030204" pitchFamily="18" charset="0"/>
                <a:ea typeface="Cambria" panose="02040503050406030204" pitchFamily="18" charset="0"/>
              </a:rPr>
              <a:t>Operating System – Windows 7/8/10</a:t>
            </a:r>
          </a:p>
          <a:p>
            <a:pPr algn="just"/>
            <a:r>
              <a:rPr lang="en-IN" sz="2000" b="0" i="0" dirty="0">
                <a:solidFill>
                  <a:srgbClr val="000000"/>
                </a:solidFill>
                <a:effectLst/>
                <a:latin typeface="Cambria" panose="02040503050406030204" pitchFamily="18" charset="0"/>
                <a:ea typeface="Cambria" panose="02040503050406030204" pitchFamily="18" charset="0"/>
              </a:rPr>
              <a:t>Server side Script</a:t>
            </a:r>
            <a:r>
              <a:rPr lang="en-IN" sz="2000" b="0" i="0" dirty="0">
                <a:effectLst/>
                <a:latin typeface="Cambria" panose="02040503050406030204" pitchFamily="18" charset="0"/>
                <a:ea typeface="Cambria" panose="02040503050406030204" pitchFamily="18" charset="0"/>
              </a:rPr>
              <a:t> </a:t>
            </a:r>
            <a:r>
              <a:rPr lang="en-IN" sz="2000" b="0" i="0" dirty="0">
                <a:solidFill>
                  <a:srgbClr val="000000"/>
                </a:solidFill>
                <a:effectLst/>
                <a:latin typeface="Cambria" panose="02040503050406030204" pitchFamily="18" charset="0"/>
                <a:ea typeface="Cambria" panose="02040503050406030204" pitchFamily="18" charset="0"/>
              </a:rPr>
              <a:t>: Python, Java, HTML, MYSQL, CSS, Bootstrap.</a:t>
            </a:r>
          </a:p>
          <a:p>
            <a:pPr algn="just"/>
            <a:r>
              <a:rPr lang="en-IN" sz="2000" b="0" i="0" dirty="0">
                <a:solidFill>
                  <a:srgbClr val="000000"/>
                </a:solidFill>
                <a:effectLst/>
                <a:latin typeface="Cambria" panose="02040503050406030204" pitchFamily="18" charset="0"/>
                <a:ea typeface="Cambria" panose="02040503050406030204" pitchFamily="18" charset="0"/>
              </a:rPr>
              <a:t>Libraries</a:t>
            </a:r>
            <a:r>
              <a:rPr lang="en-IN" sz="2000" b="0" i="0" dirty="0">
                <a:effectLst/>
                <a:latin typeface="Cambria" panose="02040503050406030204" pitchFamily="18" charset="0"/>
                <a:ea typeface="Cambria" panose="02040503050406030204" pitchFamily="18" charset="0"/>
              </a:rPr>
              <a:t> </a:t>
            </a:r>
            <a:r>
              <a:rPr lang="en-IN" sz="2000" b="0" i="0" dirty="0">
                <a:solidFill>
                  <a:srgbClr val="000000"/>
                </a:solidFill>
                <a:effectLst/>
                <a:latin typeface="Cambria" panose="02040503050406030204" pitchFamily="18" charset="0"/>
                <a:ea typeface="Cambria" panose="02040503050406030204" pitchFamily="18" charset="0"/>
              </a:rPr>
              <a:t>: PANDAS, Flask, Smtlib</a:t>
            </a:r>
            <a:endParaRPr lang="en-US" sz="2000" dirty="0">
              <a:solidFill>
                <a:srgbClr val="000000"/>
              </a:solidFill>
              <a:latin typeface="Cambria" panose="02040503050406030204" pitchFamily="18" charset="0"/>
              <a:ea typeface="Cambria" panose="02040503050406030204" pitchFamily="18" charset="0"/>
            </a:endParaRPr>
          </a:p>
          <a:p>
            <a:pPr algn="just"/>
            <a:r>
              <a:rPr lang="en-IN" sz="2000" b="0" i="0" dirty="0">
                <a:solidFill>
                  <a:srgbClr val="000000"/>
                </a:solidFill>
                <a:effectLst/>
                <a:latin typeface="Cambria" panose="02040503050406030204" pitchFamily="18" charset="0"/>
                <a:ea typeface="Cambria" panose="02040503050406030204" pitchFamily="18" charset="0"/>
              </a:rPr>
              <a:t>IDE</a:t>
            </a:r>
            <a:r>
              <a:rPr lang="en-IN" sz="2000" b="0" i="0" dirty="0">
                <a:effectLst/>
                <a:latin typeface="Cambria" panose="02040503050406030204" pitchFamily="18" charset="0"/>
                <a:ea typeface="Cambria" panose="02040503050406030204" pitchFamily="18" charset="0"/>
              </a:rPr>
              <a:t> </a:t>
            </a:r>
            <a:r>
              <a:rPr lang="en-IN" sz="2000" b="0" i="0" dirty="0">
                <a:solidFill>
                  <a:srgbClr val="000000"/>
                </a:solidFill>
                <a:effectLst/>
                <a:latin typeface="Cambria" panose="02040503050406030204" pitchFamily="18" charset="0"/>
                <a:ea typeface="Cambria" panose="02040503050406030204" pitchFamily="18" charset="0"/>
              </a:rPr>
              <a:t>: Jupyter Notebook</a:t>
            </a:r>
            <a:endParaRPr lang="en-US" sz="20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3122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2B6BF70C-DDC1-8D3E-AF00-48F719CC5B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6BCEB5-E9FF-44C0-A76C-F94E41C73A20}" type="slidenum">
              <a:rPr lang="en-IN" altLang="en-US" sz="1200">
                <a:solidFill>
                  <a:srgbClr val="898989"/>
                </a:solidFill>
              </a:rPr>
              <a:pPr>
                <a:spcBef>
                  <a:spcPct val="0"/>
                </a:spcBef>
                <a:buFontTx/>
                <a:buNone/>
              </a:pPr>
              <a:t>13</a:t>
            </a:fld>
            <a:endParaRPr lang="en-IN" altLang="en-US" sz="1200">
              <a:solidFill>
                <a:srgbClr val="898989"/>
              </a:solidFill>
            </a:endParaRPr>
          </a:p>
        </p:txBody>
      </p:sp>
      <p:sp>
        <p:nvSpPr>
          <p:cNvPr id="3" name="Title 1">
            <a:extLst>
              <a:ext uri="{FF2B5EF4-FFF2-40B4-BE49-F238E27FC236}">
                <a16:creationId xmlns:a16="http://schemas.microsoft.com/office/drawing/2014/main" id="{7D9919E9-3A42-B8FE-69D0-C70EB18FCB38}"/>
              </a:ext>
            </a:extLst>
          </p:cNvPr>
          <p:cNvSpPr txBox="1">
            <a:spLocks/>
          </p:cNvSpPr>
          <p:nvPr/>
        </p:nvSpPr>
        <p:spPr>
          <a:xfrm>
            <a:off x="1828800" y="168276"/>
            <a:ext cx="8624888" cy="403225"/>
          </a:xfrm>
          <a:prstGeom prst="rect">
            <a:avLst/>
          </a:prstGeom>
        </p:spPr>
        <p:txBody>
          <a:bodyPr/>
          <a:lstStyle/>
          <a:p>
            <a:pPr eaLnBrk="1" hangingPunct="1">
              <a:defRPr/>
            </a:pPr>
            <a:r>
              <a:rPr lang="en-US" sz="2400" b="1" dirty="0">
                <a:solidFill>
                  <a:srgbClr val="0070C0"/>
                </a:solidFill>
                <a:latin typeface="Tahoma" pitchFamily="34" charset="0"/>
                <a:ea typeface="+mj-ea"/>
                <a:cs typeface="Tahoma" pitchFamily="34" charset="0"/>
              </a:rPr>
              <a:t>Time Line by Gantt Chart</a:t>
            </a:r>
          </a:p>
        </p:txBody>
      </p:sp>
      <p:pic>
        <p:nvPicPr>
          <p:cNvPr id="2" name="Picture 1">
            <a:extLst>
              <a:ext uri="{FF2B5EF4-FFF2-40B4-BE49-F238E27FC236}">
                <a16:creationId xmlns:a16="http://schemas.microsoft.com/office/drawing/2014/main" id="{4DA9E690-2942-CF7C-1C3C-12B0F2DEC1D1}"/>
              </a:ext>
            </a:extLst>
          </p:cNvPr>
          <p:cNvPicPr>
            <a:picLocks noChangeAspect="1"/>
          </p:cNvPicPr>
          <p:nvPr/>
        </p:nvPicPr>
        <p:blipFill>
          <a:blip r:embed="rId2"/>
          <a:stretch>
            <a:fillRect/>
          </a:stretch>
        </p:blipFill>
        <p:spPr>
          <a:xfrm>
            <a:off x="1557668" y="1143000"/>
            <a:ext cx="9395468" cy="47648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3E9D91-3955-7F37-86B9-C4E540F77FF2}"/>
            </a:ext>
          </a:extLst>
        </p:cNvPr>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4A165D8B-46C2-963E-77BC-86D0C7DE35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6BCEB5-E9FF-44C0-A76C-F94E41C73A20}" type="slidenum">
              <a:rPr lang="en-IN" altLang="en-US" sz="1200">
                <a:solidFill>
                  <a:srgbClr val="898989"/>
                </a:solidFill>
              </a:rPr>
              <a:pPr>
                <a:spcBef>
                  <a:spcPct val="0"/>
                </a:spcBef>
                <a:buFontTx/>
                <a:buNone/>
              </a:pPr>
              <a:t>14</a:t>
            </a:fld>
            <a:endParaRPr lang="en-IN" altLang="en-US" sz="1200">
              <a:solidFill>
                <a:srgbClr val="898989"/>
              </a:solidFill>
            </a:endParaRPr>
          </a:p>
        </p:txBody>
      </p:sp>
      <p:sp>
        <p:nvSpPr>
          <p:cNvPr id="3" name="Title 1">
            <a:extLst>
              <a:ext uri="{FF2B5EF4-FFF2-40B4-BE49-F238E27FC236}">
                <a16:creationId xmlns:a16="http://schemas.microsoft.com/office/drawing/2014/main" id="{B8BE4AC1-F27A-0F81-8251-216B8D418514}"/>
              </a:ext>
            </a:extLst>
          </p:cNvPr>
          <p:cNvSpPr txBox="1">
            <a:spLocks/>
          </p:cNvSpPr>
          <p:nvPr/>
        </p:nvSpPr>
        <p:spPr>
          <a:xfrm>
            <a:off x="1828800" y="168276"/>
            <a:ext cx="8624888" cy="403225"/>
          </a:xfrm>
          <a:prstGeom prst="rect">
            <a:avLst/>
          </a:prstGeom>
        </p:spPr>
        <p:txBody>
          <a:bodyPr/>
          <a:lstStyle/>
          <a:p>
            <a:pPr eaLnBrk="1" hangingPunct="1">
              <a:defRPr/>
            </a:pPr>
            <a:r>
              <a:rPr lang="en-US" sz="2400" b="1">
                <a:solidFill>
                  <a:srgbClr val="0070C0"/>
                </a:solidFill>
                <a:latin typeface="Tahoma" pitchFamily="34" charset="0"/>
                <a:ea typeface="+mj-ea"/>
                <a:cs typeface="Tahoma" pitchFamily="34" charset="0"/>
              </a:rPr>
              <a:t>GitHub </a:t>
            </a:r>
            <a:r>
              <a:rPr lang="en-US" sz="2400" b="1" dirty="0">
                <a:solidFill>
                  <a:srgbClr val="0070C0"/>
                </a:solidFill>
                <a:latin typeface="Tahoma" pitchFamily="34" charset="0"/>
                <a:ea typeface="+mj-ea"/>
                <a:cs typeface="Tahoma" pitchFamily="34" charset="0"/>
              </a:rPr>
              <a:t>link</a:t>
            </a:r>
          </a:p>
        </p:txBody>
      </p:sp>
      <p:sp>
        <p:nvSpPr>
          <p:cNvPr id="4" name="TextBox 3">
            <a:extLst>
              <a:ext uri="{FF2B5EF4-FFF2-40B4-BE49-F238E27FC236}">
                <a16:creationId xmlns:a16="http://schemas.microsoft.com/office/drawing/2014/main" id="{FDEED263-CCA6-A1B0-6822-E607183701C7}"/>
              </a:ext>
            </a:extLst>
          </p:cNvPr>
          <p:cNvSpPr txBox="1"/>
          <p:nvPr/>
        </p:nvSpPr>
        <p:spPr>
          <a:xfrm>
            <a:off x="1296955" y="2024743"/>
            <a:ext cx="9881118" cy="1077218"/>
          </a:xfrm>
          <a:prstGeom prst="rect">
            <a:avLst/>
          </a:prstGeom>
          <a:noFill/>
        </p:spPr>
        <p:txBody>
          <a:bodyPr wrap="square" rtlCol="0">
            <a:spAutoFit/>
          </a:bodyPr>
          <a:lstStyle/>
          <a:p>
            <a:pPr algn="ctr"/>
            <a:r>
              <a:rPr lang="en-IN" sz="3200" dirty="0">
                <a:hlinkClick r:id="rId2"/>
              </a:rPr>
              <a:t>saad751/project-Real-time-mapping-of-epidemic-spread</a:t>
            </a:r>
            <a:endParaRPr lang="en-IN" sz="3200" dirty="0"/>
          </a:p>
        </p:txBody>
      </p:sp>
    </p:spTree>
    <p:extLst>
      <p:ext uri="{BB962C8B-B14F-4D97-AF65-F5344CB8AC3E}">
        <p14:creationId xmlns:p14="http://schemas.microsoft.com/office/powerpoint/2010/main" val="3749912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E851B-13F1-E094-E3C3-D67CA56A03D1}"/>
            </a:ext>
          </a:extLst>
        </p:cNvPr>
        <p:cNvGrpSpPr/>
        <p:nvPr/>
      </p:nvGrpSpPr>
      <p:grpSpPr>
        <a:xfrm>
          <a:off x="0" y="0"/>
          <a:ext cx="0" cy="0"/>
          <a:chOff x="0" y="0"/>
          <a:chExt cx="0" cy="0"/>
        </a:xfrm>
      </p:grpSpPr>
      <p:sp>
        <p:nvSpPr>
          <p:cNvPr id="12290" name="Slide Number Placeholder 1">
            <a:extLst>
              <a:ext uri="{FF2B5EF4-FFF2-40B4-BE49-F238E27FC236}">
                <a16:creationId xmlns:a16="http://schemas.microsoft.com/office/drawing/2014/main" id="{CF7E31D3-89F0-AB35-72F1-31C085FEA6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26BCEB5-E9FF-44C0-A76C-F94E41C73A20}" type="slidenum">
              <a:rPr lang="en-IN" altLang="en-US" sz="1200">
                <a:solidFill>
                  <a:srgbClr val="898989"/>
                </a:solidFill>
              </a:rPr>
              <a:pPr>
                <a:spcBef>
                  <a:spcPct val="0"/>
                </a:spcBef>
                <a:buFontTx/>
                <a:buNone/>
              </a:pPr>
              <a:t>15</a:t>
            </a:fld>
            <a:endParaRPr lang="en-IN" altLang="en-US" sz="1200">
              <a:solidFill>
                <a:srgbClr val="898989"/>
              </a:solidFill>
            </a:endParaRPr>
          </a:p>
        </p:txBody>
      </p:sp>
      <p:sp>
        <p:nvSpPr>
          <p:cNvPr id="3" name="Title 1">
            <a:extLst>
              <a:ext uri="{FF2B5EF4-FFF2-40B4-BE49-F238E27FC236}">
                <a16:creationId xmlns:a16="http://schemas.microsoft.com/office/drawing/2014/main" id="{B3FC097E-EDCE-AE0F-0759-12ACE1B98D12}"/>
              </a:ext>
            </a:extLst>
          </p:cNvPr>
          <p:cNvSpPr txBox="1">
            <a:spLocks/>
          </p:cNvSpPr>
          <p:nvPr/>
        </p:nvSpPr>
        <p:spPr>
          <a:xfrm>
            <a:off x="1828800" y="168276"/>
            <a:ext cx="8624888" cy="403225"/>
          </a:xfrm>
          <a:prstGeom prst="rect">
            <a:avLst/>
          </a:prstGeom>
        </p:spPr>
        <p:txBody>
          <a:bodyPr/>
          <a:lstStyle/>
          <a:p>
            <a:pPr eaLnBrk="1" hangingPunct="1">
              <a:defRPr/>
            </a:pPr>
            <a:r>
              <a:rPr lang="en-US" sz="2400" b="1" dirty="0">
                <a:solidFill>
                  <a:srgbClr val="0070C0"/>
                </a:solidFill>
                <a:latin typeface="Tahoma" pitchFamily="34" charset="0"/>
                <a:ea typeface="+mj-ea"/>
                <a:cs typeface="Tahoma" pitchFamily="34" charset="0"/>
              </a:rPr>
              <a:t>Plagiarism report</a:t>
            </a:r>
          </a:p>
        </p:txBody>
      </p:sp>
      <p:pic>
        <p:nvPicPr>
          <p:cNvPr id="5" name="Picture 4">
            <a:extLst>
              <a:ext uri="{FF2B5EF4-FFF2-40B4-BE49-F238E27FC236}">
                <a16:creationId xmlns:a16="http://schemas.microsoft.com/office/drawing/2014/main" id="{BD1C07E0-A4BB-1158-C28E-41FAEA5AFC7B}"/>
              </a:ext>
            </a:extLst>
          </p:cNvPr>
          <p:cNvPicPr>
            <a:picLocks noChangeAspect="1"/>
          </p:cNvPicPr>
          <p:nvPr/>
        </p:nvPicPr>
        <p:blipFill>
          <a:blip r:embed="rId2"/>
          <a:stretch>
            <a:fillRect/>
          </a:stretch>
        </p:blipFill>
        <p:spPr>
          <a:xfrm>
            <a:off x="3454401" y="947396"/>
            <a:ext cx="4310457" cy="5591519"/>
          </a:xfrm>
          <a:prstGeom prst="rect">
            <a:avLst/>
          </a:prstGeom>
        </p:spPr>
      </p:pic>
    </p:spTree>
    <p:extLst>
      <p:ext uri="{BB962C8B-B14F-4D97-AF65-F5344CB8AC3E}">
        <p14:creationId xmlns:p14="http://schemas.microsoft.com/office/powerpoint/2010/main" val="406255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6E1639F1-2427-8F53-19CB-235CF40281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D08942C-7BAC-4B81-9E90-F4880DC7A0B1}" type="slidenum">
              <a:rPr lang="en-IN" altLang="en-US" sz="1200">
                <a:solidFill>
                  <a:srgbClr val="898989"/>
                </a:solidFill>
              </a:rPr>
              <a:pPr>
                <a:spcBef>
                  <a:spcPct val="0"/>
                </a:spcBef>
                <a:buFontTx/>
                <a:buNone/>
              </a:pPr>
              <a:t>16</a:t>
            </a:fld>
            <a:endParaRPr lang="en-IN" altLang="en-US" sz="1200">
              <a:solidFill>
                <a:srgbClr val="898989"/>
              </a:solidFill>
            </a:endParaRPr>
          </a:p>
        </p:txBody>
      </p:sp>
      <p:sp>
        <p:nvSpPr>
          <p:cNvPr id="13315" name="Title 1">
            <a:extLst>
              <a:ext uri="{FF2B5EF4-FFF2-40B4-BE49-F238E27FC236}">
                <a16:creationId xmlns:a16="http://schemas.microsoft.com/office/drawing/2014/main" id="{CFD9CD56-3431-C901-9FE3-D30E4C1A2CBB}"/>
              </a:ext>
            </a:extLst>
          </p:cNvPr>
          <p:cNvSpPr>
            <a:spLocks noGrp="1"/>
          </p:cNvSpPr>
          <p:nvPr>
            <p:ph type="title" idx="4294967295"/>
          </p:nvPr>
        </p:nvSpPr>
        <p:spPr>
          <a:xfrm>
            <a:off x="2043114" y="168276"/>
            <a:ext cx="8624887" cy="403225"/>
          </a:xfrm>
        </p:spPr>
        <p:txBody>
          <a:bodyPr/>
          <a:lstStyle/>
          <a:p>
            <a:pPr algn="l" eaLnBrk="1" hangingPunct="1"/>
            <a:r>
              <a:rPr lang="en-IN" altLang="en-US" sz="2400">
                <a:solidFill>
                  <a:srgbClr val="0070C0"/>
                </a:solidFill>
                <a:latin typeface="Tahoma" panose="020B0604030504040204" pitchFamily="34" charset="0"/>
                <a:cs typeface="Tahoma" panose="020B0604030504040204" pitchFamily="34" charset="0"/>
              </a:rPr>
              <a:t>References</a:t>
            </a:r>
          </a:p>
        </p:txBody>
      </p:sp>
      <p:sp>
        <p:nvSpPr>
          <p:cNvPr id="13318" name="TextBox 9">
            <a:extLst>
              <a:ext uri="{FF2B5EF4-FFF2-40B4-BE49-F238E27FC236}">
                <a16:creationId xmlns:a16="http://schemas.microsoft.com/office/drawing/2014/main" id="{6DB92490-0FE4-176D-D2F7-4CAA10E32327}"/>
              </a:ext>
            </a:extLst>
          </p:cNvPr>
          <p:cNvSpPr txBox="1">
            <a:spLocks noChangeArrowheads="1"/>
          </p:cNvSpPr>
          <p:nvPr/>
        </p:nvSpPr>
        <p:spPr bwMode="auto">
          <a:xfrm>
            <a:off x="341880" y="1051116"/>
            <a:ext cx="11060371"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AutoNum type="arabicPeriod"/>
            </a:pPr>
            <a:r>
              <a:rPr lang="en-IN" sz="1600" dirty="0">
                <a:latin typeface="Times New Roman" panose="02020603050405020304" pitchFamily="18" charset="0"/>
                <a:cs typeface="Times New Roman" panose="02020603050405020304" pitchFamily="18" charset="0"/>
              </a:rPr>
              <a:t>Chandran, S., &amp; Sharma, A. (2020). "A Machine Learning Approach for Detecting Misinformation on Health Websites." IEEE Access, 8, 117142-117152. DOI: 10.1109/ACCESS.2020.3001446. </a:t>
            </a:r>
          </a:p>
          <a:p>
            <a:pPr algn="just" eaLnBrk="1" hangingPunct="1">
              <a:spcBef>
                <a:spcPct val="0"/>
              </a:spcBef>
              <a:buFontTx/>
              <a:buAutoNum type="arabicPeriod"/>
            </a:pPr>
            <a:r>
              <a:rPr lang="en-IN" sz="1600" dirty="0" err="1">
                <a:latin typeface="Times New Roman" panose="02020603050405020304" pitchFamily="18" charset="0"/>
                <a:cs typeface="Times New Roman" panose="02020603050405020304" pitchFamily="18" charset="0"/>
              </a:rPr>
              <a:t>Alahakoon</a:t>
            </a:r>
            <a:r>
              <a:rPr lang="en-IN" sz="1600" dirty="0">
                <a:latin typeface="Times New Roman" panose="02020603050405020304" pitchFamily="18" charset="0"/>
                <a:cs typeface="Times New Roman" panose="02020603050405020304" pitchFamily="18" charset="0"/>
              </a:rPr>
              <a:t>, D., &amp; Rojas, L. (2021). "Web Mining Techniques for Detecting Misinformation in Health Related Websites." Journal of Web Engineering, 20(3), 219-236. DOI: 10.13052/jwe.1847-3195.2032.</a:t>
            </a:r>
          </a:p>
          <a:p>
            <a:pPr algn="just" eaLnBrk="1" hangingPunct="1">
              <a:spcBef>
                <a:spcPct val="0"/>
              </a:spcBef>
              <a:buFontTx/>
              <a:buAutoNum type="arabicPeriod"/>
            </a:pPr>
            <a:r>
              <a:rPr lang="en-IN" sz="1600" dirty="0">
                <a:latin typeface="Times New Roman" panose="02020603050405020304" pitchFamily="18" charset="0"/>
                <a:cs typeface="Times New Roman" panose="02020603050405020304" pitchFamily="18" charset="0"/>
              </a:rPr>
              <a:t> Ranjan, A., &amp; Das, A. (2022). "Utilizing Natural Language Processing for Epidemic Information Verification." Computers in Biology and Medicine, 145, 105388. DOI: 10.1016/j.compbiomed.2022.105388. </a:t>
            </a:r>
          </a:p>
          <a:p>
            <a:pPr algn="just" eaLnBrk="1" hangingPunct="1">
              <a:spcBef>
                <a:spcPct val="0"/>
              </a:spcBef>
              <a:buFontTx/>
              <a:buAutoNum type="arabicPeriod"/>
            </a:pPr>
            <a:r>
              <a:rPr lang="en-IN" sz="1600" dirty="0">
                <a:latin typeface="Times New Roman" panose="02020603050405020304" pitchFamily="18" charset="0"/>
                <a:cs typeface="Times New Roman" panose="02020603050405020304" pitchFamily="18" charset="0"/>
              </a:rPr>
              <a:t>Kumar, V., &amp; Singh, R. (2023). "Framework for Automated Detection of Epidemic Misinformation on Social Media." International Journal of Information Management, 63, 102461. DOI: 10.1016/j.ijinfomgt.2022.102461. </a:t>
            </a:r>
          </a:p>
          <a:p>
            <a:pPr algn="just" eaLnBrk="1" hangingPunct="1">
              <a:spcBef>
                <a:spcPct val="0"/>
              </a:spcBef>
              <a:buFontTx/>
              <a:buAutoNum type="arabicPeriod"/>
            </a:pPr>
            <a:r>
              <a:rPr lang="en-IN" sz="1600" dirty="0">
                <a:latin typeface="Times New Roman" panose="02020603050405020304" pitchFamily="18" charset="0"/>
                <a:cs typeface="Times New Roman" panose="02020603050405020304" pitchFamily="18" charset="0"/>
              </a:rPr>
              <a:t>Mehta, R., &amp; Verma, K. (2022). "Detecting Online Health Misinformation Using Deep Learning Techniques." Health Informatics Journal, 28(4), 146045822210794. DOI: 10.1177/14604582221079466. </a:t>
            </a:r>
          </a:p>
          <a:p>
            <a:pPr algn="just" eaLnBrk="1" hangingPunct="1">
              <a:spcBef>
                <a:spcPct val="0"/>
              </a:spcBef>
              <a:buFontTx/>
              <a:buAutoNum type="arabicPeriod"/>
            </a:pPr>
            <a:r>
              <a:rPr lang="en-IN" sz="1600" dirty="0">
                <a:latin typeface="Times New Roman" panose="02020603050405020304" pitchFamily="18" charset="0"/>
                <a:cs typeface="Times New Roman" panose="02020603050405020304" pitchFamily="18" charset="0"/>
              </a:rPr>
              <a:t>Patel, J., &amp; Gupta, A. (2021). "A Systematic Review of Tools for Monitoring Health Information on the Web." Journal of Medical Internet Research, 23(6), e23445. DOI: 10.2196/23445. </a:t>
            </a:r>
          </a:p>
          <a:p>
            <a:pPr algn="just" eaLnBrk="1" hangingPunct="1">
              <a:spcBef>
                <a:spcPct val="0"/>
              </a:spcBef>
              <a:buFontTx/>
              <a:buAutoNum type="arabicPeriod"/>
            </a:pPr>
            <a:r>
              <a:rPr lang="en-IN" sz="1600" dirty="0">
                <a:latin typeface="Times New Roman" panose="02020603050405020304" pitchFamily="18" charset="0"/>
                <a:cs typeface="Times New Roman" panose="02020603050405020304" pitchFamily="18" charset="0"/>
              </a:rPr>
              <a:t>Zhou, Y., &amp; Yu, X. (2023). "Combating Health Misinformation: An Engineering Approach." Journal of Biomedical Informatics, 139, 104147. DOI: 10.1016/j.jbi.2023.104147. </a:t>
            </a:r>
          </a:p>
          <a:p>
            <a:pPr algn="just" eaLnBrk="1" hangingPunct="1">
              <a:spcBef>
                <a:spcPct val="0"/>
              </a:spcBef>
              <a:buFontTx/>
              <a:buAutoNum type="arabicPeriod"/>
            </a:pPr>
            <a:r>
              <a:rPr lang="en-IN" sz="1600" dirty="0">
                <a:latin typeface="Times New Roman" panose="02020603050405020304" pitchFamily="18" charset="0"/>
                <a:cs typeface="Times New Roman" panose="02020603050405020304" pitchFamily="18" charset="0"/>
              </a:rPr>
              <a:t>Sinha, P., &amp; Joshi, S. (2020). "Evaluating Online Health Information: A Study on Misinformation Detection Systems." IEEE Transactions on Information Technology in Biomedicine, 24(5), 1345-1356. DOI: 10.1109/TITB.2020.2994950.</a:t>
            </a:r>
          </a:p>
          <a:p>
            <a:pPr algn="just" eaLnBrk="1" hangingPunct="1">
              <a:spcBef>
                <a:spcPct val="0"/>
              </a:spcBef>
              <a:buFontTx/>
              <a:buAutoNum type="arabicPeriod"/>
            </a:pPr>
            <a:r>
              <a:rPr lang="en-IN" sz="1600" dirty="0">
                <a:latin typeface="Times New Roman" panose="02020603050405020304" pitchFamily="18" charset="0"/>
                <a:cs typeface="Times New Roman" panose="02020603050405020304" pitchFamily="18" charset="0"/>
              </a:rPr>
              <a:t>Verma, A., &amp; Jain, P. (2021). "The Role of Data Analytics in Identifying Fake Health News." International Journal of Data Science and Analytics, 12, 145-158. DOI: 10.1007/s41060-020-00236-3. </a:t>
            </a:r>
          </a:p>
          <a:p>
            <a:pPr algn="just" eaLnBrk="1" hangingPunct="1">
              <a:spcBef>
                <a:spcPct val="0"/>
              </a:spcBef>
              <a:buFontTx/>
              <a:buAutoNum type="arabicPeriod"/>
            </a:pPr>
            <a:r>
              <a:rPr lang="en-IN" sz="1600" dirty="0">
                <a:latin typeface="Times New Roman" panose="02020603050405020304" pitchFamily="18" charset="0"/>
                <a:cs typeface="Times New Roman" panose="02020603050405020304" pitchFamily="18" charset="0"/>
              </a:rPr>
              <a:t>Bhattacharyya, S., &amp; Paul, M. (2023). "Automated Detection of Health-Related Misinformation: A Comparative Study." Journal of Health Communication, 28(2), 101-112. DOI: 10.1080/10810730.2023.2170346. </a:t>
            </a:r>
            <a:endParaRPr lang="en-IN" alt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a:extLst>
              <a:ext uri="{FF2B5EF4-FFF2-40B4-BE49-F238E27FC236}">
                <a16:creationId xmlns:a16="http://schemas.microsoft.com/office/drawing/2014/main" id="{47588D8F-C035-6113-0578-E2FC64A1943A}"/>
              </a:ext>
            </a:extLst>
          </p:cNvPr>
          <p:cNvSpPr txBox="1">
            <a:spLocks noChangeArrowheads="1"/>
          </p:cNvSpPr>
          <p:nvPr/>
        </p:nvSpPr>
        <p:spPr bwMode="auto">
          <a:xfrm>
            <a:off x="3238500" y="2801939"/>
            <a:ext cx="60721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IN" altLang="en-US" sz="6600" b="1" dirty="0">
                <a:latin typeface="Tahoma" panose="020B0604030504040204" pitchFamily="34" charset="0"/>
                <a:cs typeface="Tahoma" panose="020B0604030504040204" pitchFamily="34" charset="0"/>
              </a:rPr>
              <a:t>Thank You !!</a:t>
            </a:r>
          </a:p>
        </p:txBody>
      </p:sp>
      <p:sp>
        <p:nvSpPr>
          <p:cNvPr id="15363" name="Slide Number Placeholder 2">
            <a:extLst>
              <a:ext uri="{FF2B5EF4-FFF2-40B4-BE49-F238E27FC236}">
                <a16:creationId xmlns:a16="http://schemas.microsoft.com/office/drawing/2014/main" id="{894B897A-3BFC-CE31-6F09-07CC53EAF6E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AA71252F-B5E0-401B-A308-081CD902E4D9}" type="slidenum">
              <a:rPr lang="en-IN" altLang="en-US" sz="1200">
                <a:solidFill>
                  <a:srgbClr val="898989"/>
                </a:solidFill>
              </a:rPr>
              <a:pPr>
                <a:spcBef>
                  <a:spcPct val="0"/>
                </a:spcBef>
                <a:buFontTx/>
                <a:buNone/>
              </a:pPr>
              <a:t>17</a:t>
            </a:fld>
            <a:endParaRPr lang="en-IN" altLang="en-US" sz="1200">
              <a:solidFill>
                <a:srgbClr val="898989"/>
              </a:solidFill>
            </a:endParaRPr>
          </a:p>
        </p:txBody>
      </p:sp>
      <p:sp>
        <p:nvSpPr>
          <p:cNvPr id="4" name="Rectangle 3">
            <a:extLst>
              <a:ext uri="{FF2B5EF4-FFF2-40B4-BE49-F238E27FC236}">
                <a16:creationId xmlns:a16="http://schemas.microsoft.com/office/drawing/2014/main" id="{5F2F404C-94F1-7FE6-D0CF-AE09B1FB77DC}"/>
              </a:ext>
            </a:extLst>
          </p:cNvPr>
          <p:cNvSpPr/>
          <p:nvPr/>
        </p:nvSpPr>
        <p:spPr>
          <a:xfrm>
            <a:off x="9882189" y="6357938"/>
            <a:ext cx="357187" cy="5000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ACF65164-4F04-9D80-4636-12ACAA705612}"/>
              </a:ext>
            </a:extLst>
          </p:cNvPr>
          <p:cNvSpPr>
            <a:spLocks noGrp="1"/>
          </p:cNvSpPr>
          <p:nvPr>
            <p:ph type="title"/>
          </p:nvPr>
        </p:nvSpPr>
        <p:spPr>
          <a:xfrm>
            <a:off x="1026367" y="257756"/>
            <a:ext cx="8624888" cy="403225"/>
          </a:xfrm>
        </p:spPr>
        <p:txBody>
          <a:bodyPr/>
          <a:lstStyle/>
          <a:p>
            <a:pPr algn="l" eaLnBrk="1" hangingPunct="1"/>
            <a:r>
              <a:rPr lang="en-IN" altLang="en-US" sz="2400">
                <a:solidFill>
                  <a:srgbClr val="0070C0"/>
                </a:solidFill>
                <a:latin typeface="Tahoma" panose="020B0604030504040204" pitchFamily="34" charset="0"/>
                <a:cs typeface="Tahoma" panose="020B0604030504040204" pitchFamily="34" charset="0"/>
              </a:rPr>
              <a:t>Content</a:t>
            </a:r>
          </a:p>
        </p:txBody>
      </p:sp>
      <p:sp>
        <p:nvSpPr>
          <p:cNvPr id="4099" name="Content Placeholder 2">
            <a:extLst>
              <a:ext uri="{FF2B5EF4-FFF2-40B4-BE49-F238E27FC236}">
                <a16:creationId xmlns:a16="http://schemas.microsoft.com/office/drawing/2014/main" id="{0712E3AB-CB66-5E97-8BC8-7950C9CA742D}"/>
              </a:ext>
            </a:extLst>
          </p:cNvPr>
          <p:cNvSpPr>
            <a:spLocks noGrp="1"/>
          </p:cNvSpPr>
          <p:nvPr>
            <p:ph idx="1"/>
          </p:nvPr>
        </p:nvSpPr>
        <p:spPr>
          <a:xfrm>
            <a:off x="933839" y="1239805"/>
            <a:ext cx="8586788" cy="4000500"/>
          </a:xfrm>
        </p:spPr>
        <p:txBody>
          <a:bodyPr>
            <a:normAutofit lnSpcReduction="10000"/>
          </a:bodyPr>
          <a:lstStyle/>
          <a:p>
            <a:pPr marL="457200" indent="-457200">
              <a:buNone/>
            </a:pPr>
            <a:r>
              <a:rPr lang="en-IN" altLang="en-US" sz="2000" dirty="0">
                <a:latin typeface="Times New Roman" panose="02020603050405020304" pitchFamily="18" charset="0"/>
                <a:cs typeface="Times New Roman" panose="02020603050405020304" pitchFamily="18" charset="0"/>
              </a:rPr>
              <a:t>1.Abstract</a:t>
            </a:r>
          </a:p>
          <a:p>
            <a:pPr marL="457200" indent="-457200">
              <a:buNone/>
            </a:pPr>
            <a:r>
              <a:rPr lang="en-IN" altLang="en-US" sz="2000" dirty="0">
                <a:latin typeface="Times New Roman" panose="02020603050405020304" pitchFamily="18" charset="0"/>
                <a:cs typeface="Times New Roman" panose="02020603050405020304" pitchFamily="18" charset="0"/>
              </a:rPr>
              <a:t>2.Literature Survey – Minimum 10 research papers must be referred.</a:t>
            </a:r>
          </a:p>
          <a:p>
            <a:pPr marL="457200" indent="-457200">
              <a:buNone/>
            </a:pPr>
            <a:r>
              <a:rPr lang="en-IN" altLang="en-US" sz="2000" dirty="0">
                <a:latin typeface="Times New Roman" panose="02020603050405020304" pitchFamily="18" charset="0"/>
                <a:cs typeface="Times New Roman" panose="02020603050405020304" pitchFamily="18" charset="0"/>
              </a:rPr>
              <a:t>3.Objectives</a:t>
            </a:r>
          </a:p>
          <a:p>
            <a:pPr marL="457200" indent="-457200">
              <a:buNone/>
            </a:pPr>
            <a:r>
              <a:rPr lang="en-IN" altLang="en-US" sz="2000" dirty="0">
                <a:latin typeface="Times New Roman" panose="02020603050405020304" pitchFamily="18" charset="0"/>
                <a:cs typeface="Times New Roman" panose="02020603050405020304" pitchFamily="18" charset="0"/>
              </a:rPr>
              <a:t>4. Existing Methods-Drawbacks</a:t>
            </a:r>
          </a:p>
          <a:p>
            <a:pPr marL="457200" indent="-457200">
              <a:buNone/>
            </a:pPr>
            <a:r>
              <a:rPr lang="en-IN" altLang="en-US" sz="2000" dirty="0">
                <a:latin typeface="Times New Roman" panose="02020603050405020304" pitchFamily="18" charset="0"/>
                <a:cs typeface="Times New Roman" panose="02020603050405020304" pitchFamily="18" charset="0"/>
              </a:rPr>
              <a:t>5. Proposed Method</a:t>
            </a:r>
          </a:p>
          <a:p>
            <a:pPr marL="457200" indent="-457200">
              <a:buNone/>
            </a:pPr>
            <a:r>
              <a:rPr lang="en-IN" altLang="en-US" sz="2000" dirty="0">
                <a:latin typeface="Times New Roman" panose="02020603050405020304" pitchFamily="18" charset="0"/>
                <a:cs typeface="Times New Roman" panose="02020603050405020304" pitchFamily="18" charset="0"/>
              </a:rPr>
              <a:t>6. Architecture Diagram</a:t>
            </a:r>
          </a:p>
          <a:p>
            <a:pPr marL="457200" indent="-457200">
              <a:buNone/>
            </a:pPr>
            <a:r>
              <a:rPr lang="en-IN" altLang="en-US" sz="2000" dirty="0">
                <a:latin typeface="Times New Roman" panose="02020603050405020304" pitchFamily="18" charset="0"/>
                <a:cs typeface="Times New Roman" panose="02020603050405020304" pitchFamily="18" charset="0"/>
              </a:rPr>
              <a:t>7. Modules</a:t>
            </a:r>
          </a:p>
          <a:p>
            <a:pPr marL="457200" indent="-457200">
              <a:buNone/>
            </a:pPr>
            <a:r>
              <a:rPr lang="en-IN" altLang="en-US" sz="2000" dirty="0">
                <a:latin typeface="Times New Roman" panose="02020603050405020304" pitchFamily="18" charset="0"/>
                <a:cs typeface="Times New Roman" panose="02020603050405020304" pitchFamily="18" charset="0"/>
              </a:rPr>
              <a:t>8.Hardware and Software Details</a:t>
            </a:r>
          </a:p>
          <a:p>
            <a:pPr marL="457200" indent="-457200">
              <a:buNone/>
            </a:pPr>
            <a:r>
              <a:rPr lang="en-IN" altLang="en-US" sz="2000" dirty="0">
                <a:latin typeface="Times New Roman" panose="02020603050405020304" pitchFamily="18" charset="0"/>
                <a:cs typeface="Times New Roman" panose="02020603050405020304" pitchFamily="18" charset="0"/>
              </a:rPr>
              <a:t>9.Time Line by Gantt Chart</a:t>
            </a:r>
          </a:p>
          <a:p>
            <a:pPr marL="457200" indent="-457200">
              <a:buNone/>
            </a:pPr>
            <a:r>
              <a:rPr lang="en-IN" altLang="en-US" sz="2000" dirty="0">
                <a:latin typeface="Times New Roman" panose="02020603050405020304" pitchFamily="18" charset="0"/>
                <a:cs typeface="Times New Roman" panose="02020603050405020304" pitchFamily="18" charset="0"/>
              </a:rPr>
              <a:t>10.References</a:t>
            </a:r>
          </a:p>
          <a:p>
            <a:pPr marL="457200" indent="-457200">
              <a:buNone/>
            </a:pPr>
            <a:r>
              <a:rPr lang="en-IN" altLang="en-US" sz="2000" dirty="0">
                <a:latin typeface="Times New Roman" panose="02020603050405020304" pitchFamily="18" charset="0"/>
                <a:cs typeface="Times New Roman" panose="02020603050405020304" pitchFamily="18" charset="0"/>
              </a:rPr>
              <a:t>11.Acknowledgement</a:t>
            </a:r>
            <a:endParaRPr lang="en-IN" altLang="en-US" dirty="0">
              <a:latin typeface="Times New Roman" panose="02020603050405020304" pitchFamily="18" charset="0"/>
              <a:cs typeface="Times New Roman" panose="02020603050405020304" pitchFamily="18" charset="0"/>
            </a:endParaRPr>
          </a:p>
        </p:txBody>
      </p:sp>
      <p:sp>
        <p:nvSpPr>
          <p:cNvPr id="4102" name="Slide Number Placeholder 5">
            <a:extLst>
              <a:ext uri="{FF2B5EF4-FFF2-40B4-BE49-F238E27FC236}">
                <a16:creationId xmlns:a16="http://schemas.microsoft.com/office/drawing/2014/main" id="{B5737E38-916C-D825-10C3-94A9B12891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A9B075A-68EE-448B-A664-BB29B1F24680}" type="slidenum">
              <a:rPr lang="en-IN" altLang="en-US" sz="1200">
                <a:solidFill>
                  <a:srgbClr val="898989"/>
                </a:solidFill>
              </a:rPr>
              <a:pPr>
                <a:spcBef>
                  <a:spcPct val="0"/>
                </a:spcBef>
                <a:buFontTx/>
                <a:buNone/>
              </a:pPr>
              <a:t>2</a:t>
            </a:fld>
            <a:endParaRPr lang="en-IN" altLang="en-US" sz="1200">
              <a:solidFill>
                <a:srgbClr val="89898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F4AFA7C-D592-4EA5-DB25-CA1198EF55C5}"/>
              </a:ext>
            </a:extLst>
          </p:cNvPr>
          <p:cNvSpPr>
            <a:spLocks noGrp="1"/>
          </p:cNvSpPr>
          <p:nvPr>
            <p:ph type="title"/>
          </p:nvPr>
        </p:nvSpPr>
        <p:spPr>
          <a:xfrm>
            <a:off x="1828800" y="168276"/>
            <a:ext cx="8624888" cy="403225"/>
          </a:xfrm>
        </p:spPr>
        <p:txBody>
          <a:bodyPr/>
          <a:lstStyle/>
          <a:p>
            <a:pPr algn="l" eaLnBrk="1" hangingPunct="1"/>
            <a:r>
              <a:rPr lang="en-IN" altLang="en-US" sz="2400">
                <a:solidFill>
                  <a:srgbClr val="0070C0"/>
                </a:solidFill>
                <a:latin typeface="Tahoma" panose="020B0604030504040204" pitchFamily="34" charset="0"/>
                <a:cs typeface="Tahoma" panose="020B0604030504040204" pitchFamily="34" charset="0"/>
              </a:rPr>
              <a:t>Abstract</a:t>
            </a:r>
          </a:p>
        </p:txBody>
      </p:sp>
      <p:sp>
        <p:nvSpPr>
          <p:cNvPr id="5125" name="Slide Number Placeholder 5">
            <a:extLst>
              <a:ext uri="{FF2B5EF4-FFF2-40B4-BE49-F238E27FC236}">
                <a16:creationId xmlns:a16="http://schemas.microsoft.com/office/drawing/2014/main" id="{D157907A-CDDC-8803-0352-895977EF9ED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FEBE42E-04BE-408C-A9DB-7F43E783886E}" type="slidenum">
              <a:rPr lang="en-IN" altLang="en-US" sz="1200">
                <a:solidFill>
                  <a:srgbClr val="898989"/>
                </a:solidFill>
              </a:rPr>
              <a:pPr>
                <a:spcBef>
                  <a:spcPct val="0"/>
                </a:spcBef>
                <a:buFontTx/>
                <a:buNone/>
              </a:pPr>
              <a:t>3</a:t>
            </a:fld>
            <a:endParaRPr lang="en-IN" altLang="en-US" sz="1200">
              <a:solidFill>
                <a:srgbClr val="898989"/>
              </a:solidFill>
            </a:endParaRPr>
          </a:p>
        </p:txBody>
      </p:sp>
      <p:sp>
        <p:nvSpPr>
          <p:cNvPr id="3" name="TextBox 2">
            <a:extLst>
              <a:ext uri="{FF2B5EF4-FFF2-40B4-BE49-F238E27FC236}">
                <a16:creationId xmlns:a16="http://schemas.microsoft.com/office/drawing/2014/main" id="{12960FB3-ED1B-7DFB-5CCD-993F963C8279}"/>
              </a:ext>
            </a:extLst>
          </p:cNvPr>
          <p:cNvSpPr txBox="1"/>
          <p:nvPr/>
        </p:nvSpPr>
        <p:spPr>
          <a:xfrm>
            <a:off x="416378" y="1604866"/>
            <a:ext cx="11449732"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In the face of emerging epidemics, the need for real-time tracking and information dissemination has never been more critical. This project proposes the development of a comprehensive epidemic tracking portal that leverages crowd-sourced data to provide up-to-date insights into epidemic spread and status. Unlike traditional systems that suffer from delayed reporting and limited coverage, our portal ensures timely data collection from diverse sources, including social media, news outlets, and user contributions. To address issues of data noise and misinformation, robust validation mechanisms will filter and verify incoming data, enhancing its reliability. A user-friendly interface will facilitate widespread participation, while strong privacy measures will safeguard user information. By integrating predictive analytics with real-time data, the portal aims to improve the accuracy of epidemic forecasts and alerts. Overall, this solution not only enhances the public's awareness of epidemic developments but also empowers communities to respond effectively to health crises.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EA18450-B869-AC5C-6795-27350A4CEAC1}"/>
              </a:ext>
            </a:extLst>
          </p:cNvPr>
          <p:cNvSpPr>
            <a:spLocks noGrp="1"/>
          </p:cNvSpPr>
          <p:nvPr>
            <p:ph type="title"/>
          </p:nvPr>
        </p:nvSpPr>
        <p:spPr>
          <a:xfrm>
            <a:off x="1828800" y="168276"/>
            <a:ext cx="8624888" cy="403225"/>
          </a:xfrm>
        </p:spPr>
        <p:txBody>
          <a:bodyPr/>
          <a:lstStyle/>
          <a:p>
            <a:pPr algn="l" eaLnBrk="1" hangingPunct="1"/>
            <a:r>
              <a:rPr lang="en-IN" altLang="en-US" sz="2400" dirty="0">
                <a:solidFill>
                  <a:srgbClr val="0070C0"/>
                </a:solidFill>
                <a:latin typeface="Tahoma" panose="020B0604030504040204" pitchFamily="34" charset="0"/>
                <a:cs typeface="Tahoma" panose="020B0604030504040204" pitchFamily="34" charset="0"/>
              </a:rPr>
              <a:t>Literature Survey </a:t>
            </a:r>
          </a:p>
        </p:txBody>
      </p:sp>
      <p:sp>
        <p:nvSpPr>
          <p:cNvPr id="6149" name="Slide Number Placeholder 5">
            <a:extLst>
              <a:ext uri="{FF2B5EF4-FFF2-40B4-BE49-F238E27FC236}">
                <a16:creationId xmlns:a16="http://schemas.microsoft.com/office/drawing/2014/main" id="{69D80BB9-74B0-0D88-ABBE-F208DA7E11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BEB0E1-49D0-47AF-A537-0E165BC06A4D}" type="slidenum">
              <a:rPr lang="en-IN" altLang="en-US" sz="1200">
                <a:solidFill>
                  <a:srgbClr val="898989"/>
                </a:solidFill>
              </a:rPr>
              <a:pPr>
                <a:spcBef>
                  <a:spcPct val="0"/>
                </a:spcBef>
                <a:buFontTx/>
                <a:buNone/>
              </a:pPr>
              <a:t>4</a:t>
            </a:fld>
            <a:endParaRPr lang="en-IN" altLang="en-US" sz="1200">
              <a:solidFill>
                <a:srgbClr val="898989"/>
              </a:solidFill>
            </a:endParaRPr>
          </a:p>
        </p:txBody>
      </p:sp>
      <p:sp>
        <p:nvSpPr>
          <p:cNvPr id="3" name="TextBox 2">
            <a:extLst>
              <a:ext uri="{FF2B5EF4-FFF2-40B4-BE49-F238E27FC236}">
                <a16:creationId xmlns:a16="http://schemas.microsoft.com/office/drawing/2014/main" id="{7539918E-BBC6-FBEC-A703-1928F577B97E}"/>
              </a:ext>
            </a:extLst>
          </p:cNvPr>
          <p:cNvSpPr txBox="1"/>
          <p:nvPr/>
        </p:nvSpPr>
        <p:spPr>
          <a:xfrm>
            <a:off x="270588" y="1259633"/>
            <a:ext cx="11840547" cy="5029200"/>
          </a:xfrm>
          <a:prstGeom prst="rect">
            <a:avLst/>
          </a:prstGeom>
          <a:noFill/>
        </p:spPr>
        <p:txBody>
          <a:bodyPr wrap="square" rtlCol="0">
            <a:spAutoFit/>
          </a:bodyPr>
          <a:lstStyle/>
          <a:p>
            <a:endParaRPr lang="en-IN" dirty="0"/>
          </a:p>
        </p:txBody>
      </p:sp>
      <p:sp>
        <p:nvSpPr>
          <p:cNvPr id="6" name="Rectangle 3">
            <a:extLst>
              <a:ext uri="{FF2B5EF4-FFF2-40B4-BE49-F238E27FC236}">
                <a16:creationId xmlns:a16="http://schemas.microsoft.com/office/drawing/2014/main" id="{472191CA-BFAE-DF46-9DB4-2C32AD7CF41E}"/>
              </a:ext>
            </a:extLst>
          </p:cNvPr>
          <p:cNvSpPr>
            <a:spLocks noChangeArrowheads="1"/>
          </p:cNvSpPr>
          <p:nvPr/>
        </p:nvSpPr>
        <p:spPr bwMode="auto">
          <a:xfrm>
            <a:off x="566203" y="702688"/>
            <a:ext cx="10611872"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buClrTx/>
              <a:buSzTx/>
              <a:tabLst/>
            </a:pPr>
            <a:endParaRPr lang="en-US" altLang="en-US" sz="17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Chandran &amp; Sharma (2020)</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machine learning models (decision trees, random forests, SVM) for detecting misinformation on health websites. Emphasized real-time data collection challenges.</a:t>
            </a:r>
          </a:p>
          <a:p>
            <a:pPr marL="0" marR="0" lvl="0" indent="0" algn="just" defTabSz="914400" rtl="0" eaLnBrk="0" fontAlgn="base" latinLnBrk="0" hangingPunct="0">
              <a:lnSpc>
                <a:spcPct val="100000"/>
              </a:lnSpc>
              <a:spcBef>
                <a:spcPct val="0"/>
              </a:spcBef>
              <a:buClrTx/>
              <a:buSzTx/>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Alahakoon</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Rojas (2021)</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web mining techniques (content-based, structure-based) to detect misinformation. Used metadata and hyperlinks for pattern recognition.</a:t>
            </a:r>
          </a:p>
          <a:p>
            <a:pPr marL="0" marR="0" lvl="0" indent="0" algn="just" defTabSz="914400" rtl="0" eaLnBrk="0" fontAlgn="base" latinLnBrk="0" hangingPunct="0">
              <a:lnSpc>
                <a:spcPct val="100000"/>
              </a:lnSpc>
              <a:spcBef>
                <a:spcPct val="0"/>
              </a:spcBef>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Ranjan &amp; Das (2022)</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an NLP-based system for verifying epidemic information. Utilized entity recognition, sentiment analysis, and text classification.</a:t>
            </a:r>
          </a:p>
          <a:p>
            <a:pPr marL="0" marR="0" lvl="0" indent="0" algn="just" defTabSz="914400" rtl="0" eaLnBrk="0" fontAlgn="base" latinLnBrk="0" hangingPunct="0">
              <a:lnSpc>
                <a:spcPct val="100000"/>
              </a:lnSpc>
              <a:spcBef>
                <a:spcPct val="0"/>
              </a:spcBef>
              <a:buClrTx/>
              <a:buSzTx/>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Kumar &amp; Singh (2023)</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Developed a framework using machine learning and deep learning for detecting misinformation on social media. Focused on analyzing social dynamics and content virality.</a:t>
            </a:r>
          </a:p>
          <a:p>
            <a:pPr marL="0" marR="0" lvl="0" indent="0" algn="just" defTabSz="914400" rtl="0" eaLnBrk="0" fontAlgn="base" latinLnBrk="0" hangingPunct="0">
              <a:lnSpc>
                <a:spcPct val="100000"/>
              </a:lnSpc>
              <a:spcBef>
                <a:spcPct val="0"/>
              </a:spcBef>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Mehta &amp; Verma (2022)</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Explored deep learning (CNN, RNN) for detecting misinformation in online health articles.</a:t>
            </a:r>
          </a:p>
          <a:p>
            <a:pPr marL="0" marR="0" lvl="0" indent="0" algn="just" defTabSz="914400" rtl="0" eaLnBrk="0" fontAlgn="base" latinLnBrk="0" hangingPunct="0">
              <a:lnSpc>
                <a:spcPct val="100000"/>
              </a:lnSpc>
              <a:spcBef>
                <a:spcPct val="0"/>
              </a:spcBef>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Highlighted the need for large datasets and high computational resources.</a:t>
            </a:r>
          </a:p>
          <a:p>
            <a:pPr marL="0" marR="0" lvl="0" indent="0" algn="just" defTabSz="914400" rtl="0" eaLnBrk="0" fontAlgn="base" latinLnBrk="0" hangingPunct="0">
              <a:lnSpc>
                <a:spcPct val="100000"/>
              </a:lnSpc>
              <a:spcBef>
                <a:spcPct val="0"/>
              </a:spcBef>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EA18450-B869-AC5C-6795-27350A4CEAC1}"/>
              </a:ext>
            </a:extLst>
          </p:cNvPr>
          <p:cNvSpPr>
            <a:spLocks noGrp="1"/>
          </p:cNvSpPr>
          <p:nvPr>
            <p:ph type="title"/>
          </p:nvPr>
        </p:nvSpPr>
        <p:spPr>
          <a:xfrm>
            <a:off x="1828800" y="168276"/>
            <a:ext cx="8624888" cy="403225"/>
          </a:xfrm>
        </p:spPr>
        <p:txBody>
          <a:bodyPr/>
          <a:lstStyle/>
          <a:p>
            <a:pPr algn="l" eaLnBrk="1" hangingPunct="1"/>
            <a:r>
              <a:rPr lang="en-IN" altLang="en-US" sz="2400" dirty="0">
                <a:solidFill>
                  <a:srgbClr val="0070C0"/>
                </a:solidFill>
                <a:latin typeface="Tahoma" panose="020B0604030504040204" pitchFamily="34" charset="0"/>
                <a:cs typeface="Tahoma" panose="020B0604030504040204" pitchFamily="34" charset="0"/>
              </a:rPr>
              <a:t>Literature Survey </a:t>
            </a:r>
          </a:p>
        </p:txBody>
      </p:sp>
      <p:sp>
        <p:nvSpPr>
          <p:cNvPr id="6149" name="Slide Number Placeholder 5">
            <a:extLst>
              <a:ext uri="{FF2B5EF4-FFF2-40B4-BE49-F238E27FC236}">
                <a16:creationId xmlns:a16="http://schemas.microsoft.com/office/drawing/2014/main" id="{69D80BB9-74B0-0D88-ABBE-F208DA7E11A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BEB0E1-49D0-47AF-A537-0E165BC06A4D}" type="slidenum">
              <a:rPr lang="en-IN" altLang="en-US" sz="1200">
                <a:solidFill>
                  <a:srgbClr val="898989"/>
                </a:solidFill>
              </a:rPr>
              <a:pPr>
                <a:spcBef>
                  <a:spcPct val="0"/>
                </a:spcBef>
                <a:buFontTx/>
                <a:buNone/>
              </a:pPr>
              <a:t>5</a:t>
            </a:fld>
            <a:endParaRPr lang="en-IN" altLang="en-US" sz="1200">
              <a:solidFill>
                <a:srgbClr val="898989"/>
              </a:solidFill>
            </a:endParaRPr>
          </a:p>
        </p:txBody>
      </p:sp>
      <p:sp>
        <p:nvSpPr>
          <p:cNvPr id="3" name="TextBox 2">
            <a:extLst>
              <a:ext uri="{FF2B5EF4-FFF2-40B4-BE49-F238E27FC236}">
                <a16:creationId xmlns:a16="http://schemas.microsoft.com/office/drawing/2014/main" id="{7539918E-BBC6-FBEC-A703-1928F577B97E}"/>
              </a:ext>
            </a:extLst>
          </p:cNvPr>
          <p:cNvSpPr txBox="1"/>
          <p:nvPr/>
        </p:nvSpPr>
        <p:spPr>
          <a:xfrm>
            <a:off x="270588" y="1259633"/>
            <a:ext cx="11840547" cy="5029200"/>
          </a:xfrm>
          <a:prstGeom prst="rect">
            <a:avLst/>
          </a:prstGeom>
          <a:noFill/>
        </p:spPr>
        <p:txBody>
          <a:bodyPr wrap="square" rtlCol="0">
            <a:spAutoFit/>
          </a:bodyPr>
          <a:lstStyle/>
          <a:p>
            <a:endParaRPr lang="en-IN" dirty="0"/>
          </a:p>
        </p:txBody>
      </p:sp>
      <p:sp>
        <p:nvSpPr>
          <p:cNvPr id="9" name="Rectangle 5">
            <a:extLst>
              <a:ext uri="{FF2B5EF4-FFF2-40B4-BE49-F238E27FC236}">
                <a16:creationId xmlns:a16="http://schemas.microsoft.com/office/drawing/2014/main" id="{710C43AC-850C-3F57-0C77-F22694302910}"/>
              </a:ext>
            </a:extLst>
          </p:cNvPr>
          <p:cNvSpPr>
            <a:spLocks noChangeArrowheads="1"/>
          </p:cNvSpPr>
          <p:nvPr/>
        </p:nvSpPr>
        <p:spPr bwMode="auto">
          <a:xfrm>
            <a:off x="715348" y="791187"/>
            <a:ext cx="11206064"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lang="en-US" altLang="en-US" sz="17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Patel &amp; Gupta (2021)</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Conducted a systematic review of tools for monitoring health misinformation. Identified gaps in adaptability and multi-lingual capabilities.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Zhou &amp; Yu (2023)</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Introduced a multi-layered engineering approach integrating data from various sources. Used data fusion for accurate real-time misinformation detection.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Sinha &amp; Joshi (2020)</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Evaluated existing misinformation detection systems using machine learning and NLP techniques.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Provided insights into system strengths and weaknesses.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Verma &amp; Jain (2021)</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data analytics for detecting fake health news on social media.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Analyzed user behavior and content patterns to identify trends.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Bhattacharyya &amp; Paul (2023)</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Conducted a comparative study of machine learning, deep learning, and NLP-based detection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Recommended hybrid approaches for better accuracy and scalability.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96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27A5D4F7-626E-D702-D887-D73F6F1E6C60}"/>
              </a:ext>
            </a:extLst>
          </p:cNvPr>
          <p:cNvSpPr>
            <a:spLocks noGrp="1"/>
          </p:cNvSpPr>
          <p:nvPr>
            <p:ph type="title"/>
          </p:nvPr>
        </p:nvSpPr>
        <p:spPr>
          <a:xfrm>
            <a:off x="1828800" y="168276"/>
            <a:ext cx="8624888" cy="403225"/>
          </a:xfrm>
        </p:spPr>
        <p:txBody>
          <a:bodyPr/>
          <a:lstStyle/>
          <a:p>
            <a:pPr algn="l" eaLnBrk="1" hangingPunct="1"/>
            <a:r>
              <a:rPr lang="en-IN" altLang="en-US" sz="2400">
                <a:solidFill>
                  <a:srgbClr val="0070C0"/>
                </a:solidFill>
                <a:latin typeface="Tahoma" panose="020B0604030504040204" pitchFamily="34" charset="0"/>
                <a:cs typeface="Tahoma" panose="020B0604030504040204" pitchFamily="34" charset="0"/>
              </a:rPr>
              <a:t>Objectives</a:t>
            </a:r>
          </a:p>
        </p:txBody>
      </p:sp>
      <p:sp>
        <p:nvSpPr>
          <p:cNvPr id="7173" name="Slide Number Placeholder 5">
            <a:extLst>
              <a:ext uri="{FF2B5EF4-FFF2-40B4-BE49-F238E27FC236}">
                <a16:creationId xmlns:a16="http://schemas.microsoft.com/office/drawing/2014/main" id="{D5D0EA5B-2E0D-E771-1DE5-FF2BDC4547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AAB34F3-E949-4113-A633-B57D386DFF3A}" type="slidenum">
              <a:rPr lang="en-IN" altLang="en-US" sz="1200">
                <a:solidFill>
                  <a:srgbClr val="898989"/>
                </a:solidFill>
              </a:rPr>
              <a:pPr>
                <a:spcBef>
                  <a:spcPct val="0"/>
                </a:spcBef>
                <a:buFontTx/>
                <a:buNone/>
              </a:pPr>
              <a:t>6</a:t>
            </a:fld>
            <a:endParaRPr lang="en-IN" altLang="en-US" sz="1200">
              <a:solidFill>
                <a:srgbClr val="898989"/>
              </a:solidFill>
            </a:endParaRPr>
          </a:p>
        </p:txBody>
      </p:sp>
      <p:sp>
        <p:nvSpPr>
          <p:cNvPr id="2" name="Rectangle 1">
            <a:extLst>
              <a:ext uri="{FF2B5EF4-FFF2-40B4-BE49-F238E27FC236}">
                <a16:creationId xmlns:a16="http://schemas.microsoft.com/office/drawing/2014/main" id="{42BE0DF9-EF5E-048E-6CC2-12D36F962787}"/>
              </a:ext>
            </a:extLst>
          </p:cNvPr>
          <p:cNvSpPr>
            <a:spLocks noChangeArrowheads="1"/>
          </p:cNvSpPr>
          <p:nvPr/>
        </p:nvSpPr>
        <p:spPr bwMode="auto">
          <a:xfrm>
            <a:off x="468232" y="1093481"/>
            <a:ext cx="11346024"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Epidemic Monitoring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 real-time data on the current status of epidemic spread using crowd-sourced information.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 System</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Deliver timely alerts to users based on location-specific epidemic developments.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Crowd-Sourced Data Collection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platform that collects and aggregates data from users to enhance the understanding of epidemic spread in real time.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Analysis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 collected data to forecast the potential future spread of the epidemic.</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 a simple, accessible portal that provides an intuitive experience for users to access information and updates.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Accuracy and Reliability</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the accuracy and reliability of the crowd-sourced data through validation mechanisms.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Geospatial Mapping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maps to visually represent epidemic spread across regions.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and Security</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Maintain the privacy and security of user-contributed data while providing comprehensive epidemic tracking.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8EAAC73-097D-E19C-1B5E-B47A0F84C87F}"/>
              </a:ext>
            </a:extLst>
          </p:cNvPr>
          <p:cNvSpPr>
            <a:spLocks noGrp="1"/>
          </p:cNvSpPr>
          <p:nvPr>
            <p:ph type="title"/>
          </p:nvPr>
        </p:nvSpPr>
        <p:spPr>
          <a:xfrm>
            <a:off x="1828800" y="168276"/>
            <a:ext cx="8624888" cy="403225"/>
          </a:xfrm>
        </p:spPr>
        <p:txBody>
          <a:bodyPr/>
          <a:lstStyle/>
          <a:p>
            <a:pPr algn="l" eaLnBrk="1" hangingPunct="1"/>
            <a:r>
              <a:rPr lang="en-IN" altLang="en-US" sz="2400">
                <a:solidFill>
                  <a:srgbClr val="0070C0"/>
                </a:solidFill>
                <a:latin typeface="Tahoma" panose="020B0604030504040204" pitchFamily="34" charset="0"/>
                <a:cs typeface="Tahoma" panose="020B0604030504040204" pitchFamily="34" charset="0"/>
              </a:rPr>
              <a:t>Existing Methods-Drawbacks</a:t>
            </a:r>
          </a:p>
        </p:txBody>
      </p:sp>
      <p:sp>
        <p:nvSpPr>
          <p:cNvPr id="8197" name="Slide Number Placeholder 5">
            <a:extLst>
              <a:ext uri="{FF2B5EF4-FFF2-40B4-BE49-F238E27FC236}">
                <a16:creationId xmlns:a16="http://schemas.microsoft.com/office/drawing/2014/main" id="{25AFC7DC-5BDD-25E3-C5F6-3283028F88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A1A89FB-4993-4180-9729-C84DFB180724}" type="slidenum">
              <a:rPr lang="en-IN" altLang="en-US" sz="1200">
                <a:solidFill>
                  <a:srgbClr val="898989"/>
                </a:solidFill>
              </a:rPr>
              <a:pPr>
                <a:spcBef>
                  <a:spcPct val="0"/>
                </a:spcBef>
                <a:buFontTx/>
                <a:buNone/>
              </a:pPr>
              <a:t>7</a:t>
            </a:fld>
            <a:endParaRPr lang="en-IN" altLang="en-US" sz="1200">
              <a:solidFill>
                <a:srgbClr val="898989"/>
              </a:solidFill>
            </a:endParaRPr>
          </a:p>
        </p:txBody>
      </p:sp>
      <p:sp>
        <p:nvSpPr>
          <p:cNvPr id="2" name="TextBox 1">
            <a:extLst>
              <a:ext uri="{FF2B5EF4-FFF2-40B4-BE49-F238E27FC236}">
                <a16:creationId xmlns:a16="http://schemas.microsoft.com/office/drawing/2014/main" id="{BB06BFDE-EE51-B2B3-63A7-1FCF15FB009A}"/>
              </a:ext>
            </a:extLst>
          </p:cNvPr>
          <p:cNvSpPr txBox="1"/>
          <p:nvPr/>
        </p:nvSpPr>
        <p:spPr>
          <a:xfrm>
            <a:off x="167951" y="1026367"/>
            <a:ext cx="11709918" cy="5225143"/>
          </a:xfrm>
          <a:prstGeom prst="rect">
            <a:avLst/>
          </a:prstGeom>
          <a:noFill/>
        </p:spPr>
        <p:txBody>
          <a:bodyPr wrap="square" rtlCol="0">
            <a:spAutoFit/>
          </a:bodyPr>
          <a:lstStyle/>
          <a:p>
            <a:endParaRPr lang="en-IN" dirty="0"/>
          </a:p>
        </p:txBody>
      </p:sp>
      <p:sp>
        <p:nvSpPr>
          <p:cNvPr id="5" name="Rectangle 3">
            <a:extLst>
              <a:ext uri="{FF2B5EF4-FFF2-40B4-BE49-F238E27FC236}">
                <a16:creationId xmlns:a16="http://schemas.microsoft.com/office/drawing/2014/main" id="{D237C7F9-CB80-60B3-C64A-72E0FF4FF609}"/>
              </a:ext>
            </a:extLst>
          </p:cNvPr>
          <p:cNvSpPr>
            <a:spLocks noChangeArrowheads="1"/>
          </p:cNvSpPr>
          <p:nvPr/>
        </p:nvSpPr>
        <p:spPr bwMode="auto">
          <a:xfrm>
            <a:off x="741743" y="1028343"/>
            <a:ext cx="1020644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Delayed Reporting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Traditional systems are slow due to formal case reporting delays.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Coverage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Many systems fail to capture data from remote or under-reported regions.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Noise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Social media-based tracking includes irrelevant and inaccurate information.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Misinformation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 risk of spreading false information from unverified sources like social media.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Inconsistent User Participation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Mobile app-based reporting leads to data gaps due to voluntary input.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Privacy Concerns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Social media and government systems raise privacy and data security issues.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Adoption Rates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Contact tracing apps often face low user participation, reducing effectiveness.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Cost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Wearable devices are expensive, limiting their accessibility to the broader population.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Outdated Information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Web scraping provides delayed or incomplete data from news and health websites.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a:extLst>
              <a:ext uri="{FF2B5EF4-FFF2-40B4-BE49-F238E27FC236}">
                <a16:creationId xmlns:a16="http://schemas.microsoft.com/office/drawing/2014/main" id="{9E803C76-81C5-AFE1-AB0B-0CFD64C0F80E}"/>
              </a:ext>
            </a:extLst>
          </p:cNvPr>
          <p:cNvSpPr>
            <a:spLocks noGrp="1"/>
          </p:cNvSpPr>
          <p:nvPr>
            <p:ph type="title"/>
          </p:nvPr>
        </p:nvSpPr>
        <p:spPr>
          <a:xfrm>
            <a:off x="1828800" y="168276"/>
            <a:ext cx="8624888" cy="403225"/>
          </a:xfrm>
        </p:spPr>
        <p:txBody>
          <a:bodyPr/>
          <a:lstStyle/>
          <a:p>
            <a:pPr algn="l" eaLnBrk="1" hangingPunct="1"/>
            <a:r>
              <a:rPr lang="en-IN" altLang="en-US" sz="2400">
                <a:solidFill>
                  <a:srgbClr val="0070C0"/>
                </a:solidFill>
                <a:latin typeface="Tahoma" panose="020B0604030504040204" pitchFamily="34" charset="0"/>
                <a:cs typeface="Tahoma" panose="020B0604030504040204" pitchFamily="34" charset="0"/>
              </a:rPr>
              <a:t>Proposed Method</a:t>
            </a:r>
          </a:p>
        </p:txBody>
      </p:sp>
      <p:sp>
        <p:nvSpPr>
          <p:cNvPr id="9222" name="Slide Number Placeholder 5">
            <a:extLst>
              <a:ext uri="{FF2B5EF4-FFF2-40B4-BE49-F238E27FC236}">
                <a16:creationId xmlns:a16="http://schemas.microsoft.com/office/drawing/2014/main" id="{804473D4-96AD-A9A6-B6A9-97F67F6C7D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F739EF-17CB-4BCE-B539-7986FBBF5691}" type="slidenum">
              <a:rPr lang="en-IN" altLang="en-US" sz="1200">
                <a:solidFill>
                  <a:srgbClr val="898989"/>
                </a:solidFill>
              </a:rPr>
              <a:pPr>
                <a:spcBef>
                  <a:spcPct val="0"/>
                </a:spcBef>
                <a:buFontTx/>
                <a:buNone/>
              </a:pPr>
              <a:t>8</a:t>
            </a:fld>
            <a:endParaRPr lang="en-IN" altLang="en-US" sz="1200">
              <a:solidFill>
                <a:srgbClr val="898989"/>
              </a:solidFill>
            </a:endParaRPr>
          </a:p>
        </p:txBody>
      </p:sp>
      <p:sp>
        <p:nvSpPr>
          <p:cNvPr id="2" name="Content Placeholder 1">
            <a:extLst>
              <a:ext uri="{FF2B5EF4-FFF2-40B4-BE49-F238E27FC236}">
                <a16:creationId xmlns:a16="http://schemas.microsoft.com/office/drawing/2014/main" id="{170C8F62-43A9-EA5B-DCEA-AF3673047BD6}"/>
              </a:ext>
            </a:extLst>
          </p:cNvPr>
          <p:cNvSpPr>
            <a:spLocks noGrp="1" noChangeArrowheads="1"/>
          </p:cNvSpPr>
          <p:nvPr>
            <p:ph idx="1"/>
          </p:nvPr>
        </p:nvSpPr>
        <p:spPr bwMode="auto">
          <a:xfrm>
            <a:off x="690466" y="927436"/>
            <a:ext cx="1053426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 crowd-sourcing system where users can report their health status and epidemic-related information.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data from multiple sources (e.g., social media, news updates, health organizations).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Status Updates</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real-time tracking system to monitor and display the current status of the epidemic on the portal.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continuous updates and status changes to ensure timely dissemination of information.</a:t>
            </a:r>
            <a:endParaRPr lang="en-US" altLang="en-US" sz="17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 System</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location-based alert system that notifies users about local or regional spikes in epidemic cases.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geospatial data to send alerts based on proximity to affected areas.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Aggregation and Processing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Aggregate the crowd-sourced data to generate rich insights on epidemic patterns.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machine learning algorithms to analyze and predict the spread of the epidemic.</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geospatial mapping and data visualization tools to represent the spread of the epidemic on a real-time interactive map.</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itle 1">
            <a:extLst>
              <a:ext uri="{FF2B5EF4-FFF2-40B4-BE49-F238E27FC236}">
                <a16:creationId xmlns:a16="http://schemas.microsoft.com/office/drawing/2014/main" id="{9E803C76-81C5-AFE1-AB0B-0CFD64C0F80E}"/>
              </a:ext>
            </a:extLst>
          </p:cNvPr>
          <p:cNvSpPr>
            <a:spLocks noGrp="1"/>
          </p:cNvSpPr>
          <p:nvPr>
            <p:ph type="title"/>
          </p:nvPr>
        </p:nvSpPr>
        <p:spPr>
          <a:xfrm>
            <a:off x="1828800" y="168276"/>
            <a:ext cx="8624888" cy="403225"/>
          </a:xfrm>
        </p:spPr>
        <p:txBody>
          <a:bodyPr/>
          <a:lstStyle/>
          <a:p>
            <a:pPr algn="l" eaLnBrk="1" hangingPunct="1"/>
            <a:r>
              <a:rPr lang="en-IN" altLang="en-US" sz="2400" dirty="0">
                <a:solidFill>
                  <a:srgbClr val="0070C0"/>
                </a:solidFill>
                <a:latin typeface="Tahoma" panose="020B0604030504040204" pitchFamily="34" charset="0"/>
                <a:cs typeface="Tahoma" panose="020B0604030504040204" pitchFamily="34" charset="0"/>
              </a:rPr>
              <a:t>Proposed Method(Continued)</a:t>
            </a:r>
          </a:p>
        </p:txBody>
      </p:sp>
      <p:sp>
        <p:nvSpPr>
          <p:cNvPr id="9222" name="Slide Number Placeholder 5">
            <a:extLst>
              <a:ext uri="{FF2B5EF4-FFF2-40B4-BE49-F238E27FC236}">
                <a16:creationId xmlns:a16="http://schemas.microsoft.com/office/drawing/2014/main" id="{804473D4-96AD-A9A6-B6A9-97F67F6C7D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F739EF-17CB-4BCE-B539-7986FBBF5691}" type="slidenum">
              <a:rPr lang="en-IN" altLang="en-US" sz="1200">
                <a:solidFill>
                  <a:srgbClr val="898989"/>
                </a:solidFill>
              </a:rPr>
              <a:pPr>
                <a:spcBef>
                  <a:spcPct val="0"/>
                </a:spcBef>
                <a:buFontTx/>
                <a:buNone/>
              </a:pPr>
              <a:t>9</a:t>
            </a:fld>
            <a:endParaRPr lang="en-IN" altLang="en-US" sz="1200">
              <a:solidFill>
                <a:srgbClr val="898989"/>
              </a:solidFill>
            </a:endParaRPr>
          </a:p>
        </p:txBody>
      </p:sp>
      <p:sp>
        <p:nvSpPr>
          <p:cNvPr id="2" name="Content Placeholder 1">
            <a:extLst>
              <a:ext uri="{FF2B5EF4-FFF2-40B4-BE49-F238E27FC236}">
                <a16:creationId xmlns:a16="http://schemas.microsoft.com/office/drawing/2014/main" id="{170C8F62-43A9-EA5B-DCEA-AF3673047BD6}"/>
              </a:ext>
            </a:extLst>
          </p:cNvPr>
          <p:cNvSpPr>
            <a:spLocks noGrp="1" noChangeArrowheads="1"/>
          </p:cNvSpPr>
          <p:nvPr>
            <p:ph idx="1"/>
          </p:nvPr>
        </p:nvSpPr>
        <p:spPr bwMode="auto">
          <a:xfrm>
            <a:off x="737118" y="1374904"/>
            <a:ext cx="1042229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 simple, intuitive user interface for users to easily navigate through the portal, view epidemic status, and receive alerts.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Validation and Filtering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Establish mechanisms to validate the crowd-sourced data to ensure reliability and minimize false information.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robust security measures to protect user data and ensure compliance with privacy standards.</a:t>
            </a:r>
          </a:p>
        </p:txBody>
      </p:sp>
    </p:spTree>
    <p:extLst>
      <p:ext uri="{BB962C8B-B14F-4D97-AF65-F5344CB8AC3E}">
        <p14:creationId xmlns:p14="http://schemas.microsoft.com/office/powerpoint/2010/main" val="217389552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1294</TotalTime>
  <Words>1708</Words>
  <Application>Microsoft Office PowerPoint</Application>
  <PresentationFormat>Widescreen</PresentationFormat>
  <Paragraphs>192</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Cambria</vt:lpstr>
      <vt:lpstr>Tahoma</vt:lpstr>
      <vt:lpstr>Times New Roman</vt:lpstr>
      <vt:lpstr>Verdana</vt:lpstr>
      <vt:lpstr>Bioinformatics</vt:lpstr>
      <vt:lpstr>REAL TIME MAPPING OF EPIDEMIC SPREAD</vt:lpstr>
      <vt:lpstr>Content</vt:lpstr>
      <vt:lpstr>Abstract</vt:lpstr>
      <vt:lpstr>Literature Survey </vt:lpstr>
      <vt:lpstr>Literature Survey </vt:lpstr>
      <vt:lpstr>Objectives</vt:lpstr>
      <vt:lpstr>Existing Methods-Drawbacks</vt:lpstr>
      <vt:lpstr>Proposed Method</vt:lpstr>
      <vt:lpstr>Proposed Method(Continued)</vt:lpstr>
      <vt:lpstr>Architecture Diagram</vt:lpstr>
      <vt:lpstr>Modules</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Sadiya Mohammedi</dc:creator>
  <cp:lastModifiedBy>Sadiya Mohammedi</cp:lastModifiedBy>
  <cp:revision>13</cp:revision>
  <dcterms:created xsi:type="dcterms:W3CDTF">2023-03-16T03:26:27Z</dcterms:created>
  <dcterms:modified xsi:type="dcterms:W3CDTF">2025-01-20T11:09:28Z</dcterms:modified>
</cp:coreProperties>
</file>