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5" r:id="rId3"/>
    <p:sldId id="296" r:id="rId4"/>
    <p:sldId id="264" r:id="rId5"/>
    <p:sldId id="280" r:id="rId6"/>
    <p:sldId id="281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2" r:id="rId15"/>
    <p:sldId id="293" r:id="rId16"/>
    <p:sldId id="294" r:id="rId17"/>
    <p:sldId id="290" r:id="rId18"/>
    <p:sldId id="291" r:id="rId19"/>
    <p:sldId id="29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0261" y="578507"/>
            <a:ext cx="9569513" cy="162885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0261" y="2207359"/>
            <a:ext cx="9569513" cy="814427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9E07-2606-41D4-9CA9-CA578D0B48A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BA4C-4DB9-43ED-8B4B-8934C5DB5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7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9E07-2606-41D4-9CA9-CA578D0B48A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BA4C-4DB9-43ED-8B4B-8934C5DB5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9E07-2606-41D4-9CA9-CA578D0B48A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BA4C-4DB9-43ED-8B4B-8934C5DB5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02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9E07-2606-41D4-9CA9-CA578D0B48A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BA4C-4DB9-43ED-8B4B-8934C5DB5CC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ED38B126-F850-4970-96DD-0124EC76C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4408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38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374901"/>
            <a:ext cx="10994760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2207359"/>
            <a:ext cx="10994760" cy="4072135"/>
          </a:xfrm>
        </p:spPr>
        <p:txBody>
          <a:bodyPr/>
          <a:lstStyle>
            <a:lvl1pPr algn="l">
              <a:defRPr sz="3733">
                <a:solidFill>
                  <a:schemeClr val="bg1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9E07-2606-41D4-9CA9-CA578D0B48A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BA4C-4DB9-43ED-8B4B-8934C5DB5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6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114" y="578507"/>
            <a:ext cx="8347873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9114" y="1596541"/>
            <a:ext cx="8347873" cy="4681415"/>
          </a:xfrm>
        </p:spPr>
        <p:txBody>
          <a:bodyPr/>
          <a:lstStyle>
            <a:lvl1pPr>
              <a:defRPr sz="3733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9E07-2606-41D4-9CA9-CA578D0B48A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BA4C-4DB9-43ED-8B4B-8934C5DB5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7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9E07-2606-41D4-9CA9-CA578D0B48A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BA4C-4DB9-43ED-8B4B-8934C5DB5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0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9E07-2606-41D4-9CA9-CA578D0B48A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BA4C-4DB9-43ED-8B4B-8934C5DB5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1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374901"/>
            <a:ext cx="10994760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382025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3021787"/>
            <a:ext cx="5386917" cy="2850495"/>
          </a:xfrm>
        </p:spPr>
        <p:txBody>
          <a:bodyPr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algn="ctr">
              <a:defRPr sz="2667">
                <a:solidFill>
                  <a:schemeClr val="bg1">
                    <a:lumMod val="50000"/>
                  </a:schemeClr>
                </a:solidFill>
              </a:defRPr>
            </a:lvl2pPr>
            <a:lvl3pPr algn="ctr"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 algn="ctr">
              <a:defRPr sz="2133">
                <a:solidFill>
                  <a:schemeClr val="bg1">
                    <a:lumMod val="50000"/>
                  </a:schemeClr>
                </a:solidFill>
              </a:defRPr>
            </a:lvl4pPr>
            <a:lvl5pPr algn="ctr">
              <a:defRPr sz="2133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382025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3021787"/>
            <a:ext cx="5389033" cy="2850495"/>
          </a:xfrm>
        </p:spPr>
        <p:txBody>
          <a:bodyPr/>
          <a:lstStyle>
            <a:lvl1pPr algn="ctr"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algn="ctr">
              <a:defRPr sz="2667">
                <a:solidFill>
                  <a:schemeClr val="bg1">
                    <a:lumMod val="50000"/>
                  </a:schemeClr>
                </a:solidFill>
              </a:defRPr>
            </a:lvl2pPr>
            <a:lvl3pPr algn="ctr"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 algn="ctr">
              <a:defRPr sz="2133">
                <a:solidFill>
                  <a:schemeClr val="bg1">
                    <a:lumMod val="50000"/>
                  </a:schemeClr>
                </a:solidFill>
              </a:defRPr>
            </a:lvl4pPr>
            <a:lvl5pPr algn="ctr">
              <a:defRPr sz="2133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9E07-2606-41D4-9CA9-CA578D0B48A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BA4C-4DB9-43ED-8B4B-8934C5DB5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2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9E07-2606-41D4-9CA9-CA578D0B48A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BA4C-4DB9-43ED-8B4B-8934C5DB5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8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9E07-2606-41D4-9CA9-CA578D0B48A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BA4C-4DB9-43ED-8B4B-8934C5DB5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9E07-2606-41D4-9CA9-CA578D0B48A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BA4C-4DB9-43ED-8B4B-8934C5DB5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9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59E07-2606-41D4-9CA9-CA578D0B48AB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3BA4C-4DB9-43ED-8B4B-8934C5DB5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8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7407-71BD-B09C-3239-509B73042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2692" y="504743"/>
            <a:ext cx="9144000" cy="84226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SMART IRRIGATION SYSTEM</a:t>
            </a: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34AB9215-1A8B-4793-BEFF-83B6E3467C13}"/>
              </a:ext>
            </a:extLst>
          </p:cNvPr>
          <p:cNvSpPr txBox="1"/>
          <p:nvPr/>
        </p:nvSpPr>
        <p:spPr>
          <a:xfrm>
            <a:off x="3014472" y="1490472"/>
            <a:ext cx="6400440" cy="4170859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alibri"/>
              </a:rPr>
              <a:t>Group Code: A-3</a:t>
            </a:r>
          </a:p>
          <a:p>
            <a:pPr algn="ctr">
              <a:lnSpc>
                <a:spcPct val="10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alibri"/>
              </a:rPr>
              <a:t> Team Members: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alibri"/>
              </a:rPr>
              <a:t>            2019250     Mr. Mohammed Saad Khan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alibri"/>
              </a:rPr>
              <a:t>            2019225     Mr. Malik Munib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alibri"/>
              </a:rPr>
              <a:t>            2019178     Mr. Hasnain Ali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br>
              <a:rPr lang="en-US" sz="2400" spc="-1" dirty="0"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alibri"/>
              </a:rPr>
              <a:t>Supervisor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alibri"/>
              </a:rPr>
              <a:t>Dr. Farhan Khan</a:t>
            </a:r>
            <a:br>
              <a:rPr lang="en-US" sz="2400" spc="-1" dirty="0">
                <a:uFill>
                  <a:solidFill>
                    <a:srgbClr val="FFFFFF"/>
                  </a:solidFill>
                </a:uFill>
                <a:latin typeface="Calibri"/>
              </a:rPr>
            </a:br>
            <a:br>
              <a:rPr lang="en-US" sz="2400" spc="-1" dirty="0"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alibri"/>
              </a:rPr>
              <a:t>Co-supervisor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spc="-1" dirty="0">
                <a:uFill>
                  <a:solidFill>
                    <a:srgbClr val="FFFFFF"/>
                  </a:solidFill>
                </a:uFill>
                <a:latin typeface="Calibri"/>
              </a:rPr>
              <a:t>Ms. Dur-e-Zehra</a:t>
            </a:r>
            <a:endParaRPr lang="en-US" sz="2400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5">
            <a:extLst>
              <a:ext uri="{FF2B5EF4-FFF2-40B4-BE49-F238E27FC236}">
                <a16:creationId xmlns:a16="http://schemas.microsoft.com/office/drawing/2014/main" id="{80B5E83F-EEC7-A3EF-2C2F-27BDFBD38327}"/>
              </a:ext>
            </a:extLst>
          </p:cNvPr>
          <p:cNvSpPr/>
          <p:nvPr/>
        </p:nvSpPr>
        <p:spPr>
          <a:xfrm>
            <a:off x="2328672" y="5923944"/>
            <a:ext cx="77720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Faculty of Computer Sciences and Engineering</a:t>
            </a:r>
            <a:br>
              <a:rPr lang="en-US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Ghulam Ishaq Khan Institute of Engineering Sciences and Technology, Pakistan</a:t>
            </a:r>
            <a:endParaRPr lang="en-US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" name="Picture 10" descr="Shape, logo, company name&#10;&#10;Description automatically generated">
            <a:extLst>
              <a:ext uri="{FF2B5EF4-FFF2-40B4-BE49-F238E27FC236}">
                <a16:creationId xmlns:a16="http://schemas.microsoft.com/office/drawing/2014/main" id="{5A64CC78-2008-4027-BB5C-330C8864F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540" y="113002"/>
            <a:ext cx="975360" cy="96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00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A381-E0B1-51C3-D08E-FC3DDFAB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Valve mount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E46258-3018-8297-B7F2-A4AFDCD87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1412" y="1531129"/>
            <a:ext cx="6904653" cy="4655068"/>
          </a:xfrm>
        </p:spPr>
      </p:pic>
    </p:spTree>
    <p:extLst>
      <p:ext uri="{BB962C8B-B14F-4D97-AF65-F5344CB8AC3E}">
        <p14:creationId xmlns:p14="http://schemas.microsoft.com/office/powerpoint/2010/main" val="2785323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3446-D3D7-39E3-9150-FFAB36FB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Shaft Adapter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3170EC-827C-3B40-FE49-276E3CA17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2873" y="1548882"/>
            <a:ext cx="7333862" cy="4799441"/>
          </a:xfrm>
        </p:spPr>
      </p:pic>
    </p:spTree>
    <p:extLst>
      <p:ext uri="{BB962C8B-B14F-4D97-AF65-F5344CB8AC3E}">
        <p14:creationId xmlns:p14="http://schemas.microsoft.com/office/powerpoint/2010/main" val="167170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C5307-BB6E-5501-E7F2-0CC6618E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Servo Bracket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FEBDC9-3484-133D-7318-368071062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8448" y="1875453"/>
            <a:ext cx="7065692" cy="4133461"/>
          </a:xfrm>
        </p:spPr>
      </p:pic>
    </p:spTree>
    <p:extLst>
      <p:ext uri="{BB962C8B-B14F-4D97-AF65-F5344CB8AC3E}">
        <p14:creationId xmlns:p14="http://schemas.microsoft.com/office/powerpoint/2010/main" val="4226771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C426-F055-56B4-A2A6-093C4B4E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Hex Mount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334481-68D1-DEA8-6118-331F4AC81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8065" y="1705863"/>
            <a:ext cx="7053943" cy="4660282"/>
          </a:xfrm>
        </p:spPr>
      </p:pic>
    </p:spTree>
    <p:extLst>
      <p:ext uri="{BB962C8B-B14F-4D97-AF65-F5344CB8AC3E}">
        <p14:creationId xmlns:p14="http://schemas.microsoft.com/office/powerpoint/2010/main" val="1961222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3C05-B5E1-58D5-CC9D-85308ED4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Secondary Design 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2FE0986-A74D-1B9F-0C1C-0ACBD0606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081" y="1866122"/>
            <a:ext cx="8055531" cy="4533835"/>
          </a:xfrm>
        </p:spPr>
      </p:pic>
    </p:spTree>
    <p:extLst>
      <p:ext uri="{BB962C8B-B14F-4D97-AF65-F5344CB8AC3E}">
        <p14:creationId xmlns:p14="http://schemas.microsoft.com/office/powerpoint/2010/main" val="3269539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FCA8-855A-0230-0F95-C1F7D2B4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Secondary Design (Front view)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6821C6C-496B-A5DA-67BE-E977FE0B6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808" y="1597025"/>
            <a:ext cx="8322734" cy="4681538"/>
          </a:xfrm>
        </p:spPr>
      </p:pic>
    </p:spTree>
    <p:extLst>
      <p:ext uri="{BB962C8B-B14F-4D97-AF65-F5344CB8AC3E}">
        <p14:creationId xmlns:p14="http://schemas.microsoft.com/office/powerpoint/2010/main" val="1565588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252D-FA4F-14E6-197E-B28E6839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Secondary Design (Side View)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724A47A-E6E9-3234-D191-772B03122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808" y="1597025"/>
            <a:ext cx="8322734" cy="4681538"/>
          </a:xfrm>
        </p:spPr>
      </p:pic>
    </p:spTree>
    <p:extLst>
      <p:ext uri="{BB962C8B-B14F-4D97-AF65-F5344CB8AC3E}">
        <p14:creationId xmlns:p14="http://schemas.microsoft.com/office/powerpoint/2010/main" val="615008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5983-05ED-0727-94AB-61BC95F2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Cost analysis breakdown of valve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54CFD-8D42-AEB1-E85E-D9AECFEF1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114" y="1950098"/>
            <a:ext cx="8347873" cy="4327858"/>
          </a:xfrm>
        </p:spPr>
        <p:txBody>
          <a:bodyPr>
            <a:normAutofit/>
          </a:bodyPr>
          <a:lstStyle/>
          <a:p>
            <a:r>
              <a:rPr lang="en-US" sz="2400" dirty="0"/>
              <a:t>Proportional solenoid valve in the market costs around 75,000-100,000 pkr. </a:t>
            </a:r>
          </a:p>
          <a:p>
            <a:r>
              <a:rPr lang="en-US" sz="2400" dirty="0"/>
              <a:t>On the other hand, the design we propose involving RC servo, ball valve, mechanical parts costs only Rs. 4850. </a:t>
            </a:r>
          </a:p>
          <a:p>
            <a:r>
              <a:rPr lang="en-US" sz="2400" dirty="0"/>
              <a:t>This includes the cost of 3d printing as well. </a:t>
            </a:r>
          </a:p>
          <a:p>
            <a:r>
              <a:rPr lang="en-US" sz="2400" dirty="0"/>
              <a:t>Cost efficient.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8739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F7EF-A51F-49CA-0078-624C2F9A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131" y="289258"/>
            <a:ext cx="8102184" cy="578489"/>
          </a:xfrm>
        </p:spPr>
        <p:txBody>
          <a:bodyPr>
            <a:normAutofit fontScale="90000"/>
          </a:bodyPr>
          <a:lstStyle/>
          <a:p>
            <a:r>
              <a:rPr lang="en-US" dirty="0"/>
              <a:t>Things Speak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07C49E-A532-73FE-FF15-536675068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8269" y="1122276"/>
            <a:ext cx="8102184" cy="5446465"/>
          </a:xfrm>
        </p:spPr>
      </p:pic>
    </p:spTree>
    <p:extLst>
      <p:ext uri="{BB962C8B-B14F-4D97-AF65-F5344CB8AC3E}">
        <p14:creationId xmlns:p14="http://schemas.microsoft.com/office/powerpoint/2010/main" val="3280289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07D0-058C-B453-9B7D-9A2F9E085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0" y="374901"/>
            <a:ext cx="10994760" cy="1018033"/>
          </a:xfrm>
        </p:spPr>
        <p:txBody>
          <a:bodyPr anchor="ctr">
            <a:normAutofit/>
          </a:bodyPr>
          <a:lstStyle/>
          <a:p>
            <a:r>
              <a:rPr lang="en-US" dirty="0"/>
              <a:t>Project Management Tool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F161B0-B95B-CB14-AE99-F369B2CCD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316" y="1894116"/>
            <a:ext cx="11491368" cy="4366718"/>
          </a:xfrm>
          <a:noFill/>
        </p:spPr>
      </p:pic>
    </p:spTree>
    <p:extLst>
      <p:ext uri="{BB962C8B-B14F-4D97-AF65-F5344CB8AC3E}">
        <p14:creationId xmlns:p14="http://schemas.microsoft.com/office/powerpoint/2010/main" val="165132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15B9-4DCD-8F64-29D6-AA4633CD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RUBRICS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338A79-C326-CB4A-7E04-A13588568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392" y="2322576"/>
            <a:ext cx="10000288" cy="3995928"/>
          </a:xfrm>
        </p:spPr>
      </p:pic>
    </p:spTree>
    <p:extLst>
      <p:ext uri="{BB962C8B-B14F-4D97-AF65-F5344CB8AC3E}">
        <p14:creationId xmlns:p14="http://schemas.microsoft.com/office/powerpoint/2010/main" val="348188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97B9-5FCB-A5EC-AD83-EE1AD87E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1C04D-1A38-B655-06C2-5D8D0B727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1" y="2468880"/>
            <a:ext cx="10994760" cy="3810614"/>
          </a:xfrm>
        </p:spPr>
        <p:txBody>
          <a:bodyPr/>
          <a:lstStyle/>
          <a:p>
            <a:r>
              <a:rPr lang="en-US" sz="2400" dirty="0"/>
              <a:t>The interfacing of sensors with Arduino and their calibration.</a:t>
            </a:r>
          </a:p>
          <a:p>
            <a:r>
              <a:rPr lang="en-US" sz="2400" dirty="0"/>
              <a:t>Data acquisition from sensors.</a:t>
            </a:r>
          </a:p>
          <a:p>
            <a:r>
              <a:rPr lang="en-US" sz="2400" dirty="0"/>
              <a:t>Wireless transmission of the data using GSM900A. </a:t>
            </a:r>
          </a:p>
          <a:p>
            <a:r>
              <a:rPr lang="en-US" sz="2400" dirty="0"/>
              <a:t>Displaying the real-time data on thingspeak in graph for visualization. Also available in CSV form.</a:t>
            </a:r>
          </a:p>
          <a:p>
            <a:r>
              <a:rPr lang="en-US" sz="2400" dirty="0"/>
              <a:t>PCB design layout for the project using EasyEda software.</a:t>
            </a:r>
          </a:p>
          <a:p>
            <a:r>
              <a:rPr lang="en-US" sz="2400" dirty="0"/>
              <a:t>Mechanical design for the RC servo and ½ inch ball valve using solidworks.(in progress)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5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82F8-5B1D-4DBF-7C99-8C1D23B9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6824" y="569167"/>
            <a:ext cx="5276556" cy="823767"/>
          </a:xfrm>
        </p:spPr>
        <p:txBody>
          <a:bodyPr>
            <a:normAutofit/>
          </a:bodyPr>
          <a:lstStyle/>
          <a:p>
            <a:r>
              <a:rPr lang="en-US" sz="4000" dirty="0"/>
              <a:t>BILL OF MATERIALS 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45C3AA9-E2BE-EAE4-EFE1-FE368ECC9D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411662"/>
              </p:ext>
            </p:extLst>
          </p:nvPr>
        </p:nvGraphicFramePr>
        <p:xfrm>
          <a:off x="1913754" y="2368295"/>
          <a:ext cx="8354957" cy="3920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009">
                  <a:extLst>
                    <a:ext uri="{9D8B030D-6E8A-4147-A177-3AD203B41FA5}">
                      <a16:colId xmlns:a16="http://schemas.microsoft.com/office/drawing/2014/main" val="1843621237"/>
                    </a:ext>
                  </a:extLst>
                </a:gridCol>
                <a:gridCol w="4783797">
                  <a:extLst>
                    <a:ext uri="{9D8B030D-6E8A-4147-A177-3AD203B41FA5}">
                      <a16:colId xmlns:a16="http://schemas.microsoft.com/office/drawing/2014/main" val="3709535888"/>
                    </a:ext>
                  </a:extLst>
                </a:gridCol>
                <a:gridCol w="1318326">
                  <a:extLst>
                    <a:ext uri="{9D8B030D-6E8A-4147-A177-3AD203B41FA5}">
                      <a16:colId xmlns:a16="http://schemas.microsoft.com/office/drawing/2014/main" val="2269591490"/>
                    </a:ext>
                  </a:extLst>
                </a:gridCol>
                <a:gridCol w="1184825">
                  <a:extLst>
                    <a:ext uri="{9D8B030D-6E8A-4147-A177-3AD203B41FA5}">
                      <a16:colId xmlns:a16="http://schemas.microsoft.com/office/drawing/2014/main" val="3555863826"/>
                    </a:ext>
                  </a:extLst>
                </a:gridCol>
              </a:tblGrid>
              <a:tr h="392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 no.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Components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Price(Rs.)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Quantity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606401"/>
                  </a:ext>
                </a:extLst>
              </a:tr>
              <a:tr h="392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DS3225 25 KG 6-volt RC servo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2850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6341744"/>
                  </a:ext>
                </a:extLst>
              </a:tr>
              <a:tr h="3920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SIM900A GSM module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2500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8994969"/>
                  </a:ext>
                </a:extLst>
              </a:tr>
              <a:tr h="392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 V 5 A power supply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7587149"/>
                  </a:ext>
                </a:extLst>
              </a:tr>
              <a:tr h="3920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Step down 5 A XL4015 buck converter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4329342"/>
                  </a:ext>
                </a:extLst>
              </a:tr>
              <a:tr h="392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DHT22 temperature and humidity sensor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2629372"/>
                  </a:ext>
                </a:extLst>
              </a:tr>
              <a:tr h="3920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Arduino UNO R3 SMD board kit with usb cable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1250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5125877"/>
                  </a:ext>
                </a:extLst>
              </a:tr>
              <a:tr h="392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Rain Drop detection sensor module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7745085"/>
                  </a:ext>
                </a:extLst>
              </a:tr>
              <a:tr h="3920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Soil moisture sensor for arduino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9385557"/>
                  </a:ext>
                </a:extLst>
              </a:tr>
              <a:tr h="392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Total Price: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8730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8830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76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E017-C073-5F2E-7880-6B3BFCA9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857" y="104993"/>
            <a:ext cx="8347873" cy="7635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Project Schematics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B14D1-C406-3B2E-0324-D8AA98670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114" y="1596541"/>
            <a:ext cx="8347873" cy="468141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2300" dirty="0"/>
          </a:p>
          <a:p>
            <a:pPr>
              <a:lnSpc>
                <a:spcPct val="90000"/>
              </a:lnSpc>
            </a:pPr>
            <a:endParaRPr lang="en-US" sz="2300" dirty="0"/>
          </a:p>
          <a:p>
            <a:pPr>
              <a:lnSpc>
                <a:spcPct val="90000"/>
              </a:lnSpc>
            </a:pPr>
            <a:endParaRPr lang="en-US" sz="2300" dirty="0"/>
          </a:p>
          <a:p>
            <a:pPr>
              <a:lnSpc>
                <a:spcPct val="90000"/>
              </a:lnSpc>
            </a:pPr>
            <a:endParaRPr lang="en-US" sz="2300" dirty="0"/>
          </a:p>
          <a:p>
            <a:pPr>
              <a:lnSpc>
                <a:spcPct val="90000"/>
              </a:lnSpc>
            </a:pPr>
            <a:endParaRPr lang="en-US" sz="2300" dirty="0"/>
          </a:p>
          <a:p>
            <a:pPr>
              <a:lnSpc>
                <a:spcPct val="90000"/>
              </a:lnSpc>
            </a:pPr>
            <a:endParaRPr lang="en-US" sz="23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300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9EA7C-DFC3-60E8-7B98-6071C76A0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857" y="803203"/>
            <a:ext cx="8279465" cy="584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C8BB-91FD-18DF-7BAF-5EE44E40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Water Resource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6FD8F-5995-CD17-FD35-A2C27D47D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114" y="1975104"/>
            <a:ext cx="8347873" cy="4302852"/>
          </a:xfrm>
        </p:spPr>
        <p:txBody>
          <a:bodyPr/>
          <a:lstStyle/>
          <a:p>
            <a:r>
              <a:rPr lang="en-US" sz="2400" dirty="0"/>
              <a:t>Initial plan was to use MOSFET driver IRF520 to drive proportional solenoid valve for water flow control.</a:t>
            </a:r>
          </a:p>
          <a:p>
            <a:r>
              <a:rPr lang="en-US" sz="2400" dirty="0"/>
              <a:t>We are using ½ inch ball valve and 25 kg RC servo with a mechanical assembly of 3d printed parts.</a:t>
            </a:r>
          </a:p>
          <a:p>
            <a:r>
              <a:rPr lang="en-US" sz="2400" dirty="0"/>
              <a:t> Trial and error method.</a:t>
            </a:r>
          </a:p>
          <a:p>
            <a:r>
              <a:rPr lang="en-US" sz="2400" dirty="0"/>
              <a:t>The 3d design is still a work in progress.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1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CD31-AB63-CEAB-F02A-ADA7330C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114" y="420625"/>
            <a:ext cx="8347873" cy="96012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with proportional solenoid valve…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BABEB-CCDE-3623-86DE-1206C64E8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114" y="1810512"/>
            <a:ext cx="8347873" cy="4467444"/>
          </a:xfrm>
        </p:spPr>
        <p:txBody>
          <a:bodyPr/>
          <a:lstStyle/>
          <a:p>
            <a:r>
              <a:rPr lang="en-US" sz="2400" dirty="0"/>
              <a:t>Proportional solenoid valve is not easy to acquire as it is quite expensive so it is not a viable solution to the problem.</a:t>
            </a:r>
          </a:p>
          <a:p>
            <a:r>
              <a:rPr lang="en-US" sz="2400" dirty="0"/>
              <a:t>One proportional solenoid valve costs approximately anywhere between 250-600 usd for a normal grade valve to industrial grade valve.</a:t>
            </a:r>
          </a:p>
          <a:p>
            <a:r>
              <a:rPr lang="en-US" sz="2400" dirty="0"/>
              <a:t>Approximately, 65,300 to 156,920 pkr which is out of reach for the average person.</a:t>
            </a:r>
          </a:p>
          <a:p>
            <a:r>
              <a:rPr lang="en-US" sz="2400" dirty="0"/>
              <a:t>Also, the valves are not available in required size which is a problem.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5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9CD9-77F3-82FC-19C1-0E2DF87D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559" y="195952"/>
            <a:ext cx="8347873" cy="763525"/>
          </a:xfrm>
        </p:spPr>
        <p:txBody>
          <a:bodyPr>
            <a:normAutofit fontScale="90000"/>
          </a:bodyPr>
          <a:lstStyle/>
          <a:p>
            <a:r>
              <a:rPr lang="en-US" dirty="0"/>
              <a:t>Price Description 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16C29CF-2E0F-AE94-6E5F-E3DD8B6F3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7438" y="443597"/>
            <a:ext cx="3451975" cy="6218451"/>
          </a:xfrm>
        </p:spPr>
      </p:pic>
    </p:spTree>
    <p:extLst>
      <p:ext uri="{BB962C8B-B14F-4D97-AF65-F5344CB8AC3E}">
        <p14:creationId xmlns:p14="http://schemas.microsoft.com/office/powerpoint/2010/main" val="275112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32A7-43F3-DA96-539D-E3DD0DCE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Substitute for proportional solenoid valve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9C746-AF87-4BDB-CACE-891D6C27C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114" y="1940767"/>
            <a:ext cx="8347873" cy="4337189"/>
          </a:xfrm>
        </p:spPr>
        <p:txBody>
          <a:bodyPr/>
          <a:lstStyle/>
          <a:p>
            <a:r>
              <a:rPr lang="en-US" sz="2400" dirty="0"/>
              <a:t>We are using a mechanical assembly of 3d printed parts for holding the ball valve and RC servo in place. </a:t>
            </a:r>
          </a:p>
          <a:p>
            <a:r>
              <a:rPr lang="en-US" sz="2400" dirty="0"/>
              <a:t>This assembly helps to perform the task of water flow control according to the requirement. </a:t>
            </a:r>
          </a:p>
          <a:p>
            <a:r>
              <a:rPr lang="en-US" sz="2400" dirty="0"/>
              <a:t>We used solidworks to design the components.</a:t>
            </a:r>
          </a:p>
          <a:p>
            <a:r>
              <a:rPr lang="en-US" sz="2400" dirty="0"/>
              <a:t>There were multiple mechanical designs under consideration for this purpose.</a:t>
            </a:r>
          </a:p>
          <a:p>
            <a:r>
              <a:rPr lang="en-US" sz="2400" dirty="0"/>
              <a:t>These are briefly discussed below.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84671"/>
      </p:ext>
    </p:extLst>
  </p:cSld>
  <p:clrMapOvr>
    <a:masterClrMapping/>
  </p:clrMapOvr>
</p:sld>
</file>

<file path=ppt/theme/theme1.xml><?xml version="1.0" encoding="utf-8"?>
<a:theme xmlns:a="http://schemas.openxmlformats.org/drawingml/2006/main" name="160144-field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160144-field-template-16x9</Template>
  <TotalTime>1358</TotalTime>
  <Words>511</Words>
  <Application>Microsoft Office PowerPoint</Application>
  <PresentationFormat>Widescreen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160144-field-template-16x9</vt:lpstr>
      <vt:lpstr>SMART IRRIGATION SYSTEM</vt:lpstr>
      <vt:lpstr>RUBRICS TABLE</vt:lpstr>
      <vt:lpstr>A Quick Recap</vt:lpstr>
      <vt:lpstr>BILL OF MATERIALS </vt:lpstr>
      <vt:lpstr>Project Schematics</vt:lpstr>
      <vt:lpstr>Water Resource Management </vt:lpstr>
      <vt:lpstr>Problem with proportional solenoid valve…</vt:lpstr>
      <vt:lpstr>Price Description </vt:lpstr>
      <vt:lpstr>Substitute for proportional solenoid valve </vt:lpstr>
      <vt:lpstr>Valve mount</vt:lpstr>
      <vt:lpstr>Shaft Adapter</vt:lpstr>
      <vt:lpstr>Servo Bracket</vt:lpstr>
      <vt:lpstr>Hex Mount</vt:lpstr>
      <vt:lpstr>Secondary Design </vt:lpstr>
      <vt:lpstr>Secondary Design (Front view)</vt:lpstr>
      <vt:lpstr>Secondary Design (Side View)</vt:lpstr>
      <vt:lpstr>Cost analysis breakdown of valve</vt:lpstr>
      <vt:lpstr>Things Speak </vt:lpstr>
      <vt:lpstr>Project Management Tool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IRRIGATION SYSTEM</dc:title>
  <dc:creator>u2019250</dc:creator>
  <cp:lastModifiedBy>u2019250</cp:lastModifiedBy>
  <cp:revision>16</cp:revision>
  <dcterms:created xsi:type="dcterms:W3CDTF">2022-09-20T19:08:42Z</dcterms:created>
  <dcterms:modified xsi:type="dcterms:W3CDTF">2023-03-02T12:08:13Z</dcterms:modified>
</cp:coreProperties>
</file>