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5" r:id="rId4"/>
    <p:sldId id="296" r:id="rId5"/>
    <p:sldId id="264" r:id="rId6"/>
    <p:sldId id="280" r:id="rId7"/>
    <p:sldId id="298" r:id="rId8"/>
    <p:sldId id="281" r:id="rId9"/>
    <p:sldId id="283" r:id="rId10"/>
    <p:sldId id="284" r:id="rId11"/>
    <p:sldId id="285" r:id="rId12"/>
    <p:sldId id="286" r:id="rId13"/>
    <p:sldId id="287" r:id="rId14"/>
    <p:sldId id="288" r:id="rId15"/>
    <p:sldId id="313" r:id="rId16"/>
    <p:sldId id="317" r:id="rId17"/>
    <p:sldId id="290" r:id="rId18"/>
    <p:sldId id="291" r:id="rId19"/>
    <p:sldId id="29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0261" y="578507"/>
            <a:ext cx="9569513" cy="162885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0261" y="2207359"/>
            <a:ext cx="9569513" cy="814427"/>
          </a:xfrm>
        </p:spPr>
        <p:txBody>
          <a:bodyPr>
            <a:normAutofit/>
          </a:bodyPr>
          <a:lstStyle>
            <a:lvl1pPr marL="0" indent="0" algn="r">
              <a:buNone/>
              <a:defRPr sz="3735" b="0" i="0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9E07-2606-41D4-9CA9-CA578D0B48A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BA4C-4DB9-43ED-8B4B-8934C5DB5C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9E07-2606-41D4-9CA9-CA578D0B48A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BA4C-4DB9-43ED-8B4B-8934C5DB5C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9E07-2606-41D4-9CA9-CA578D0B48A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BA4C-4DB9-43ED-8B4B-8934C5DB5C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9E07-2606-41D4-9CA9-CA578D0B48A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BA4C-4DB9-43ED-8B4B-8934C5DB5CCD}" type="slidenum">
              <a:rPr lang="en-US" smtClean="0"/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4408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9E07-2606-41D4-9CA9-CA578D0B48A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BA4C-4DB9-43ED-8B4B-8934C5DB5C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374901"/>
            <a:ext cx="10994760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2207359"/>
            <a:ext cx="10994760" cy="4072135"/>
          </a:xfrm>
        </p:spPr>
        <p:txBody>
          <a:bodyPr/>
          <a:lstStyle>
            <a:lvl1pPr algn="l">
              <a:defRPr sz="3735">
                <a:solidFill>
                  <a:schemeClr val="bg1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9E07-2606-41D4-9CA9-CA578D0B48A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BA4C-4DB9-43ED-8B4B-8934C5DB5C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114" y="578507"/>
            <a:ext cx="8347873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9114" y="1596541"/>
            <a:ext cx="8347873" cy="4681415"/>
          </a:xfrm>
        </p:spPr>
        <p:txBody>
          <a:bodyPr/>
          <a:lstStyle>
            <a:lvl1pPr>
              <a:defRPr sz="3735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9E07-2606-41D4-9CA9-CA578D0B48A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BA4C-4DB9-43ED-8B4B-8934C5DB5C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9E07-2606-41D4-9CA9-CA578D0B48A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BA4C-4DB9-43ED-8B4B-8934C5DB5C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9E07-2606-41D4-9CA9-CA578D0B48A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BA4C-4DB9-43ED-8B4B-8934C5DB5C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374901"/>
            <a:ext cx="10994760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382025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3021787"/>
            <a:ext cx="5386917" cy="2850495"/>
          </a:xfrm>
        </p:spPr>
        <p:txBody>
          <a:bodyPr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algn="ctr">
              <a:defRPr sz="2665">
                <a:solidFill>
                  <a:schemeClr val="bg1">
                    <a:lumMod val="50000"/>
                  </a:schemeClr>
                </a:solidFill>
              </a:defRPr>
            </a:lvl2pPr>
            <a:lvl3pPr algn="ctr"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 algn="ctr">
              <a:defRPr sz="2135">
                <a:solidFill>
                  <a:schemeClr val="bg1">
                    <a:lumMod val="50000"/>
                  </a:schemeClr>
                </a:solidFill>
              </a:defRPr>
            </a:lvl4pPr>
            <a:lvl5pPr algn="ctr">
              <a:defRPr sz="2135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382025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>
                    <a:lumMod val="50000"/>
                  </a:schemeClr>
                </a:solidFill>
              </a:defRPr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3021787"/>
            <a:ext cx="5389033" cy="2850495"/>
          </a:xfrm>
        </p:spPr>
        <p:txBody>
          <a:bodyPr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algn="ctr">
              <a:defRPr sz="2665">
                <a:solidFill>
                  <a:schemeClr val="bg1">
                    <a:lumMod val="50000"/>
                  </a:schemeClr>
                </a:solidFill>
              </a:defRPr>
            </a:lvl2pPr>
            <a:lvl3pPr algn="ctr"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 algn="ctr">
              <a:defRPr sz="2135">
                <a:solidFill>
                  <a:schemeClr val="bg1">
                    <a:lumMod val="50000"/>
                  </a:schemeClr>
                </a:solidFill>
              </a:defRPr>
            </a:lvl4pPr>
            <a:lvl5pPr algn="ctr">
              <a:defRPr sz="2135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9E07-2606-41D4-9CA9-CA578D0B48A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BA4C-4DB9-43ED-8B4B-8934C5DB5C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9E07-2606-41D4-9CA9-CA578D0B48A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BA4C-4DB9-43ED-8B4B-8934C5DB5C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9E07-2606-41D4-9CA9-CA578D0B48A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BA4C-4DB9-43ED-8B4B-8934C5DB5C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9E07-2606-41D4-9CA9-CA578D0B48A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BA4C-4DB9-43ED-8B4B-8934C5DB5C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59E07-2606-41D4-9CA9-CA578D0B48A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3BA4C-4DB9-43ED-8B4B-8934C5DB5CC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2692" y="504743"/>
            <a:ext cx="9144000" cy="84226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SMART IRRIGATION SYSTEM</a:t>
            </a:r>
            <a:endParaRPr lang="en-US" sz="3600" b="1" dirty="0"/>
          </a:p>
        </p:txBody>
      </p:sp>
      <p:sp>
        <p:nvSpPr>
          <p:cNvPr id="5" name="TextShape 2"/>
          <p:cNvSpPr txBox="1"/>
          <p:nvPr/>
        </p:nvSpPr>
        <p:spPr>
          <a:xfrm>
            <a:off x="3014472" y="1490472"/>
            <a:ext cx="6400440" cy="4170859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Group Code: A-3</a:t>
            </a:r>
            <a:endParaRPr lang="en-US" sz="2400" spc="-1" dirty="0"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algn="ctr">
              <a:lnSpc>
                <a:spcPct val="10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Team Members:</a:t>
            </a:r>
            <a:endParaRPr lang="en-US" sz="2400" spc="-1" dirty="0"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2019250     Mr. Mohammed Saad Khan</a:t>
            </a:r>
            <a:endParaRPr lang="en-US" sz="2400" spc="-1" dirty="0"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2019225     Mr. Malik Munib</a:t>
            </a:r>
            <a:endParaRPr lang="en-US" sz="2400" spc="-1" dirty="0"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2019178     Mr. Hasnain Ali</a:t>
            </a:r>
            <a:endParaRPr lang="en-US" sz="2400" spc="-1" dirty="0"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br>
              <a:rPr lang="en-US" sz="2400" spc="-1" dirty="0">
                <a:uFill>
                  <a:solidFill>
                    <a:srgbClr val="FFFFFF"/>
                  </a:solidFill>
                </a:uFill>
                <a:latin typeface="Calibri" panose="020F0502020204030204"/>
              </a:rPr>
            </a:b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Supervisor</a:t>
            </a:r>
            <a:endParaRPr lang="en-US" sz="2400" spc="-1" dirty="0"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Dr. Farhan Khan</a:t>
            </a:r>
            <a:br>
              <a:rPr lang="en-US" sz="2400" spc="-1" dirty="0">
                <a:uFill>
                  <a:solidFill>
                    <a:srgbClr val="FFFFFF"/>
                  </a:solidFill>
                </a:uFill>
                <a:latin typeface="Calibri" panose="020F0502020204030204"/>
              </a:rPr>
            </a:br>
            <a:br>
              <a:rPr lang="en-US" sz="2400" spc="-1" dirty="0">
                <a:uFill>
                  <a:solidFill>
                    <a:srgbClr val="FFFFFF"/>
                  </a:solidFill>
                </a:uFill>
                <a:latin typeface="Calibri" panose="020F0502020204030204"/>
              </a:rPr>
            </a:b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Co-supervisor</a:t>
            </a:r>
            <a:endParaRPr lang="en-US" sz="2400" spc="-1" dirty="0"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Dr. Dur-e-Zehra</a:t>
            </a:r>
            <a:endParaRPr lang="en-US" sz="2400" spc="-1" dirty="0"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2328672" y="5923944"/>
            <a:ext cx="77720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Faculty of Computer Sciences and Engineering</a:t>
            </a:r>
            <a:br>
              <a:rPr lang="en-US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</a:br>
            <a:r>
              <a:rPr lang="en-US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Ghulam Ishaq Khan Institute of Engineering Sciences and Technology, Pakistan</a:t>
            </a:r>
            <a:endParaRPr lang="en-US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1" name="Picture 10" descr="Shape, logo, company name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540" y="113002"/>
            <a:ext cx="975360" cy="9688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Substitute for proportional solenoid valve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9114" y="1940767"/>
            <a:ext cx="8347873" cy="433718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We are now using a RC servo, coupling and mounts from mechanical workshop. </a:t>
            </a:r>
            <a:endParaRPr lang="en-US" sz="2400" dirty="0"/>
          </a:p>
          <a:p>
            <a:r>
              <a:rPr lang="en-US" sz="2400" dirty="0"/>
              <a:t>This assembly helps to perform the task of water flow control according to the requirement. </a:t>
            </a:r>
            <a:endParaRPr lang="en-US" sz="2400" dirty="0"/>
          </a:p>
          <a:p>
            <a:r>
              <a:rPr lang="en-US" sz="2400" dirty="0"/>
              <a:t>Previously we were trying to use 3d printed parts </a:t>
            </a:r>
            <a:endParaRPr lang="en-US" sz="2400" dirty="0"/>
          </a:p>
          <a:p>
            <a:r>
              <a:rPr lang="en-US" sz="2400" dirty="0"/>
              <a:t>There were multiple mechanical designs under consideration for this purpose.</a:t>
            </a:r>
            <a:endParaRPr lang="en-US" sz="2400" dirty="0"/>
          </a:p>
          <a:p>
            <a:r>
              <a:rPr lang="en-US" sz="2400" dirty="0"/>
              <a:t>The current design was feasible and more rigid than previously planned. </a:t>
            </a:r>
            <a:endParaRPr lang="en-US" sz="2400" dirty="0"/>
          </a:p>
          <a:p>
            <a:r>
              <a:rPr lang="en-US" sz="2400" dirty="0"/>
              <a:t>The main components of this design are briefly discussed below.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 Servo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3276" y="2575992"/>
            <a:ext cx="5061116" cy="380481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Coupling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7228" y="2088582"/>
            <a:ext cx="4392844" cy="39028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Ball valve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3183" y="2134943"/>
            <a:ext cx="4415380" cy="375457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Metal clamps</a:t>
            </a:r>
            <a:endParaRPr lang="en-US" dirty="0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448685" y="1694180"/>
            <a:ext cx="8005445" cy="45923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9114" y="459762"/>
            <a:ext cx="8347873" cy="763525"/>
          </a:xfrm>
        </p:spPr>
        <p:txBody>
          <a:bodyPr>
            <a:normAutofit fontScale="90000"/>
          </a:bodyPr>
          <a:p>
            <a:r>
              <a:rPr lang="en-US"/>
              <a:t>360 degree rotating Sprinkler and Garden Hose</a:t>
            </a:r>
            <a:endParaRPr lang="en-US"/>
          </a:p>
        </p:txBody>
      </p:sp>
      <p:pic>
        <p:nvPicPr>
          <p:cNvPr id="6" name="Content Placeholder 5" descr="51VZrDR4Js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45890" y="1706245"/>
            <a:ext cx="7063740" cy="47980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Cost analysis breakdown of valve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9114" y="1950098"/>
            <a:ext cx="8347873" cy="4327858"/>
          </a:xfrm>
        </p:spPr>
        <p:txBody>
          <a:bodyPr>
            <a:normAutofit/>
          </a:bodyPr>
          <a:lstStyle/>
          <a:p>
            <a:r>
              <a:rPr lang="en-US" sz="2400" dirty="0"/>
              <a:t>Proportional solenoid valve in the market costs around 75,000-100,000 pkr. </a:t>
            </a:r>
            <a:endParaRPr lang="en-US" sz="2400" dirty="0"/>
          </a:p>
          <a:p>
            <a:r>
              <a:rPr lang="en-US" sz="2400" dirty="0"/>
              <a:t>Previously, the design we propose involving RC servo, ball valve, mechanical parts costs only Rs. 4850 . This includes the cost of 3d printing as well. </a:t>
            </a:r>
            <a:endParaRPr lang="en-US" sz="2400" dirty="0"/>
          </a:p>
          <a:p>
            <a:r>
              <a:rPr lang="en-US" sz="2400" dirty="0"/>
              <a:t>Now our valve only cost us RS 2850(RC Servo)+167(Valve)+575(Coupling) = RS 3592</a:t>
            </a:r>
            <a:endParaRPr lang="en-US" sz="2400" dirty="0"/>
          </a:p>
          <a:p>
            <a:r>
              <a:rPr lang="en-US" sz="2400" dirty="0"/>
              <a:t>This improves the cost efficiency of our design making it more feasible for the user.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3131" y="289258"/>
            <a:ext cx="8102184" cy="578489"/>
          </a:xfrm>
        </p:spPr>
        <p:txBody>
          <a:bodyPr>
            <a:normAutofit fontScale="90000"/>
          </a:bodyPr>
          <a:lstStyle/>
          <a:p>
            <a:r>
              <a:rPr lang="en-US" dirty="0"/>
              <a:t>Things Speak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48269" y="1122276"/>
            <a:ext cx="8102184" cy="5446465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374901"/>
            <a:ext cx="10994760" cy="1018033"/>
          </a:xfrm>
        </p:spPr>
        <p:txBody>
          <a:bodyPr anchor="ctr">
            <a:normAutofit/>
          </a:bodyPr>
          <a:lstStyle/>
          <a:p>
            <a:r>
              <a:rPr lang="en-US" dirty="0"/>
              <a:t>Project Management Tool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0316" y="1894116"/>
            <a:ext cx="11491368" cy="4366718"/>
          </a:xfr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114" y="578507"/>
            <a:ext cx="8347873" cy="7635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RUBRICS TABLE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0235" y="2494915"/>
            <a:ext cx="8646795" cy="27889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379" y="359050"/>
            <a:ext cx="10994760" cy="1018033"/>
          </a:xfrm>
        </p:spPr>
        <p:txBody>
          <a:bodyPr/>
          <a:lstStyle/>
          <a:p>
            <a:r>
              <a:rPr lang="en-US" dirty="0"/>
              <a:t>A Quick Recap (Requirements)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2468880"/>
            <a:ext cx="10994760" cy="3810614"/>
          </a:xfrm>
        </p:spPr>
        <p:txBody>
          <a:bodyPr/>
          <a:lstStyle/>
          <a:p>
            <a:r>
              <a:rPr lang="en-US" sz="2400" dirty="0"/>
              <a:t>The interfacing of sensors with Arduino and their calibration.</a:t>
            </a:r>
            <a:endParaRPr lang="en-US" sz="2400" dirty="0"/>
          </a:p>
          <a:p>
            <a:r>
              <a:rPr lang="en-US" sz="2400" dirty="0"/>
              <a:t>Data acquisition from sensors.</a:t>
            </a:r>
            <a:endParaRPr lang="en-US" sz="2400" dirty="0"/>
          </a:p>
          <a:p>
            <a:r>
              <a:rPr lang="en-US" sz="2400" dirty="0"/>
              <a:t>Wireless transmission of the data using GSM900A. </a:t>
            </a:r>
            <a:endParaRPr lang="en-US" sz="2400" dirty="0"/>
          </a:p>
          <a:p>
            <a:r>
              <a:rPr lang="en-US" sz="2400" dirty="0"/>
              <a:t>Displaying the real-time data on thingspeak in graph for visualization. Also available in CSV form.</a:t>
            </a:r>
            <a:endParaRPr lang="en-US" sz="2400" dirty="0"/>
          </a:p>
          <a:p>
            <a:r>
              <a:rPr lang="en-US" sz="2400" dirty="0"/>
              <a:t>PCB design and implementation for the project.</a:t>
            </a:r>
            <a:endParaRPr lang="en-US" sz="2400" dirty="0"/>
          </a:p>
          <a:p>
            <a:r>
              <a:rPr lang="en-US" sz="2400" dirty="0"/>
              <a:t>Mechanical design for the RC servo and ½ inch ball valve and plan to make it work. 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6824" y="569167"/>
            <a:ext cx="5276556" cy="82376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RECAP BILL OF MATERIALS </a:t>
            </a:r>
            <a:endParaRPr lang="en-US" sz="4000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1913754" y="2368295"/>
          <a:ext cx="8354957" cy="3920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009"/>
                <a:gridCol w="4783797"/>
                <a:gridCol w="1318326"/>
                <a:gridCol w="1184825"/>
              </a:tblGrid>
              <a:tr h="392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 no.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Components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Price(Rs.)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Quantity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2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DS3225 25 KG 6-volt RC servo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2850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20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SIM900A GSM module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2500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2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 V 5 A power supply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20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Step down 5 A XL4015 buck converter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2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DHT22 temperature and humidity sensor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20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Arduino UNO R3 SMD board kit with usb cable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1250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2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Rain Drop detection sensor module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20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Soil moisture sensor for arduino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2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Total Price: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8730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7857" y="104993"/>
            <a:ext cx="8347873" cy="7635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Project Schematics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9114" y="1596541"/>
            <a:ext cx="8347873" cy="468141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2300" dirty="0"/>
          </a:p>
          <a:p>
            <a:pPr>
              <a:lnSpc>
                <a:spcPct val="90000"/>
              </a:lnSpc>
            </a:pPr>
            <a:endParaRPr lang="en-US" sz="2300" dirty="0"/>
          </a:p>
          <a:p>
            <a:pPr>
              <a:lnSpc>
                <a:spcPct val="90000"/>
              </a:lnSpc>
            </a:pPr>
            <a:endParaRPr lang="en-US" sz="2300" dirty="0"/>
          </a:p>
          <a:p>
            <a:pPr>
              <a:lnSpc>
                <a:spcPct val="90000"/>
              </a:lnSpc>
            </a:pPr>
            <a:endParaRPr lang="en-US" sz="2300" dirty="0"/>
          </a:p>
          <a:p>
            <a:pPr>
              <a:lnSpc>
                <a:spcPct val="90000"/>
              </a:lnSpc>
            </a:pPr>
            <a:endParaRPr lang="en-US" sz="2300" dirty="0"/>
          </a:p>
          <a:p>
            <a:pPr>
              <a:lnSpc>
                <a:spcPct val="90000"/>
              </a:lnSpc>
            </a:pPr>
            <a:endParaRPr lang="en-US" sz="23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300" dirty="0"/>
              <a:t> </a:t>
            </a:r>
            <a:endParaRPr lang="en-US" sz="2300" dirty="0"/>
          </a:p>
          <a:p>
            <a:pPr marL="0" indent="0">
              <a:lnSpc>
                <a:spcPct val="90000"/>
              </a:lnSpc>
              <a:buNone/>
            </a:pPr>
            <a:endParaRPr lang="en-US" sz="2300" dirty="0"/>
          </a:p>
        </p:txBody>
      </p:sp>
      <p:pic>
        <p:nvPicPr>
          <p:cNvPr id="6" name="Picture 5" descr="A picture containing text, parallel, diagram, pla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857" y="1466399"/>
            <a:ext cx="8322516" cy="46814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7857" y="104993"/>
            <a:ext cx="8347873" cy="7635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PCB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9114" y="1596541"/>
            <a:ext cx="8347873" cy="468141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2300" dirty="0"/>
          </a:p>
          <a:p>
            <a:pPr>
              <a:lnSpc>
                <a:spcPct val="90000"/>
              </a:lnSpc>
            </a:pPr>
            <a:endParaRPr lang="en-US" sz="2300" dirty="0"/>
          </a:p>
          <a:p>
            <a:pPr>
              <a:lnSpc>
                <a:spcPct val="90000"/>
              </a:lnSpc>
            </a:pPr>
            <a:endParaRPr lang="en-US" sz="2300" dirty="0"/>
          </a:p>
          <a:p>
            <a:pPr>
              <a:lnSpc>
                <a:spcPct val="90000"/>
              </a:lnSpc>
            </a:pPr>
            <a:endParaRPr lang="en-US" sz="2300" dirty="0"/>
          </a:p>
          <a:p>
            <a:pPr>
              <a:lnSpc>
                <a:spcPct val="90000"/>
              </a:lnSpc>
            </a:pPr>
            <a:endParaRPr lang="en-US" sz="2300" dirty="0"/>
          </a:p>
          <a:p>
            <a:pPr>
              <a:lnSpc>
                <a:spcPct val="90000"/>
              </a:lnSpc>
            </a:pPr>
            <a:endParaRPr lang="en-US" sz="23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300" dirty="0"/>
              <a:t> </a:t>
            </a:r>
            <a:endParaRPr lang="en-US" sz="2300" dirty="0"/>
          </a:p>
          <a:p>
            <a:pPr marL="0" indent="0">
              <a:lnSpc>
                <a:spcPct val="90000"/>
              </a:lnSpc>
              <a:buNone/>
            </a:pPr>
            <a:endParaRPr lang="en-US" sz="2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7146" y="1039074"/>
            <a:ext cx="7512225" cy="53318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57679" y="1596541"/>
            <a:ext cx="14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LCD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3983" y="4522796"/>
            <a:ext cx="165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ARDUINO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6713" y="3155832"/>
            <a:ext cx="1151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DHT 22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28533" y="4338130"/>
            <a:ext cx="175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POWER RAIL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74453" y="1965873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BUCK CONVERTER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22592" y="2150539"/>
            <a:ext cx="213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POWER IN 5V 5.2 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75895" y="5250819"/>
            <a:ext cx="227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SIM 900A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Water Resource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9114" y="1975104"/>
            <a:ext cx="8347873" cy="4302852"/>
          </a:xfrm>
        </p:spPr>
        <p:txBody>
          <a:bodyPr/>
          <a:lstStyle/>
          <a:p>
            <a:r>
              <a:rPr lang="en-US" sz="2400" dirty="0"/>
              <a:t>Initial plan was to use MOSFET driver IRF520 to drive proportional solenoid valve for water flow control then we planned to use ½ inch ball valve and 25 kg RC servo with a mechanical assembly of 3d printed parts.</a:t>
            </a:r>
            <a:endParaRPr lang="en-US" sz="2400" dirty="0"/>
          </a:p>
          <a:p>
            <a:r>
              <a:rPr lang="en-US" sz="2400" dirty="0"/>
              <a:t>We are now using ½ inch ball valve and 25 kg RC servo with a mechanical assembly from the mechanical workshop using a coupling and mounts.</a:t>
            </a:r>
            <a:endParaRPr lang="en-US" sz="2400" dirty="0"/>
          </a:p>
          <a:p>
            <a:r>
              <a:rPr lang="en-US" sz="2400" dirty="0"/>
              <a:t> Trial and error method.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114" y="420625"/>
            <a:ext cx="8347873" cy="96012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with proportional solenoid valve…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9114" y="1810512"/>
            <a:ext cx="8347873" cy="4467444"/>
          </a:xfrm>
        </p:spPr>
        <p:txBody>
          <a:bodyPr/>
          <a:lstStyle/>
          <a:p>
            <a:r>
              <a:rPr lang="en-US" sz="2400" dirty="0"/>
              <a:t>Proportional solenoid valve is not easy to acquire as it is quite expensive so it is not a viable solution to the problem.</a:t>
            </a:r>
            <a:endParaRPr lang="en-US" sz="2400" dirty="0"/>
          </a:p>
          <a:p>
            <a:r>
              <a:rPr lang="en-US" sz="2400" dirty="0"/>
              <a:t>One proportional solenoid valve costs approximately anywhere between 250-600 usd for a normal grade valve to industrial grade valve.</a:t>
            </a:r>
            <a:endParaRPr lang="en-US" sz="2400" dirty="0"/>
          </a:p>
          <a:p>
            <a:r>
              <a:rPr lang="en-US" sz="2400" dirty="0"/>
              <a:t>Approximately, 65,300 to 156,920 pkr which is out of reach for the average person.</a:t>
            </a:r>
            <a:endParaRPr lang="en-US" sz="2400" dirty="0"/>
          </a:p>
          <a:p>
            <a:r>
              <a:rPr lang="en-US" sz="2400" dirty="0"/>
              <a:t>Also, the valves are not available in required size which is a problem.</a:t>
            </a: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6559" y="195952"/>
            <a:ext cx="8347873" cy="763525"/>
          </a:xfrm>
        </p:spPr>
        <p:txBody>
          <a:bodyPr>
            <a:normAutofit fontScale="90000"/>
          </a:bodyPr>
          <a:lstStyle/>
          <a:p>
            <a:r>
              <a:rPr lang="en-US" dirty="0"/>
              <a:t>Price Description 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07438" y="443597"/>
            <a:ext cx="3451975" cy="6218451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60144-field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160144-field-template-16x9</Template>
  <TotalTime>0</TotalTime>
  <Words>3116</Words>
  <Application>WPS Presentation</Application>
  <PresentationFormat>Widescreen</PresentationFormat>
  <Paragraphs>196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Arial</vt:lpstr>
      <vt:lpstr>Calibri</vt:lpstr>
      <vt:lpstr>Microsoft YaHei</vt:lpstr>
      <vt:lpstr>Arial Unicode MS</vt:lpstr>
      <vt:lpstr>160144-field-template-16x9</vt:lpstr>
      <vt:lpstr>SMART IRRIGATION SYSTEM</vt:lpstr>
      <vt:lpstr>RUBRICS TABLE</vt:lpstr>
      <vt:lpstr>A Quick Recap (Requirements)</vt:lpstr>
      <vt:lpstr>RECAP BILL OF MATERIALS </vt:lpstr>
      <vt:lpstr>Project Schematics</vt:lpstr>
      <vt:lpstr>PCB Design</vt:lpstr>
      <vt:lpstr>Water Resource Management </vt:lpstr>
      <vt:lpstr>Problem with proportional solenoid valve…</vt:lpstr>
      <vt:lpstr>Price Description </vt:lpstr>
      <vt:lpstr>Substitute for proportional solenoid valve </vt:lpstr>
      <vt:lpstr>Components</vt:lpstr>
      <vt:lpstr>Coupling</vt:lpstr>
      <vt:lpstr>Ball valve</vt:lpstr>
      <vt:lpstr>Metal clamps</vt:lpstr>
      <vt:lpstr>PowerPoint 演示文稿</vt:lpstr>
      <vt:lpstr>Cost analysis breakdown of valve</vt:lpstr>
      <vt:lpstr>Things Speak </vt:lpstr>
      <vt:lpstr>Project Management Tool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IRRIGATION SYSTEM</dc:title>
  <dc:creator>u2019250</dc:creator>
  <cp:lastModifiedBy>WPS_1659964479</cp:lastModifiedBy>
  <cp:revision>19</cp:revision>
  <dcterms:created xsi:type="dcterms:W3CDTF">2022-09-20T19:08:00Z</dcterms:created>
  <dcterms:modified xsi:type="dcterms:W3CDTF">2023-05-07T21:14:43Z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1B77D7C9268D46EB82AAF3E6BB2B3C1F</vt:lpwstr>
  </property>
  <property fmtid="{D5CDD505-2E9C-101B-9397-08002B2CF9AE}" pid="3" name="KSOProductBuildVer">
    <vt:lpwstr>1033-11.2.0.11537</vt:lpwstr>
  </property>
</Properties>
</file>