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  <p:sldMasterId id="2147483668" r:id="rId5"/>
  </p:sldMasterIdLst>
  <p:notesMasterIdLst>
    <p:notesMasterId r:id="rId10"/>
  </p:notesMasterIdLst>
  <p:sldIdLst>
    <p:sldId id="256" r:id="rId6"/>
    <p:sldId id="271" r:id="rId7"/>
    <p:sldId id="283" r:id="rId8"/>
    <p:sldId id="27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00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2865" autoAdjust="0"/>
  </p:normalViewPr>
  <p:slideViewPr>
    <p:cSldViewPr snapToGrid="0" showGuides="1">
      <p:cViewPr varScale="1">
        <p:scale>
          <a:sx n="84" d="100"/>
          <a:sy n="84" d="100"/>
        </p:scale>
        <p:origin x="132" y="1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118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19.12.2024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19.12.2024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Intelligente Robotik – Saad </a:t>
            </a:r>
            <a:r>
              <a:rPr lang="de-DE" sz="800" dirty="0" err="1"/>
              <a:t>Awan</a:t>
            </a:r>
            <a:r>
              <a:rPr lang="de-DE" sz="800" dirty="0"/>
              <a:t>, Truong Cong Phan</a:t>
            </a:r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vertex-ai/docs/start/training-guide" TargetMode="External"/><Relationship Id="rId3" Type="http://schemas.openxmlformats.org/officeDocument/2006/relationships/hyperlink" Target="https://cloud.google.com/vertex-ai/docs/training/pre-built-containers#pytorch" TargetMode="External"/><Relationship Id="rId7" Type="http://schemas.openxmlformats.org/officeDocument/2006/relationships/hyperlink" Target="https://medium.com/@oredata-engineering/yolov8-deployment-on-vertex-ai-endpoints-1a79fd1d4ae0" TargetMode="External"/><Relationship Id="rId2" Type="http://schemas.openxmlformats.org/officeDocument/2006/relationships/hyperlink" Target="https://cloud.google.com/blog/topics/developers-practitioners/pytorch-google-cloud-how-train-and-tune-pytorch-models-vertex-ai?hl=e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oogleCloudPlatform/vertex-ai-samples/blob/main/community-content/pytorch_text_classification_using_vertex_sdk_and_gcloud/pytorch-text-classification-vertex-ai-train-tune-deploy.ipynb" TargetMode="External"/><Relationship Id="rId5" Type="http://schemas.openxmlformats.org/officeDocument/2006/relationships/hyperlink" Target="https://pytorch.org/vision/master/models/faster_rcnn.html" TargetMode="External"/><Relationship Id="rId10" Type="http://schemas.openxmlformats.org/officeDocument/2006/relationships/hyperlink" Target="https://cloud.google.com/vertex-ai/docs/pipelines/migrate-kfp?hl=de" TargetMode="External"/><Relationship Id="rId4" Type="http://schemas.openxmlformats.org/officeDocument/2006/relationships/hyperlink" Target="https://docs.ultralytics.com/models/yolo11/" TargetMode="External"/><Relationship Id="rId9" Type="http://schemas.openxmlformats.org/officeDocument/2006/relationships/hyperlink" Target="https://medium.com/google-cloud/how-to-train-custom-model-and-deploy-on-vertex-ai-b6ee6f1c529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096000" y="3531132"/>
            <a:ext cx="5368925" cy="552450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Navigation in simulierter </a:t>
            </a:r>
            <a:r>
              <a:rPr lang="de-DE" dirty="0" err="1"/>
              <a:t>PyGame</a:t>
            </a:r>
            <a:r>
              <a:rPr lang="de-DE" dirty="0"/>
              <a:t>-Umgebung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20.12.2024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096000" y="4254514"/>
            <a:ext cx="5368925" cy="552450"/>
          </a:xfrm>
        </p:spPr>
        <p:txBody>
          <a:bodyPr/>
          <a:lstStyle/>
          <a:p>
            <a:r>
              <a:rPr lang="de-DE" dirty="0"/>
              <a:t>Intelligente Robotik</a:t>
            </a:r>
          </a:p>
          <a:p>
            <a:r>
              <a:rPr lang="de-DE" dirty="0"/>
              <a:t>Master Künstliche </a:t>
            </a:r>
            <a:r>
              <a:rPr lang="de-DE" dirty="0" err="1"/>
              <a:t>Ingelligenz</a:t>
            </a:r>
            <a:endParaRPr lang="de-DE" dirty="0"/>
          </a:p>
          <a:p>
            <a:endParaRPr lang="de-DE" dirty="0"/>
          </a:p>
          <a:p>
            <a:r>
              <a:rPr lang="de-DE" b="0" dirty="0"/>
              <a:t>Saad </a:t>
            </a:r>
            <a:r>
              <a:rPr lang="de-DE" b="0" dirty="0" err="1"/>
              <a:t>Awan</a:t>
            </a:r>
            <a:r>
              <a:rPr lang="de-DE" b="0" dirty="0"/>
              <a:t>, Truong Cong Phan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53D91-2CCD-8F5B-A1E9-A8D89F9F9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8FB66FE-105E-AE39-43B8-5016143784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9670" y="1766888"/>
            <a:ext cx="8781460" cy="4741200"/>
          </a:xfrm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AutoNum type="arabicPeriod"/>
            </a:pPr>
            <a:r>
              <a:rPr lang="de-DE" b="1" dirty="0"/>
              <a:t>Einleitung</a:t>
            </a: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AutoNum type="arabicPeriod"/>
            </a:pPr>
            <a:r>
              <a:rPr lang="de-DE" b="1" dirty="0"/>
              <a:t>Umsetzung</a:t>
            </a:r>
          </a:p>
          <a:p>
            <a:pPr marL="971550" lvl="1" indent="-228600">
              <a:lnSpc>
                <a:spcPct val="140000"/>
              </a:lnSpc>
              <a:spcAft>
                <a:spcPts val="600"/>
              </a:spcAft>
              <a:buAutoNum type="arabicPeriod"/>
            </a:pPr>
            <a:r>
              <a:rPr lang="de-DE" b="1" dirty="0"/>
              <a:t>Data </a:t>
            </a:r>
            <a:r>
              <a:rPr lang="de-DE" b="1" dirty="0" err="1"/>
              <a:t>Preparation</a:t>
            </a:r>
            <a:endParaRPr lang="de-DE" b="1" dirty="0"/>
          </a:p>
          <a:p>
            <a:pPr marL="971550" lvl="1" indent="-228600">
              <a:lnSpc>
                <a:spcPct val="140000"/>
              </a:lnSpc>
              <a:spcAft>
                <a:spcPts val="600"/>
              </a:spcAft>
              <a:buAutoNum type="arabicPeriod"/>
            </a:pPr>
            <a:r>
              <a:rPr lang="de-DE" b="1" dirty="0"/>
              <a:t>Model Development</a:t>
            </a:r>
          </a:p>
          <a:p>
            <a:pPr marL="971550" lvl="1" indent="-228600">
              <a:lnSpc>
                <a:spcPct val="140000"/>
              </a:lnSpc>
              <a:spcAft>
                <a:spcPts val="600"/>
              </a:spcAft>
              <a:buAutoNum type="arabicPeriod"/>
            </a:pPr>
            <a:r>
              <a:rPr lang="de-DE" b="1" dirty="0"/>
              <a:t>Google Cloud: Setup</a:t>
            </a:r>
          </a:p>
          <a:p>
            <a:pPr marL="971550" lvl="1" indent="-228600">
              <a:lnSpc>
                <a:spcPct val="140000"/>
              </a:lnSpc>
              <a:spcAft>
                <a:spcPts val="600"/>
              </a:spcAft>
              <a:buAutoNum type="arabicPeriod"/>
            </a:pPr>
            <a:r>
              <a:rPr lang="de-DE" b="1" dirty="0"/>
              <a:t>Google Cloud: Modell </a:t>
            </a:r>
            <a:r>
              <a:rPr lang="de-DE" b="1" dirty="0" err="1"/>
              <a:t>Deployment</a:t>
            </a:r>
            <a:endParaRPr lang="de-DE" b="1" dirty="0"/>
          </a:p>
          <a:p>
            <a:pPr marL="971550" lvl="1" indent="-228600">
              <a:lnSpc>
                <a:spcPct val="140000"/>
              </a:lnSpc>
              <a:spcAft>
                <a:spcPts val="600"/>
              </a:spcAft>
              <a:buAutoNum type="arabicPeriod"/>
            </a:pPr>
            <a:r>
              <a:rPr lang="de-DE" b="1" dirty="0"/>
              <a:t>Pipeline-Automation (optional)</a:t>
            </a: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AutoNum type="arabicPeriod"/>
            </a:pPr>
            <a:r>
              <a:rPr lang="de-DE" b="1" dirty="0"/>
              <a:t>Fazit und Ausblick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AAD1A2-6D78-79A7-22B4-03720D63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Agenda</a:t>
            </a:r>
          </a:p>
        </p:txBody>
      </p:sp>
      <p:sp>
        <p:nvSpPr>
          <p:cNvPr id="1048" name="Subtitle 3">
            <a:extLst>
              <a:ext uri="{FF2B5EF4-FFF2-40B4-BE49-F238E27FC236}">
                <a16:creationId xmlns:a16="http://schemas.microsoft.com/office/drawing/2014/main" id="{BCABFDEA-41CC-9962-77B6-606E7D3C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3A0A29-57FD-F723-D4D1-D407FA12D55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393700" y="6627813"/>
            <a:ext cx="255588" cy="20796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smtClean="0"/>
              <a:pPr>
                <a:spcAft>
                  <a:spcPts val="600"/>
                </a:spcAft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9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49DB8-BFF0-3DCD-DF96-F8C7D9B8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example of a&#10;numerical distribution of a baseline and tartget datasets.">
            <a:extLst>
              <a:ext uri="{FF2B5EF4-FFF2-40B4-BE49-F238E27FC236}">
                <a16:creationId xmlns:a16="http://schemas.microsoft.com/office/drawing/2014/main" id="{1916A004-2B5F-17A4-B468-C85BCF111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53" b="2"/>
          <a:stretch/>
        </p:blipFill>
        <p:spPr bwMode="auto">
          <a:xfrm>
            <a:off x="6946983" y="2235359"/>
            <a:ext cx="4103678" cy="34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566BD48-F046-FA4C-E3CA-BCC7A774236D}"/>
              </a:ext>
            </a:extLst>
          </p:cNvPr>
          <p:cNvSpPr txBox="1"/>
          <p:nvPr/>
        </p:nvSpPr>
        <p:spPr bwMode="auto">
          <a:xfrm>
            <a:off x="649288" y="1569435"/>
            <a:ext cx="5401253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Fazit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kern="0" dirty="0">
                <a:ea typeface="ＭＳ Ｐゴシック" charset="0"/>
              </a:rPr>
              <a:t>Effektive Automatisierung und Wiederholbarkeit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kern="0" dirty="0">
                <a:ea typeface="ＭＳ Ｐゴシック" charset="0"/>
              </a:rPr>
              <a:t>Theoretisch durch mehr </a:t>
            </a:r>
            <a:r>
              <a:rPr lang="de-DE" sz="1600" kern="0" dirty="0" err="1">
                <a:ea typeface="ＭＳ Ｐゴシック" charset="0"/>
              </a:rPr>
              <a:t>Quota</a:t>
            </a:r>
            <a:r>
              <a:rPr lang="de-DE" sz="1600" kern="0" dirty="0">
                <a:ea typeface="ＭＳ Ｐゴシック" charset="0"/>
              </a:rPr>
              <a:t> stark skalierbar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kern="0" dirty="0" err="1">
                <a:ea typeface="ＭＳ Ｐゴシック" charset="0"/>
              </a:rPr>
              <a:t>Modellversionierung</a:t>
            </a:r>
            <a:endParaRPr lang="de-DE" sz="1600" kern="0" dirty="0">
              <a:ea typeface="ＭＳ Ｐゴシック" charset="0"/>
            </a:endParaRPr>
          </a:p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endParaRPr lang="de-DE" sz="1600" b="1" kern="0" dirty="0">
              <a:ea typeface="ＭＳ Ｐゴシック" charset="0"/>
            </a:endParaRPr>
          </a:p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Ausblick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kern="0" dirty="0">
                <a:ea typeface="ＭＳ Ｐゴシック" charset="0"/>
              </a:rPr>
              <a:t>Integration von Monitoring und Modellüberwachung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kern="0" dirty="0">
                <a:ea typeface="ＭＳ Ｐゴシック" charset="0"/>
              </a:rPr>
              <a:t>Trigger einbauen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kern="0" dirty="0">
                <a:ea typeface="ＭＳ Ｐゴシック" charset="0"/>
              </a:rPr>
              <a:t>Hyperparameter Tuning automatisieren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kern="0" dirty="0">
                <a:ea typeface="ＭＳ Ｐゴシック" charset="0"/>
              </a:rPr>
              <a:t>API robuster bauen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333FAC5-36A1-FFDD-3F20-96B8199D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>
                <a:latin typeface="+mj-lt"/>
                <a:ea typeface="ＭＳ Ｐゴシック" charset="0"/>
                <a:cs typeface="ＭＳ Ｐゴシック" charset="0"/>
              </a:rPr>
              <a:t>Fazit &amp; Ausblick</a:t>
            </a:r>
          </a:p>
        </p:txBody>
      </p:sp>
      <p:sp>
        <p:nvSpPr>
          <p:cNvPr id="1067" name="Subtitle 4">
            <a:extLst>
              <a:ext uri="{FF2B5EF4-FFF2-40B4-BE49-F238E27FC236}">
                <a16:creationId xmlns:a16="http://schemas.microsoft.com/office/drawing/2014/main" id="{50E0BF9D-F5CF-7856-B726-25A037353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/>
          <a:lstStyle/>
          <a:p>
            <a:endParaRPr lang="en-US"/>
          </a:p>
        </p:txBody>
      </p:sp>
      <p:sp>
        <p:nvSpPr>
          <p:cNvPr id="1068" name="Text Placeholder 5">
            <a:extLst>
              <a:ext uri="{FF2B5EF4-FFF2-40B4-BE49-F238E27FC236}">
                <a16:creationId xmlns:a16="http://schemas.microsoft.com/office/drawing/2014/main" id="{BDF9B31D-876A-40D4-8CFA-9F2495828C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7E60E-E7DF-E8B1-9C2B-5F5C7FDA49A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3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0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CD235-9871-F9A8-58E5-A62E62D4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8B393CA-9716-4340-53B2-4D5049B151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8" y="1487241"/>
            <a:ext cx="9515162" cy="474045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de-DE" dirty="0">
                <a:hlinkClick r:id="rId2"/>
              </a:rPr>
              <a:t>https://cloud.google.com/blog/topics/developers-practitioners/pytorch-google-cloud-how-train-and-tune-pytorch-models-vertex-ai?hl=en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>
                <a:hlinkClick r:id="rId3"/>
              </a:rPr>
              <a:t>https://cloud.google.com/vertex-ai/docs/training/pre-built-containers#pytorch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>
                <a:hlinkClick r:id="rId4"/>
              </a:rPr>
              <a:t>https://docs.ultralytics.com/models/yolo11/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>
                <a:hlinkClick r:id="rId5"/>
              </a:rPr>
              <a:t>https://pytorch.org/vision/master/models/faster_rcnn.html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https://pytorch.org/vision/master/models/ssdlite.html</a:t>
            </a:r>
          </a:p>
          <a:p>
            <a:pPr>
              <a:buFont typeface="+mj-lt"/>
              <a:buAutoNum type="arabicPeriod"/>
            </a:pPr>
            <a:r>
              <a:rPr lang="de-DE" dirty="0">
                <a:hlinkClick r:id="rId6"/>
              </a:rPr>
              <a:t>https://github.com/GoogleCloudPlatform/vertex-ai-samples/blob/main/community-content/pytorch_text_classification_using_vertex_sdk_and_gcloud/pytorch-text-classification-vertex-ai-train-tune-deploy.ipynb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https://github.com/GoogleCloudPlatform/vertex-ai-samples/blob/main/community-content/pytorch_text_classification_using_vertex_sdk_and_gcloud/pytorch-text-classification-vertex-ai-pipelines.ipynb</a:t>
            </a:r>
          </a:p>
          <a:p>
            <a:pPr>
              <a:buFont typeface="+mj-lt"/>
              <a:buAutoNum type="arabicPeriod"/>
            </a:pPr>
            <a:r>
              <a:rPr lang="de-DE" dirty="0">
                <a:hlinkClick r:id="rId7"/>
              </a:rPr>
              <a:t>https://medium.com/@oredata-engineering/yolov8-deployment-on-vertex-ai-endpoints-1a79fd1d4ae0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>
                <a:hlinkClick r:id="rId8"/>
              </a:rPr>
              <a:t>https://cloud.google.com/vertex-ai/docs/start/training-guide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https://flask.palletsprojects.com/en/stable/quickstart/#a-minimal-application</a:t>
            </a:r>
          </a:p>
          <a:p>
            <a:pPr>
              <a:buFont typeface="+mj-lt"/>
              <a:buAutoNum type="arabicPeriod"/>
            </a:pPr>
            <a:r>
              <a:rPr lang="de-DE" dirty="0">
                <a:hlinkClick r:id="rId9"/>
              </a:rPr>
              <a:t>https://medium.com/google-cloud/how-to-train-custom-model-and-deploy-on-vertex-ai-b6ee6f1c529d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>
                <a:hlinkClick r:id="rId10"/>
              </a:rPr>
              <a:t>https://cloud.google.com/vertex-ai/docs/pipelines/migrate-kfp?hl=de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https://cloud.google.com/vertex-ai/docs/pipelines/build-pipeline?hl=de</a:t>
            </a:r>
          </a:p>
          <a:p>
            <a:pPr>
              <a:buFont typeface="+mj-lt"/>
              <a:buAutoNum type="arabicPeriod"/>
            </a:pPr>
            <a:r>
              <a:rPr lang="de-DE" dirty="0"/>
              <a:t>https://docs.streamlit.io/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50E6CA-7317-9A7F-8114-A78197E6F7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24DF58D-2A9C-4E99-3094-C23D7D47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Quellen</a:t>
            </a:r>
            <a:endParaRPr lang="de-DE" u="sng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D05E7819-3180-D5A0-0E00-1613D1A6C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A908C0-6AFA-9C31-96FF-4B0ECD634C8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0549947-ECEE-CD4E-8E00-25DB9EFCD1C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527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77500D95D1B5C4CBF47040995AAFDBE" ma:contentTypeVersion="3" ma:contentTypeDescription="Ein neues Dokument erstellen." ma:contentTypeScope="" ma:versionID="2acb4ecf5e426720d7c621158a3915a4">
  <xsd:schema xmlns:xsd="http://www.w3.org/2001/XMLSchema" xmlns:xs="http://www.w3.org/2001/XMLSchema" xmlns:p="http://schemas.microsoft.com/office/2006/metadata/properties" xmlns:ns3="2109f98e-8614-498c-a63d-38e501289995" targetNamespace="http://schemas.microsoft.com/office/2006/metadata/properties" ma:root="true" ma:fieldsID="b381ebf35218016933706ac939dec511" ns3:_="">
    <xsd:import namespace="2109f98e-8614-498c-a63d-38e5012899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09f98e-8614-498c-a63d-38e5012899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802FD-0FE5-40B9-964E-26CF6C896D54}">
  <ds:schemaRefs>
    <ds:schemaRef ds:uri="http://purl.org/dc/terms/"/>
    <ds:schemaRef ds:uri="http://purl.org/dc/elements/1.1/"/>
    <ds:schemaRef ds:uri="2109f98e-8614-498c-a63d-38e501289995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E5B8EB-9A9E-44D4-9E26-13FB491FC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09f98e-8614-498c-a63d-38e5012899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8bcace8-4ce7-4949-868f-170f67122379}" enabled="0" method="" siteId="{28bcace8-4ce7-4949-868f-170f671223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316</Words>
  <Application>Microsoft Office PowerPoint</Application>
  <PresentationFormat>Breitbild</PresentationFormat>
  <Paragraphs>44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2_Office</vt:lpstr>
      <vt:lpstr>1_Bildschirm</vt:lpstr>
      <vt:lpstr>PowerPoint-Präsentation</vt:lpstr>
      <vt:lpstr>Agenda</vt:lpstr>
      <vt:lpstr>Fazit &amp; Ausblick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julienne eder</dc:creator>
  <cp:lastModifiedBy>cop9734</cp:lastModifiedBy>
  <cp:revision>30</cp:revision>
  <cp:lastPrinted>2024-03-26T10:57:32Z</cp:lastPrinted>
  <dcterms:created xsi:type="dcterms:W3CDTF">2024-03-25T19:58:08Z</dcterms:created>
  <dcterms:modified xsi:type="dcterms:W3CDTF">2024-12-19T23:20:07Z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0x010100777500D95D1B5C4CBF47040995AAFDBE</vt:lpwstr>
  </property>
  <property fmtid="{D5CDD505-2E9C-101B-9397-08002B2CF9AE}" pid="3" name="_dlc_DocIdItemGuid">
    <vt:lpwstr>01d87115-5e35-40f8-a10e-6019eecf87d0</vt:lpwstr>
  </property>
</Properties>
</file>