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sldIdLst>
    <p:sldId id="530" r:id="rId5"/>
    <p:sldId id="531" r:id="rId6"/>
    <p:sldId id="532" r:id="rId7"/>
    <p:sldId id="533" r:id="rId8"/>
    <p:sldId id="534" r:id="rId9"/>
    <p:sldId id="535" r:id="rId10"/>
    <p:sldId id="536" r:id="rId11"/>
    <p:sldId id="537" r:id="rId12"/>
    <p:sldId id="538" r:id="rId13"/>
    <p:sldId id="539" r:id="rId14"/>
    <p:sldId id="54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EBB77-4776-4A94-A62F-634BEBA64950}" v="13" dt="2023-08-23T02:43:22.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422"/>
  </p:normalViewPr>
  <p:slideViewPr>
    <p:cSldViewPr snapToGrid="0">
      <p:cViewPr varScale="1">
        <p:scale>
          <a:sx n="64" d="100"/>
          <a:sy n="64" d="100"/>
        </p:scale>
        <p:origin x="9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t>Advancements in Elderly Care: A Machine Learning Approach to Automated Fall Detection Using Smartphone Sensors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1974804"/>
          </a:xfrm>
        </p:spPr>
        <p:txBody>
          <a:bodyPr/>
          <a:lstStyle/>
          <a:p>
            <a:r>
              <a:rPr lang="en-US" dirty="0"/>
              <a:t>Machine Learning</a:t>
            </a:r>
          </a:p>
          <a:p>
            <a:endParaRPr lang="en-US" dirty="0"/>
          </a:p>
          <a:p>
            <a:pPr marL="0" marR="0" algn="ctr">
              <a:spcBef>
                <a:spcPts val="0"/>
              </a:spcBef>
              <a:spcAft>
                <a:spcPts val="0"/>
              </a:spcAft>
            </a:pPr>
            <a:r>
              <a:rPr lang="en-US" sz="1400" dirty="0">
                <a:effectLst/>
                <a:latin typeface="Segoe UI Light (Body)"/>
                <a:ea typeface="Times New Roman" panose="02020603050405020304" pitchFamily="18" charset="0"/>
              </a:rPr>
              <a:t>21K-4703</a:t>
            </a:r>
            <a:r>
              <a:rPr lang="en-US" sz="1400" spc="-5" dirty="0">
                <a:effectLst/>
                <a:latin typeface="Segoe UI Light (Body)"/>
                <a:ea typeface="Times New Roman" panose="02020603050405020304" pitchFamily="18" charset="0"/>
              </a:rPr>
              <a:t> </a:t>
            </a:r>
            <a:r>
              <a:rPr lang="en-US" sz="1400" dirty="0">
                <a:effectLst/>
                <a:latin typeface="Segoe UI Light (Body)"/>
                <a:ea typeface="Times New Roman" panose="02020603050405020304" pitchFamily="18" charset="0"/>
              </a:rPr>
              <a:t>ALI</a:t>
            </a:r>
            <a:r>
              <a:rPr lang="en-US" sz="1400" spc="-25" dirty="0">
                <a:effectLst/>
                <a:latin typeface="Segoe UI Light (Body)"/>
                <a:ea typeface="Times New Roman" panose="02020603050405020304" pitchFamily="18" charset="0"/>
              </a:rPr>
              <a:t> </a:t>
            </a:r>
            <a:r>
              <a:rPr lang="en-US" sz="1400" dirty="0">
                <a:effectLst/>
                <a:latin typeface="Segoe UI Light (Body)"/>
                <a:ea typeface="Times New Roman" panose="02020603050405020304" pitchFamily="18" charset="0"/>
              </a:rPr>
              <a:t>RAZA</a:t>
            </a:r>
            <a:endParaRPr lang="en-PK" sz="1400" dirty="0">
              <a:effectLst/>
              <a:latin typeface="Segoe UI Light (Body)"/>
              <a:ea typeface="Times New Roman" panose="02020603050405020304" pitchFamily="18" charset="0"/>
            </a:endParaRPr>
          </a:p>
          <a:p>
            <a:pPr marL="0" marR="0" algn="ctr">
              <a:spcBef>
                <a:spcPts val="0"/>
              </a:spcBef>
              <a:spcAft>
                <a:spcPts val="0"/>
              </a:spcAft>
            </a:pPr>
            <a:r>
              <a:rPr lang="en-US" sz="1400" dirty="0">
                <a:effectLst/>
                <a:latin typeface="Segoe UI Light (Body)"/>
                <a:ea typeface="Times New Roman" panose="02020603050405020304" pitchFamily="18" charset="0"/>
              </a:rPr>
              <a:t>21K-3100</a:t>
            </a:r>
            <a:r>
              <a:rPr lang="en-US" sz="1400" spc="-20" dirty="0">
                <a:effectLst/>
                <a:latin typeface="Segoe UI Light (Body)"/>
                <a:ea typeface="Times New Roman" panose="02020603050405020304" pitchFamily="18" charset="0"/>
              </a:rPr>
              <a:t> </a:t>
            </a:r>
            <a:r>
              <a:rPr lang="en-US" sz="1400" dirty="0">
                <a:effectLst/>
                <a:latin typeface="Segoe UI Light (Body)"/>
                <a:ea typeface="Times New Roman" panose="02020603050405020304" pitchFamily="18" charset="0"/>
              </a:rPr>
              <a:t>MUHAMMAD</a:t>
            </a:r>
            <a:r>
              <a:rPr lang="en-US" sz="1400" spc="-15" dirty="0">
                <a:effectLst/>
                <a:latin typeface="Segoe UI Light (Body)"/>
                <a:ea typeface="Times New Roman" panose="02020603050405020304" pitchFamily="18" charset="0"/>
              </a:rPr>
              <a:t> </a:t>
            </a:r>
            <a:r>
              <a:rPr lang="en-US" sz="1400" dirty="0">
                <a:effectLst/>
                <a:latin typeface="Segoe UI Light (Body)"/>
                <a:ea typeface="Times New Roman" panose="02020603050405020304" pitchFamily="18" charset="0"/>
              </a:rPr>
              <a:t>SAMEED</a:t>
            </a:r>
            <a:endParaRPr lang="en-PK" sz="1400" dirty="0">
              <a:effectLst/>
              <a:latin typeface="Segoe UI Light (Body)"/>
              <a:ea typeface="Times New Roman" panose="02020603050405020304" pitchFamily="18" charset="0"/>
            </a:endParaRPr>
          </a:p>
          <a:p>
            <a:pPr marL="0" marR="0" algn="ctr">
              <a:spcBef>
                <a:spcPts val="0"/>
              </a:spcBef>
              <a:spcAft>
                <a:spcPts val="0"/>
              </a:spcAft>
            </a:pPr>
            <a:r>
              <a:rPr lang="en-US" sz="1400" dirty="0">
                <a:effectLst/>
                <a:latin typeface="Segoe UI Light (Body)"/>
                <a:ea typeface="Times New Roman" panose="02020603050405020304" pitchFamily="18" charset="0"/>
              </a:rPr>
              <a:t>21K-4736</a:t>
            </a:r>
            <a:r>
              <a:rPr lang="en-US" sz="1400" spc="-5" dirty="0">
                <a:effectLst/>
                <a:latin typeface="Segoe UI Light (Body)"/>
                <a:ea typeface="Times New Roman" panose="02020603050405020304" pitchFamily="18" charset="0"/>
              </a:rPr>
              <a:t> </a:t>
            </a:r>
            <a:r>
              <a:rPr lang="en-US" sz="1400" dirty="0">
                <a:effectLst/>
                <a:latin typeface="Segoe UI Light (Body)"/>
                <a:ea typeface="Times New Roman" panose="02020603050405020304" pitchFamily="18" charset="0"/>
              </a:rPr>
              <a:t>SYED</a:t>
            </a:r>
            <a:r>
              <a:rPr lang="en-US" sz="1400" spc="-45" dirty="0">
                <a:effectLst/>
                <a:latin typeface="Segoe UI Light (Body)"/>
                <a:ea typeface="Times New Roman" panose="02020603050405020304" pitchFamily="18" charset="0"/>
              </a:rPr>
              <a:t> </a:t>
            </a:r>
            <a:r>
              <a:rPr lang="en-US" sz="1400" dirty="0">
                <a:effectLst/>
                <a:latin typeface="Segoe UI Light (Body)"/>
                <a:ea typeface="Times New Roman" panose="02020603050405020304" pitchFamily="18" charset="0"/>
              </a:rPr>
              <a:t>SAADULLAH HUSSAINI</a:t>
            </a:r>
            <a:endParaRPr lang="en-PK" sz="1400" dirty="0">
              <a:effectLst/>
              <a:latin typeface="Segoe UI Light (Body)"/>
              <a:ea typeface="Times New Roman" panose="02020603050405020304" pitchFamily="18" charset="0"/>
            </a:endParaRPr>
          </a:p>
          <a:p>
            <a:pPr marL="0" marR="0" algn="ctr">
              <a:spcBef>
                <a:spcPts val="0"/>
              </a:spcBef>
              <a:spcAft>
                <a:spcPts val="0"/>
              </a:spcAft>
            </a:pPr>
            <a:r>
              <a:rPr lang="en-US" sz="1400" dirty="0">
                <a:effectLst/>
                <a:latin typeface="Segoe UI Light (Body)"/>
                <a:ea typeface="Times New Roman" panose="02020603050405020304" pitchFamily="18" charset="0"/>
              </a:rPr>
              <a:t> </a:t>
            </a:r>
            <a:endParaRPr lang="en-PK" sz="1400" dirty="0">
              <a:effectLst/>
              <a:latin typeface="Segoe UI Light (Body)"/>
              <a:ea typeface="Times New Roman" panose="02020603050405020304" pitchFamily="18" charset="0"/>
            </a:endParaRPr>
          </a:p>
          <a:p>
            <a:pPr marL="0" marR="0" algn="ctr">
              <a:spcBef>
                <a:spcPts val="0"/>
              </a:spcBef>
              <a:spcAft>
                <a:spcPts val="0"/>
              </a:spcAft>
            </a:pPr>
            <a:r>
              <a:rPr lang="en-US" sz="1400" dirty="0">
                <a:effectLst/>
                <a:latin typeface="Segoe UI Light (Body)"/>
                <a:ea typeface="Times New Roman" panose="02020603050405020304" pitchFamily="18" charset="0"/>
              </a:rPr>
              <a:t>(BAI-5A)</a:t>
            </a:r>
            <a:endParaRPr lang="en-PK" sz="1400" dirty="0">
              <a:effectLst/>
              <a:latin typeface="Segoe UI Light (Body)"/>
              <a:ea typeface="Times New Roman" panose="02020603050405020304" pitchFamily="18" charset="0"/>
            </a:endParaRPr>
          </a:p>
          <a:p>
            <a:endParaRPr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6192" y="465836"/>
            <a:ext cx="8878824" cy="1069848"/>
          </a:xfrm>
        </p:spPr>
        <p:txBody>
          <a:bodyPr/>
          <a:lstStyle/>
          <a:p>
            <a:r>
              <a:rPr dirty="0"/>
              <a:t>Results</a:t>
            </a:r>
          </a:p>
        </p:txBody>
      </p:sp>
      <p:sp>
        <p:nvSpPr>
          <p:cNvPr id="3" name="Content Placeholder 2"/>
          <p:cNvSpPr>
            <a:spLocks noGrp="1"/>
          </p:cNvSpPr>
          <p:nvPr>
            <p:ph idx="1"/>
          </p:nvPr>
        </p:nvSpPr>
        <p:spPr>
          <a:xfrm>
            <a:off x="1536192" y="4815440"/>
            <a:ext cx="8012542" cy="1840193"/>
          </a:xfrm>
        </p:spPr>
        <p:txBody>
          <a:bodyPr/>
          <a:lstStyle/>
          <a:p>
            <a:pPr marL="0" indent="0">
              <a:buNone/>
            </a:pPr>
            <a:r>
              <a:rPr sz="1600" dirty="0"/>
              <a:t>The study finds high accuracy and F1-scores in models like Random Forest and SVM, indicating their effectiveness in fall detection. The deep learning model also shows promising results, highlighting the potential of these techniques in elderly care.</a:t>
            </a:r>
          </a:p>
        </p:txBody>
      </p:sp>
      <p:graphicFrame>
        <p:nvGraphicFramePr>
          <p:cNvPr id="5" name="Table 4">
            <a:extLst>
              <a:ext uri="{FF2B5EF4-FFF2-40B4-BE49-F238E27FC236}">
                <a16:creationId xmlns:a16="http://schemas.microsoft.com/office/drawing/2014/main" id="{B931D635-B6E9-8199-EAA0-0C9B5FD2DAC7}"/>
              </a:ext>
            </a:extLst>
          </p:cNvPr>
          <p:cNvGraphicFramePr>
            <a:graphicFrameLocks noGrp="1"/>
          </p:cNvGraphicFramePr>
          <p:nvPr>
            <p:extLst>
              <p:ext uri="{D42A27DB-BD31-4B8C-83A1-F6EECF244321}">
                <p14:modId xmlns:p14="http://schemas.microsoft.com/office/powerpoint/2010/main" val="2124848407"/>
              </p:ext>
            </p:extLst>
          </p:nvPr>
        </p:nvGraphicFramePr>
        <p:xfrm>
          <a:off x="1536192" y="1763776"/>
          <a:ext cx="8128000" cy="2661920"/>
        </p:xfrm>
        <a:graphic>
          <a:graphicData uri="http://schemas.openxmlformats.org/drawingml/2006/table">
            <a:tbl>
              <a:tblPr firstRow="1" bandRow="1">
                <a:tableStyleId>{5A111915-BE36-4E01-A7E5-04B1672EAD32}</a:tableStyleId>
              </a:tblPr>
              <a:tblGrid>
                <a:gridCol w="2032000">
                  <a:extLst>
                    <a:ext uri="{9D8B030D-6E8A-4147-A177-3AD203B41FA5}">
                      <a16:colId xmlns:a16="http://schemas.microsoft.com/office/drawing/2014/main" val="3760455786"/>
                    </a:ext>
                  </a:extLst>
                </a:gridCol>
                <a:gridCol w="2032000">
                  <a:extLst>
                    <a:ext uri="{9D8B030D-6E8A-4147-A177-3AD203B41FA5}">
                      <a16:colId xmlns:a16="http://schemas.microsoft.com/office/drawing/2014/main" val="3905514867"/>
                    </a:ext>
                  </a:extLst>
                </a:gridCol>
                <a:gridCol w="2032000">
                  <a:extLst>
                    <a:ext uri="{9D8B030D-6E8A-4147-A177-3AD203B41FA5}">
                      <a16:colId xmlns:a16="http://schemas.microsoft.com/office/drawing/2014/main" val="3280127015"/>
                    </a:ext>
                  </a:extLst>
                </a:gridCol>
                <a:gridCol w="2032000">
                  <a:extLst>
                    <a:ext uri="{9D8B030D-6E8A-4147-A177-3AD203B41FA5}">
                      <a16:colId xmlns:a16="http://schemas.microsoft.com/office/drawing/2014/main" val="1870298848"/>
                    </a:ext>
                  </a:extLst>
                </a:gridCol>
              </a:tblGrid>
              <a:tr h="0">
                <a:tc>
                  <a:txBody>
                    <a:bodyPr/>
                    <a:lstStyle/>
                    <a:p>
                      <a:r>
                        <a:rPr lang="en-US" dirty="0"/>
                        <a:t>Model</a:t>
                      </a:r>
                      <a:endParaRPr lang="en-PK" dirty="0"/>
                    </a:p>
                  </a:txBody>
                  <a:tcPr/>
                </a:tc>
                <a:tc>
                  <a:txBody>
                    <a:bodyPr/>
                    <a:lstStyle/>
                    <a:p>
                      <a:r>
                        <a:rPr lang="en-US" sz="1800" b="1" i="0" kern="1200" dirty="0">
                          <a:solidFill>
                            <a:schemeClr val="bg1"/>
                          </a:solidFill>
                          <a:effectLst/>
                          <a:latin typeface="+mn-lt"/>
                          <a:ea typeface="+mn-ea"/>
                          <a:cs typeface="+mn-cs"/>
                        </a:rPr>
                        <a:t>Cross-Validation Accuracy</a:t>
                      </a:r>
                      <a:endParaRPr lang="en-PK" dirty="0"/>
                    </a:p>
                  </a:txBody>
                  <a:tcPr/>
                </a:tc>
                <a:tc>
                  <a:txBody>
                    <a:bodyPr/>
                    <a:lstStyle/>
                    <a:p>
                      <a:r>
                        <a:rPr lang="en-US" sz="1800" b="1" i="0" kern="1200" dirty="0">
                          <a:solidFill>
                            <a:schemeClr val="bg1"/>
                          </a:solidFill>
                          <a:effectLst/>
                          <a:latin typeface="+mn-lt"/>
                          <a:ea typeface="+mn-ea"/>
                          <a:cs typeface="+mn-cs"/>
                        </a:rPr>
                        <a:t>Test Set Accuracy</a:t>
                      </a:r>
                      <a:endParaRPr lang="en-PK" dirty="0"/>
                    </a:p>
                  </a:txBody>
                  <a:tcPr/>
                </a:tc>
                <a:tc>
                  <a:txBody>
                    <a:bodyPr/>
                    <a:lstStyle/>
                    <a:p>
                      <a:r>
                        <a:rPr lang="en-US" sz="1800" b="1" i="0" kern="1200" dirty="0">
                          <a:solidFill>
                            <a:schemeClr val="bg1"/>
                          </a:solidFill>
                          <a:effectLst/>
                          <a:latin typeface="+mn-lt"/>
                          <a:ea typeface="+mn-ea"/>
                          <a:cs typeface="+mn-cs"/>
                        </a:rPr>
                        <a:t>F1-Score Range</a:t>
                      </a:r>
                      <a:endParaRPr lang="en-PK" dirty="0"/>
                    </a:p>
                  </a:txBody>
                  <a:tcPr/>
                </a:tc>
                <a:extLst>
                  <a:ext uri="{0D108BD9-81ED-4DB2-BD59-A6C34878D82A}">
                    <a16:rowId xmlns:a16="http://schemas.microsoft.com/office/drawing/2014/main" val="1613511746"/>
                  </a:ext>
                </a:extLst>
              </a:tr>
              <a:tr h="370840">
                <a:tc>
                  <a:txBody>
                    <a:bodyPr/>
                    <a:lstStyle/>
                    <a:p>
                      <a:r>
                        <a:rPr lang="en-US" sz="1800" b="0" i="0" kern="1200" dirty="0">
                          <a:solidFill>
                            <a:schemeClr val="bg1"/>
                          </a:solidFill>
                          <a:effectLst/>
                          <a:latin typeface="+mn-lt"/>
                          <a:ea typeface="+mn-ea"/>
                          <a:cs typeface="+mn-cs"/>
                        </a:rPr>
                        <a:t>Random Forest</a:t>
                      </a:r>
                      <a:endParaRPr lang="en-PK" dirty="0">
                        <a:solidFill>
                          <a:schemeClr val="bg1"/>
                        </a:solidFill>
                      </a:endParaRPr>
                    </a:p>
                  </a:txBody>
                  <a:tcPr/>
                </a:tc>
                <a:tc>
                  <a:txBody>
                    <a:bodyPr/>
                    <a:lstStyle/>
                    <a:p>
                      <a:pPr fontAlgn="base"/>
                      <a:r>
                        <a:rPr lang="en-PK" dirty="0">
                          <a:solidFill>
                            <a:schemeClr val="bg1"/>
                          </a:solidFill>
                          <a:effectLst/>
                        </a:rPr>
                        <a:t>~99.98%</a:t>
                      </a:r>
                    </a:p>
                  </a:txBody>
                  <a:tcPr anchor="ctr"/>
                </a:tc>
                <a:tc>
                  <a:txBody>
                    <a:bodyPr/>
                    <a:lstStyle/>
                    <a:p>
                      <a:pPr fontAlgn="base"/>
                      <a:r>
                        <a:rPr lang="en-PK">
                          <a:solidFill>
                            <a:schemeClr val="bg1"/>
                          </a:solidFill>
                          <a:effectLst/>
                        </a:rPr>
                        <a:t>99.98%</a:t>
                      </a:r>
                    </a:p>
                  </a:txBody>
                  <a:tcPr anchor="ctr"/>
                </a:tc>
                <a:tc>
                  <a:txBody>
                    <a:bodyPr/>
                    <a:lstStyle/>
                    <a:p>
                      <a:pPr fontAlgn="base"/>
                      <a:r>
                        <a:rPr lang="en-PK" dirty="0">
                          <a:solidFill>
                            <a:schemeClr val="bg1"/>
                          </a:solidFill>
                          <a:effectLst/>
                        </a:rPr>
                        <a:t>1.00</a:t>
                      </a:r>
                    </a:p>
                  </a:txBody>
                  <a:tcPr anchor="ctr"/>
                </a:tc>
                <a:extLst>
                  <a:ext uri="{0D108BD9-81ED-4DB2-BD59-A6C34878D82A}">
                    <a16:rowId xmlns:a16="http://schemas.microsoft.com/office/drawing/2014/main" val="1541002606"/>
                  </a:ext>
                </a:extLst>
              </a:tr>
              <a:tr h="370840">
                <a:tc>
                  <a:txBody>
                    <a:bodyPr/>
                    <a:lstStyle/>
                    <a:p>
                      <a:pPr fontAlgn="base"/>
                      <a:r>
                        <a:rPr lang="en-US" dirty="0">
                          <a:solidFill>
                            <a:schemeClr val="bg1"/>
                          </a:solidFill>
                          <a:effectLst/>
                        </a:rPr>
                        <a:t>Logistic Regression</a:t>
                      </a:r>
                    </a:p>
                  </a:txBody>
                  <a:tcPr anchor="ctr"/>
                </a:tc>
                <a:tc>
                  <a:txBody>
                    <a:bodyPr/>
                    <a:lstStyle/>
                    <a:p>
                      <a:pPr fontAlgn="base"/>
                      <a:r>
                        <a:rPr lang="en-PK">
                          <a:solidFill>
                            <a:schemeClr val="bg1"/>
                          </a:solidFill>
                          <a:effectLst/>
                        </a:rPr>
                        <a:t>95.91%</a:t>
                      </a:r>
                    </a:p>
                  </a:txBody>
                  <a:tcPr anchor="ctr"/>
                </a:tc>
                <a:tc>
                  <a:txBody>
                    <a:bodyPr/>
                    <a:lstStyle/>
                    <a:p>
                      <a:pPr fontAlgn="base"/>
                      <a:r>
                        <a:rPr lang="en-PK">
                          <a:solidFill>
                            <a:schemeClr val="bg1"/>
                          </a:solidFill>
                          <a:effectLst/>
                        </a:rPr>
                        <a:t>96.27%</a:t>
                      </a:r>
                    </a:p>
                  </a:txBody>
                  <a:tcPr anchor="ctr"/>
                </a:tc>
                <a:tc>
                  <a:txBody>
                    <a:bodyPr/>
                    <a:lstStyle/>
                    <a:p>
                      <a:pPr fontAlgn="base"/>
                      <a:r>
                        <a:rPr lang="en-PK">
                          <a:solidFill>
                            <a:schemeClr val="bg1"/>
                          </a:solidFill>
                          <a:effectLst/>
                        </a:rPr>
                        <a:t>0.85 - 1.00</a:t>
                      </a:r>
                    </a:p>
                  </a:txBody>
                  <a:tcPr anchor="ctr"/>
                </a:tc>
                <a:extLst>
                  <a:ext uri="{0D108BD9-81ED-4DB2-BD59-A6C34878D82A}">
                    <a16:rowId xmlns:a16="http://schemas.microsoft.com/office/drawing/2014/main" val="4109303451"/>
                  </a:ext>
                </a:extLst>
              </a:tr>
              <a:tr h="370840">
                <a:tc>
                  <a:txBody>
                    <a:bodyPr/>
                    <a:lstStyle/>
                    <a:p>
                      <a:pPr fontAlgn="base"/>
                      <a:r>
                        <a:rPr lang="en-US">
                          <a:solidFill>
                            <a:schemeClr val="bg1"/>
                          </a:solidFill>
                          <a:effectLst/>
                        </a:rPr>
                        <a:t>Support Vector Machine (SVM)</a:t>
                      </a:r>
                    </a:p>
                  </a:txBody>
                  <a:tcPr anchor="ctr"/>
                </a:tc>
                <a:tc>
                  <a:txBody>
                    <a:bodyPr/>
                    <a:lstStyle/>
                    <a:p>
                      <a:pPr fontAlgn="base"/>
                      <a:r>
                        <a:rPr lang="en-PK" dirty="0">
                          <a:solidFill>
                            <a:schemeClr val="bg1"/>
                          </a:solidFill>
                          <a:effectLst/>
                        </a:rPr>
                        <a:t>99.58%</a:t>
                      </a:r>
                    </a:p>
                  </a:txBody>
                  <a:tcPr anchor="ctr"/>
                </a:tc>
                <a:tc>
                  <a:txBody>
                    <a:bodyPr/>
                    <a:lstStyle/>
                    <a:p>
                      <a:pPr fontAlgn="base"/>
                      <a:r>
                        <a:rPr lang="en-PK">
                          <a:solidFill>
                            <a:schemeClr val="bg1"/>
                          </a:solidFill>
                          <a:effectLst/>
                        </a:rPr>
                        <a:t>99.87%</a:t>
                      </a:r>
                    </a:p>
                  </a:txBody>
                  <a:tcPr anchor="ctr"/>
                </a:tc>
                <a:tc>
                  <a:txBody>
                    <a:bodyPr/>
                    <a:lstStyle/>
                    <a:p>
                      <a:pPr fontAlgn="base"/>
                      <a:r>
                        <a:rPr lang="en-PK">
                          <a:solidFill>
                            <a:schemeClr val="bg1"/>
                          </a:solidFill>
                          <a:effectLst/>
                        </a:rPr>
                        <a:t>~1.00</a:t>
                      </a:r>
                    </a:p>
                  </a:txBody>
                  <a:tcPr anchor="ctr"/>
                </a:tc>
                <a:extLst>
                  <a:ext uri="{0D108BD9-81ED-4DB2-BD59-A6C34878D82A}">
                    <a16:rowId xmlns:a16="http://schemas.microsoft.com/office/drawing/2014/main" val="61934767"/>
                  </a:ext>
                </a:extLst>
              </a:tr>
              <a:tr h="370840">
                <a:tc>
                  <a:txBody>
                    <a:bodyPr/>
                    <a:lstStyle/>
                    <a:p>
                      <a:pPr fontAlgn="base"/>
                      <a:r>
                        <a:rPr lang="en-US">
                          <a:solidFill>
                            <a:schemeClr val="bg1"/>
                          </a:solidFill>
                          <a:effectLst/>
                        </a:rPr>
                        <a:t>Deep Learning (Neural Network)</a:t>
                      </a:r>
                    </a:p>
                  </a:txBody>
                  <a:tcPr anchor="ctr"/>
                </a:tc>
                <a:tc>
                  <a:txBody>
                    <a:bodyPr/>
                    <a:lstStyle/>
                    <a:p>
                      <a:pPr fontAlgn="base"/>
                      <a:r>
                        <a:rPr lang="en-US">
                          <a:solidFill>
                            <a:schemeClr val="bg1"/>
                          </a:solidFill>
                          <a:effectLst/>
                        </a:rPr>
                        <a:t>(Validation) 93.47%</a:t>
                      </a:r>
                    </a:p>
                  </a:txBody>
                  <a:tcPr anchor="ctr"/>
                </a:tc>
                <a:tc>
                  <a:txBody>
                    <a:bodyPr/>
                    <a:lstStyle/>
                    <a:p>
                      <a:pPr fontAlgn="base"/>
                      <a:r>
                        <a:rPr lang="en-PK">
                          <a:solidFill>
                            <a:schemeClr val="bg1"/>
                          </a:solidFill>
                          <a:effectLst/>
                        </a:rPr>
                        <a:t>93.87%</a:t>
                      </a:r>
                    </a:p>
                  </a:txBody>
                  <a:tcPr anchor="ctr"/>
                </a:tc>
                <a:tc>
                  <a:txBody>
                    <a:bodyPr/>
                    <a:lstStyle/>
                    <a:p>
                      <a:pPr fontAlgn="base"/>
                      <a:r>
                        <a:rPr lang="en-US" dirty="0">
                          <a:solidFill>
                            <a:schemeClr val="bg1"/>
                          </a:solidFill>
                          <a:effectLst/>
                        </a:rPr>
                        <a:t>Not Specified</a:t>
                      </a:r>
                    </a:p>
                  </a:txBody>
                  <a:tcPr anchor="ctr"/>
                </a:tc>
                <a:extLst>
                  <a:ext uri="{0D108BD9-81ED-4DB2-BD59-A6C34878D82A}">
                    <a16:rowId xmlns:a16="http://schemas.microsoft.com/office/drawing/2014/main" val="346838938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marL="0" indent="0">
              <a:buNone/>
            </a:pPr>
            <a:r>
              <a:rPr lang="en-US" dirty="0"/>
              <a:t>Summing up, </a:t>
            </a:r>
            <a:r>
              <a:rPr dirty="0"/>
              <a:t>machine learning methods are highly effective for fall detection using smartphone sensors. It underscores the practical application of Random Forest and SVM models in healthcare for the elderly.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pPr marL="0" indent="0">
              <a:buNone/>
            </a:pPr>
            <a:r>
              <a:rPr dirty="0"/>
              <a:t>This report introduces a machine learning framework for detecting falls in the elderly using smartphone and smartwatch sensors. It emphasizes automated systems for early detection and prevention, utilizing statistical features and raw sensor data for model training.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marL="0" indent="0">
              <a:buNone/>
            </a:pPr>
            <a:r>
              <a:rPr dirty="0"/>
              <a:t>The project focuses on addressing the risk of falls in the elderly through real-time monitoring solutions. It leverages smartphone and smartwatch sensors for an automated fall detection system, employing machine learning techniques for activity classification and fall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 Data Utilization</a:t>
            </a:r>
          </a:p>
        </p:txBody>
      </p:sp>
      <p:sp>
        <p:nvSpPr>
          <p:cNvPr id="3" name="Content Placeholder 2"/>
          <p:cNvSpPr>
            <a:spLocks noGrp="1"/>
          </p:cNvSpPr>
          <p:nvPr>
            <p:ph idx="1"/>
          </p:nvPr>
        </p:nvSpPr>
        <p:spPr/>
        <p:txBody>
          <a:bodyPr/>
          <a:lstStyle/>
          <a:p>
            <a:pPr marL="0" indent="0">
              <a:buNone/>
            </a:pPr>
            <a:r>
              <a:rPr dirty="0"/>
              <a:t>The study utilizes the UP-Fall Detection Dataset, a comprehensive resource in fall detection research. This dataset includes a variety of activities and falls captured through accelerometers and infrared sensors, providing a robust foundation for machine learning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 Data Preprocessing</a:t>
            </a:r>
          </a:p>
        </p:txBody>
      </p:sp>
      <p:sp>
        <p:nvSpPr>
          <p:cNvPr id="3" name="Content Placeholder 2"/>
          <p:cNvSpPr>
            <a:spLocks noGrp="1"/>
          </p:cNvSpPr>
          <p:nvPr>
            <p:ph idx="1"/>
          </p:nvPr>
        </p:nvSpPr>
        <p:spPr/>
        <p:txBody>
          <a:bodyPr/>
          <a:lstStyle/>
          <a:p>
            <a:pPr marL="0" indent="0">
              <a:buNone/>
            </a:pPr>
            <a:r>
              <a:rPr dirty="0"/>
              <a:t>Data preprocessing involves normalizing and standardizing sensor data. Histograms of accelerometer readings from various body locations are analyzed to guide feature engineering, revealing distinct movement patterns.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 Feature Engineering</a:t>
            </a:r>
          </a:p>
        </p:txBody>
      </p:sp>
      <p:sp>
        <p:nvSpPr>
          <p:cNvPr id="3" name="Content Placeholder 2"/>
          <p:cNvSpPr>
            <a:spLocks noGrp="1"/>
          </p:cNvSpPr>
          <p:nvPr>
            <p:ph idx="1"/>
          </p:nvPr>
        </p:nvSpPr>
        <p:spPr/>
        <p:txBody>
          <a:bodyPr/>
          <a:lstStyle/>
          <a:p>
            <a:pPr marL="0" indent="0">
              <a:buNone/>
            </a:pPr>
            <a:r>
              <a:rPr dirty="0"/>
              <a:t>Feature engineering involves extracting statistical features and using raw sensor data. The comprehensive feature set captures subtle differences in sensor readings across activities, enhancing the model's ability to detect falls.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07" y="827532"/>
            <a:ext cx="8878824" cy="1069848"/>
          </a:xfrm>
        </p:spPr>
        <p:txBody>
          <a:bodyPr/>
          <a:lstStyle/>
          <a:p>
            <a:r>
              <a:rPr lang="en-US" dirty="0"/>
              <a:t>Visual Data Analysis: Accelerometers</a:t>
            </a:r>
          </a:p>
        </p:txBody>
      </p:sp>
      <p:sp>
        <p:nvSpPr>
          <p:cNvPr id="3" name="Content Placeholder 2"/>
          <p:cNvSpPr>
            <a:spLocks noGrp="1"/>
          </p:cNvSpPr>
          <p:nvPr>
            <p:ph idx="1"/>
          </p:nvPr>
        </p:nvSpPr>
        <p:spPr>
          <a:xfrm>
            <a:off x="1056507" y="2197858"/>
            <a:ext cx="5039493" cy="3282696"/>
          </a:xfrm>
        </p:spPr>
        <p:txBody>
          <a:bodyPr/>
          <a:lstStyle/>
          <a:p>
            <a:r>
              <a:rPr lang="en-US" sz="1800" dirty="0"/>
              <a:t>Visual analysis includes histograms of accelerometer data from the ankle, belt, right pocket, and neck. These graphs show movement frequency and intensity, aiding in understanding fall-related movements. [Space for Graphs]</a:t>
            </a:r>
          </a:p>
        </p:txBody>
      </p:sp>
      <p:pic>
        <p:nvPicPr>
          <p:cNvPr id="4" name="Picture 3" descr="A group of graphs showing different colors&#10;&#10;Description automatically generated">
            <a:extLst>
              <a:ext uri="{FF2B5EF4-FFF2-40B4-BE49-F238E27FC236}">
                <a16:creationId xmlns:a16="http://schemas.microsoft.com/office/drawing/2014/main" id="{EDD9F288-953D-007F-7595-E244AE548E29}"/>
              </a:ext>
            </a:extLst>
          </p:cNvPr>
          <p:cNvPicPr>
            <a:picLocks noChangeAspect="1"/>
          </p:cNvPicPr>
          <p:nvPr/>
        </p:nvPicPr>
        <p:blipFill>
          <a:blip r:embed="rId2"/>
          <a:stretch>
            <a:fillRect/>
          </a:stretch>
        </p:blipFill>
        <p:spPr>
          <a:xfrm>
            <a:off x="6096000" y="2347912"/>
            <a:ext cx="5727008" cy="39929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047" y="717804"/>
            <a:ext cx="8878824" cy="1069848"/>
          </a:xfrm>
        </p:spPr>
        <p:txBody>
          <a:bodyPr/>
          <a:lstStyle/>
          <a:p>
            <a:r>
              <a:rPr dirty="0"/>
              <a:t>Visual Data Analysis: Infrared Sensors</a:t>
            </a:r>
          </a:p>
        </p:txBody>
      </p:sp>
      <p:sp>
        <p:nvSpPr>
          <p:cNvPr id="3" name="Content Placeholder 2"/>
          <p:cNvSpPr>
            <a:spLocks noGrp="1"/>
          </p:cNvSpPr>
          <p:nvPr>
            <p:ph idx="1"/>
          </p:nvPr>
        </p:nvSpPr>
        <p:spPr>
          <a:xfrm>
            <a:off x="946048" y="1787652"/>
            <a:ext cx="6504064" cy="3927347"/>
          </a:xfrm>
        </p:spPr>
        <p:txBody>
          <a:bodyPr/>
          <a:lstStyle/>
          <a:p>
            <a:pPr marL="0" indent="0">
              <a:buNone/>
            </a:pPr>
            <a:r>
              <a:rPr sz="1600" dirty="0"/>
              <a:t>Count plots of infrared sensor observations are analyzed against activity labels, providing insights into the association between specific activities and sensor states. </a:t>
            </a:r>
            <a:endParaRPr lang="en-US" sz="1600" dirty="0"/>
          </a:p>
          <a:p>
            <a:pPr algn="l">
              <a:buFont typeface="+mj-lt"/>
              <a:buAutoNum type="arabicPeriod"/>
            </a:pPr>
            <a:r>
              <a:rPr lang="en-US" sz="1600" dirty="0"/>
              <a:t>Ankle Accelerometer: Sharp peaks indicate swift changes, capturing footfall impact or sudden positional shifts.</a:t>
            </a:r>
          </a:p>
          <a:p>
            <a:pPr algn="l">
              <a:buFont typeface="+mj-lt"/>
              <a:buAutoNum type="arabicPeriod"/>
            </a:pPr>
            <a:r>
              <a:rPr lang="en-US" sz="1600" dirty="0"/>
              <a:t>Belt Accelerometer: Less sharp distribution signifies varied torso movement during different activities.</a:t>
            </a:r>
          </a:p>
          <a:p>
            <a:pPr algn="l">
              <a:buFont typeface="+mj-lt"/>
              <a:buAutoNum type="arabicPeriod"/>
            </a:pPr>
            <a:r>
              <a:rPr lang="en-US" sz="1600" dirty="0"/>
              <a:t>Right Pocket Accelerometer: Captures mixed leg and upper body movement with multiple prominent peaks.</a:t>
            </a:r>
          </a:p>
          <a:p>
            <a:pPr algn="l">
              <a:buFont typeface="+mj-lt"/>
              <a:buAutoNum type="arabicPeriod"/>
            </a:pPr>
            <a:r>
              <a:rPr lang="en-US" sz="1600" dirty="0"/>
              <a:t>Neck Accelerometer: Less variability suggests a more uniform motion in the neck during monitored activities.</a:t>
            </a:r>
          </a:p>
          <a:p>
            <a:pPr marL="0" indent="0">
              <a:buNone/>
            </a:pPr>
            <a:endParaRPr lang="en-US" sz="1400" dirty="0"/>
          </a:p>
        </p:txBody>
      </p:sp>
      <p:pic>
        <p:nvPicPr>
          <p:cNvPr id="4" name="Picture 3" descr="A group of different colored bars&#10;&#10;Description automatically generated">
            <a:extLst>
              <a:ext uri="{FF2B5EF4-FFF2-40B4-BE49-F238E27FC236}">
                <a16:creationId xmlns:a16="http://schemas.microsoft.com/office/drawing/2014/main" id="{B1E0DBC4-2BC9-29D1-FE42-EF3AB5AA07BF}"/>
              </a:ext>
            </a:extLst>
          </p:cNvPr>
          <p:cNvPicPr>
            <a:picLocks noChangeAspect="1"/>
          </p:cNvPicPr>
          <p:nvPr/>
        </p:nvPicPr>
        <p:blipFill>
          <a:blip r:embed="rId2"/>
          <a:stretch>
            <a:fillRect/>
          </a:stretch>
        </p:blipFill>
        <p:spPr>
          <a:xfrm>
            <a:off x="7704944" y="2212849"/>
            <a:ext cx="4239854" cy="3282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 and Evaluation</a:t>
            </a:r>
          </a:p>
        </p:txBody>
      </p:sp>
      <p:sp>
        <p:nvSpPr>
          <p:cNvPr id="3" name="Content Placeholder 2"/>
          <p:cNvSpPr>
            <a:spLocks noGrp="1"/>
          </p:cNvSpPr>
          <p:nvPr>
            <p:ph idx="1"/>
          </p:nvPr>
        </p:nvSpPr>
        <p:spPr/>
        <p:txBody>
          <a:bodyPr/>
          <a:lstStyle/>
          <a:p>
            <a:pPr marL="0" indent="0">
              <a:buNone/>
            </a:pPr>
            <a:r>
              <a:rPr dirty="0"/>
              <a:t>Models like Random Forest, Logistic Regression, and SVM are trained and evaluated using accuracy, precision, recall, and F1-score. The impact of feature selection on model performance is critically analyzed.</a:t>
            </a:r>
          </a:p>
        </p:txBody>
      </p:sp>
    </p:spTree>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535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Segoe UI Light</vt:lpstr>
      <vt:lpstr>Segoe UI Light (Body)</vt:lpstr>
      <vt:lpstr>Tw Cen MT</vt:lpstr>
      <vt:lpstr>Office Theme</vt:lpstr>
      <vt:lpstr>Advancements in Elderly Care: A Machine Learning Approach to Automated Fall Detection Using Smartphone Sensors</vt:lpstr>
      <vt:lpstr>Abstract</vt:lpstr>
      <vt:lpstr>Introduction</vt:lpstr>
      <vt:lpstr>Methodology: Data Utilization</vt:lpstr>
      <vt:lpstr>Methodology: Data Preprocessing</vt:lpstr>
      <vt:lpstr>Methodology: Feature Engineering</vt:lpstr>
      <vt:lpstr>Visual Data Analysis: Accelerometers</vt:lpstr>
      <vt:lpstr>Visual Data Analysis: Infrared Sensors</vt:lpstr>
      <vt:lpstr>Model Training and Evaluation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
  <cp:lastModifiedBy/>
  <cp:revision>2</cp:revision>
  <dcterms:created xsi:type="dcterms:W3CDTF">2022-10-27T00:37:19Z</dcterms:created>
  <dcterms:modified xsi:type="dcterms:W3CDTF">2023-12-16T12:08:50Z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