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6" r:id="rId5"/>
    <p:sldId id="269" r:id="rId6"/>
    <p:sldId id="270" r:id="rId7"/>
    <p:sldId id="267"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78EA-D2B8-126B-E6DF-4798BD28E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365CE-63E5-BB2F-92D7-C4411D8AA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ACAB9-240F-5153-B587-55B005D21EFD}"/>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5" name="Footer Placeholder 4">
            <a:extLst>
              <a:ext uri="{FF2B5EF4-FFF2-40B4-BE49-F238E27FC236}">
                <a16:creationId xmlns:a16="http://schemas.microsoft.com/office/drawing/2014/main" id="{644F3602-9F7E-5DBF-335F-B46B45AF4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639B1-0707-01A8-AF4B-15D147BF14FE}"/>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132344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9DC1-910D-F0BE-17DC-3090CA8951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0AD13-871E-AC0B-FE21-C10B4DB7F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EFFDB-1BB5-B97A-D282-800E43B40215}"/>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5" name="Footer Placeholder 4">
            <a:extLst>
              <a:ext uri="{FF2B5EF4-FFF2-40B4-BE49-F238E27FC236}">
                <a16:creationId xmlns:a16="http://schemas.microsoft.com/office/drawing/2014/main" id="{8B65AB9B-C105-2B80-268C-F1CB441F6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A02D9-3BB2-F2FC-AE5E-D17D3167DFA7}"/>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327612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B24B60-113C-1E4E-9B75-7C80FA70AC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7F24F3-EAC2-5F7A-423E-AB088B8D9B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5C443-FEAE-E8DB-3C59-8CD5AB8B65CA}"/>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5" name="Footer Placeholder 4">
            <a:extLst>
              <a:ext uri="{FF2B5EF4-FFF2-40B4-BE49-F238E27FC236}">
                <a16:creationId xmlns:a16="http://schemas.microsoft.com/office/drawing/2014/main" id="{25C62A27-5A1F-4958-A2F2-ED5584E45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FE83F-8039-8255-D6DE-411CCB81078D}"/>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222461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91EA-113A-B163-9326-1DEBA956FC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68CCC0-E8DC-4611-6AD8-550ADBA4D9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B1CE0-F5BB-0F2A-7EBF-2E7B37BD0531}"/>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5" name="Footer Placeholder 4">
            <a:extLst>
              <a:ext uri="{FF2B5EF4-FFF2-40B4-BE49-F238E27FC236}">
                <a16:creationId xmlns:a16="http://schemas.microsoft.com/office/drawing/2014/main" id="{57F3B768-FF5B-8D1F-C848-2D88AEC7E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1EC91-90D2-872E-22AC-B5D75D807F97}"/>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161910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813B-7843-316E-2D4C-96EB0B3AF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5B38C-2EFD-886A-397E-706D40A01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33A32-5186-F618-F1C9-91854C9FAAE3}"/>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5" name="Footer Placeholder 4">
            <a:extLst>
              <a:ext uri="{FF2B5EF4-FFF2-40B4-BE49-F238E27FC236}">
                <a16:creationId xmlns:a16="http://schemas.microsoft.com/office/drawing/2014/main" id="{3B4AF6E5-4671-A2FA-9FB5-B83EE1C9F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809C9-AB11-E4A4-B579-51FEFF367327}"/>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158489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C8A6-6D7D-B413-FE15-65A7355F4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4E0B96-E45C-EAE6-F12A-FAC41FFD9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884B24-580A-5E60-C808-F77DB541A8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7B773C-F894-7E08-3327-96BDFFC841BE}"/>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6" name="Footer Placeholder 5">
            <a:extLst>
              <a:ext uri="{FF2B5EF4-FFF2-40B4-BE49-F238E27FC236}">
                <a16:creationId xmlns:a16="http://schemas.microsoft.com/office/drawing/2014/main" id="{79083C6C-14F4-75A6-0ADC-8F58D5F7A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6B659-B8C0-81AC-B428-4F3110950DCA}"/>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1680314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47E3-F954-A4DF-2C38-CC2CD5E03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55A41D-8BE0-09B5-60F6-102127EDD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AD8F6E-557D-2765-D640-DD0B263941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C60D5E-2DC6-18ED-BA87-CA0B791AF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FD744-BDFF-E49D-721A-1BA3BF6DA3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3EF73B-3793-F0A7-CBD3-D92360CA8123}"/>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8" name="Footer Placeholder 7">
            <a:extLst>
              <a:ext uri="{FF2B5EF4-FFF2-40B4-BE49-F238E27FC236}">
                <a16:creationId xmlns:a16="http://schemas.microsoft.com/office/drawing/2014/main" id="{2D2117FC-F9C8-44A4-A326-2ECADC2226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1D0B0C-6EAC-39A8-2EAD-7A037C99EFB7}"/>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155825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5C57-A939-1381-C9A9-3842CB721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CD8F80-8277-D977-A279-106D25808C80}"/>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4" name="Footer Placeholder 3">
            <a:extLst>
              <a:ext uri="{FF2B5EF4-FFF2-40B4-BE49-F238E27FC236}">
                <a16:creationId xmlns:a16="http://schemas.microsoft.com/office/drawing/2014/main" id="{5B1AF451-ABAC-EF52-B4B3-9481736C72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A3DAB-5100-3C11-33EE-C64564602156}"/>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1407387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5017F-8BE8-F695-FF6D-8118AF993FBB}"/>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3" name="Footer Placeholder 2">
            <a:extLst>
              <a:ext uri="{FF2B5EF4-FFF2-40B4-BE49-F238E27FC236}">
                <a16:creationId xmlns:a16="http://schemas.microsoft.com/office/drawing/2014/main" id="{BDEF84F9-D777-2E87-9C54-C911CA9E4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E681D4-381A-57DD-D6D4-5D56B12599AB}"/>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311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53DC-4F3B-4AC5-81D7-34595A32B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3C6D26-9CB4-732C-ACE8-A2131DF76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79D3D8-0155-957F-20F6-F4F8612E3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1F43F-C89C-F7FD-9422-F61FE1D40E3D}"/>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6" name="Footer Placeholder 5">
            <a:extLst>
              <a:ext uri="{FF2B5EF4-FFF2-40B4-BE49-F238E27FC236}">
                <a16:creationId xmlns:a16="http://schemas.microsoft.com/office/drawing/2014/main" id="{AAF175EC-1138-8151-C7AE-6230FD4DA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6FA21-A7A3-E48A-7437-826FB2B72729}"/>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50415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7C51-3872-2E37-1E0D-CC49725DD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EAFB04-DB73-EB35-1918-4AC339BEA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610976-3300-6787-CD85-281716F8E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591044-1A71-EA78-430A-12A032A07A0D}"/>
              </a:ext>
            </a:extLst>
          </p:cNvPr>
          <p:cNvSpPr>
            <a:spLocks noGrp="1"/>
          </p:cNvSpPr>
          <p:nvPr>
            <p:ph type="dt" sz="half" idx="10"/>
          </p:nvPr>
        </p:nvSpPr>
        <p:spPr/>
        <p:txBody>
          <a:bodyPr/>
          <a:lstStyle/>
          <a:p>
            <a:fld id="{B226B048-DE75-44C3-8295-A24D9E3DC448}" type="datetimeFigureOut">
              <a:rPr lang="en-US" smtClean="0"/>
              <a:t>12/7/2023</a:t>
            </a:fld>
            <a:endParaRPr lang="en-US"/>
          </a:p>
        </p:txBody>
      </p:sp>
      <p:sp>
        <p:nvSpPr>
          <p:cNvPr id="6" name="Footer Placeholder 5">
            <a:extLst>
              <a:ext uri="{FF2B5EF4-FFF2-40B4-BE49-F238E27FC236}">
                <a16:creationId xmlns:a16="http://schemas.microsoft.com/office/drawing/2014/main" id="{7FD01663-EE64-7320-17E2-9F56B3C70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EE4B9-7990-C34F-BAE1-67FC41656B31}"/>
              </a:ext>
            </a:extLst>
          </p:cNvPr>
          <p:cNvSpPr>
            <a:spLocks noGrp="1"/>
          </p:cNvSpPr>
          <p:nvPr>
            <p:ph type="sldNum" sz="quarter" idx="12"/>
          </p:nvPr>
        </p:nvSpPr>
        <p:spPr/>
        <p:txBody>
          <a:bodyPr/>
          <a:lstStyle/>
          <a:p>
            <a:fld id="{9DF0727D-9657-4FE8-AADE-B033F786032B}" type="slidenum">
              <a:rPr lang="en-US" smtClean="0"/>
              <a:t>‹#›</a:t>
            </a:fld>
            <a:endParaRPr lang="en-US"/>
          </a:p>
        </p:txBody>
      </p:sp>
    </p:spTree>
    <p:extLst>
      <p:ext uri="{BB962C8B-B14F-4D97-AF65-F5344CB8AC3E}">
        <p14:creationId xmlns:p14="http://schemas.microsoft.com/office/powerpoint/2010/main" val="390980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B290A-6875-02EB-DBF2-6810857FE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CE566D-E529-45E8-776B-0812C88D9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31263-9258-302C-991C-D632D7814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6B048-DE75-44C3-8295-A24D9E3DC448}" type="datetimeFigureOut">
              <a:rPr lang="en-US" smtClean="0"/>
              <a:t>12/7/2023</a:t>
            </a:fld>
            <a:endParaRPr lang="en-US"/>
          </a:p>
        </p:txBody>
      </p:sp>
      <p:sp>
        <p:nvSpPr>
          <p:cNvPr id="5" name="Footer Placeholder 4">
            <a:extLst>
              <a:ext uri="{FF2B5EF4-FFF2-40B4-BE49-F238E27FC236}">
                <a16:creationId xmlns:a16="http://schemas.microsoft.com/office/drawing/2014/main" id="{72939051-917B-8AD1-10C5-EFECB33C8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8E3C3B-F324-3013-BCBD-70A292071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0727D-9657-4FE8-AADE-B033F786032B}" type="slidenum">
              <a:rPr lang="en-US" smtClean="0"/>
              <a:t>‹#›</a:t>
            </a:fld>
            <a:endParaRPr lang="en-US"/>
          </a:p>
        </p:txBody>
      </p:sp>
    </p:spTree>
    <p:extLst>
      <p:ext uri="{BB962C8B-B14F-4D97-AF65-F5344CB8AC3E}">
        <p14:creationId xmlns:p14="http://schemas.microsoft.com/office/powerpoint/2010/main" val="216299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CA76-A030-B4D1-764D-F3222A597E18}"/>
              </a:ext>
            </a:extLst>
          </p:cNvPr>
          <p:cNvSpPr>
            <a:spLocks noGrp="1"/>
          </p:cNvSpPr>
          <p:nvPr>
            <p:ph type="ctrTitle"/>
          </p:nvPr>
        </p:nvSpPr>
        <p:spPr/>
        <p:txBody>
          <a:bodyPr/>
          <a:lstStyle/>
          <a:p>
            <a:r>
              <a:rPr lang="en-US" dirty="0"/>
              <a:t>Customer Segmentation Using Machine Learning</a:t>
            </a:r>
          </a:p>
        </p:txBody>
      </p:sp>
      <p:sp>
        <p:nvSpPr>
          <p:cNvPr id="3" name="Subtitle 2">
            <a:extLst>
              <a:ext uri="{FF2B5EF4-FFF2-40B4-BE49-F238E27FC236}">
                <a16:creationId xmlns:a16="http://schemas.microsoft.com/office/drawing/2014/main" id="{F6AB5108-6CC4-2999-76E0-BAA9B5594D02}"/>
              </a:ext>
            </a:extLst>
          </p:cNvPr>
          <p:cNvSpPr>
            <a:spLocks noGrp="1"/>
          </p:cNvSpPr>
          <p:nvPr>
            <p:ph type="subTitle" idx="1"/>
          </p:nvPr>
        </p:nvSpPr>
        <p:spPr/>
        <p:txBody>
          <a:bodyPr>
            <a:normAutofit fontScale="77500" lnSpcReduction="20000"/>
          </a:bodyPr>
          <a:lstStyle/>
          <a:p>
            <a:r>
              <a:rPr lang="en-US" dirty="0"/>
              <a:t>Group Members:</a:t>
            </a:r>
          </a:p>
          <a:p>
            <a:r>
              <a:rPr lang="en-US" dirty="0"/>
              <a:t>21K-4703 Ali Raza</a:t>
            </a:r>
          </a:p>
          <a:p>
            <a:r>
              <a:rPr lang="en-US" dirty="0"/>
              <a:t>21K-3100 Muhammad Sameed</a:t>
            </a:r>
          </a:p>
          <a:p>
            <a:r>
              <a:rPr lang="en-US" dirty="0"/>
              <a:t>21K-4736 Syed Saadullah Hussaini</a:t>
            </a:r>
          </a:p>
          <a:p>
            <a:r>
              <a:rPr lang="en-US" dirty="0"/>
              <a:t>Supervisor: Dr. Muhammad Farrukh Shahid</a:t>
            </a:r>
          </a:p>
        </p:txBody>
      </p:sp>
    </p:spTree>
    <p:extLst>
      <p:ext uri="{BB962C8B-B14F-4D97-AF65-F5344CB8AC3E}">
        <p14:creationId xmlns:p14="http://schemas.microsoft.com/office/powerpoint/2010/main" val="362316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4C1B66-9D6E-323E-F5F9-B53D26F9190C}"/>
              </a:ext>
            </a:extLst>
          </p:cNvPr>
          <p:cNvSpPr>
            <a:spLocks noGrp="1"/>
          </p:cNvSpPr>
          <p:nvPr>
            <p:ph type="title"/>
          </p:nvPr>
        </p:nvSpPr>
        <p:spPr>
          <a:xfrm>
            <a:off x="1137034" y="609600"/>
            <a:ext cx="4784796" cy="133084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58A56320-627F-BCCD-26CA-AE70A90932AF}"/>
              </a:ext>
            </a:extLst>
          </p:cNvPr>
          <p:cNvSpPr>
            <a:spLocks noGrp="1"/>
          </p:cNvSpPr>
          <p:nvPr>
            <p:ph idx="1"/>
          </p:nvPr>
        </p:nvSpPr>
        <p:spPr>
          <a:xfrm>
            <a:off x="1137034" y="2194102"/>
            <a:ext cx="4438036" cy="3908585"/>
          </a:xfrm>
        </p:spPr>
        <p:txBody>
          <a:bodyPr>
            <a:normAutofit/>
          </a:bodyPr>
          <a:lstStyle/>
          <a:p>
            <a:r>
              <a:rPr lang="en-US" sz="1400"/>
              <a:t>Successful customer categorization achieved through sophisticated data analytics.</a:t>
            </a:r>
          </a:p>
          <a:p>
            <a:r>
              <a:rPr lang="en-US" sz="1400"/>
              <a:t>Impactful contribution to marketing endeavors.</a:t>
            </a:r>
          </a:p>
          <a:p>
            <a:r>
              <a:rPr lang="en-US" sz="1400"/>
              <a:t>RFM analysis and K-Means clustering played a crucial role in distinctly grouping customers.</a:t>
            </a:r>
          </a:p>
          <a:p>
            <a:r>
              <a:rPr lang="en-US" sz="1400"/>
              <a:t>Unveiled actionable insights into purchasing patterns.</a:t>
            </a:r>
          </a:p>
          <a:p>
            <a:r>
              <a:rPr lang="en-US" sz="1400"/>
              <a:t>The Apriori algorithm enriched precision in marketing strategies through valuable product associations.</a:t>
            </a:r>
          </a:p>
          <a:p>
            <a:r>
              <a:rPr lang="en-US" sz="1400"/>
              <a:t>Rigorous data processing and feature engineering empowered a data-driven approach.</a:t>
            </a:r>
          </a:p>
          <a:p>
            <a:r>
              <a:rPr lang="en-US" sz="1400"/>
              <a:t>Customization of customer service and marketing endeavors for a customer-centric business growth strategy.</a:t>
            </a:r>
          </a:p>
        </p:txBody>
      </p:sp>
      <p:pic>
        <p:nvPicPr>
          <p:cNvPr id="7" name="Graphic 6" descr="Presentation with Org Chart">
            <a:extLst>
              <a:ext uri="{FF2B5EF4-FFF2-40B4-BE49-F238E27FC236}">
                <a16:creationId xmlns:a16="http://schemas.microsoft.com/office/drawing/2014/main" id="{CA8FF217-8960-3A92-D623-21CD6BB621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0610" y="1071282"/>
            <a:ext cx="4737650" cy="4737650"/>
          </a:xfrm>
          <a:prstGeom prst="rect">
            <a:avLst/>
          </a:prstGeom>
        </p:spPr>
      </p:pic>
    </p:spTree>
    <p:extLst>
      <p:ext uri="{BB962C8B-B14F-4D97-AF65-F5344CB8AC3E}">
        <p14:creationId xmlns:p14="http://schemas.microsoft.com/office/powerpoint/2010/main" val="12395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ACF3-8AA2-4DDF-9975-DBC4D06B1A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F303D49-6D61-E453-1B93-4DF7EBD340DB}"/>
              </a:ext>
            </a:extLst>
          </p:cNvPr>
          <p:cNvSpPr>
            <a:spLocks noGrp="1"/>
          </p:cNvSpPr>
          <p:nvPr>
            <p:ph idx="1"/>
          </p:nvPr>
        </p:nvSpPr>
        <p:spPr/>
        <p:txBody>
          <a:bodyPr>
            <a:normAutofit fontScale="85000" lnSpcReduction="10000"/>
          </a:bodyPr>
          <a:lstStyle/>
          <a:p>
            <a:r>
              <a:rPr lang="en-US" dirty="0">
                <a:effectLst/>
              </a:rPr>
              <a:t>In this project, we aim to improve our marketing strategies and enhance customer service by implementing machine learning techniques for customer segmentation. By categorizing customers based on their diverse characteristics, we can gain valuable insights into their preferences, behaviors, and needs.</a:t>
            </a:r>
            <a:endParaRPr lang="en-US" dirty="0"/>
          </a:p>
          <a:p>
            <a:r>
              <a:rPr lang="en-US" dirty="0">
                <a:effectLst/>
              </a:rPr>
              <a:t>Through this segmentation process, we can tailor our marketing campaigns to specific customer segments, ensuring that our messages resonate with their interests and motivations. Additionally, by understanding the unique characteristics of each segment, we can provide personalized customer service experiences that meet their individual needs.</a:t>
            </a:r>
            <a:endParaRPr lang="en-US" dirty="0"/>
          </a:p>
          <a:p>
            <a:r>
              <a:rPr lang="en-US" dirty="0">
                <a:effectLst/>
              </a:rPr>
              <a:t>By leveraging machine learning algorithms and advanced analytics, we can uncover hidden patterns and relationships within our customer data. This allows us to create more accurate and meaningful customer segments, leading to more targeted marketing efforts and improved customer satisfaction.</a:t>
            </a:r>
            <a:endParaRPr lang="en-US" dirty="0"/>
          </a:p>
          <a:p>
            <a:endParaRPr lang="en-US" dirty="0"/>
          </a:p>
        </p:txBody>
      </p:sp>
    </p:spTree>
    <p:extLst>
      <p:ext uri="{BB962C8B-B14F-4D97-AF65-F5344CB8AC3E}">
        <p14:creationId xmlns:p14="http://schemas.microsoft.com/office/powerpoint/2010/main" val="167914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49F89-8986-DFA4-CCEB-3C51C41176C4}"/>
              </a:ext>
            </a:extLst>
          </p:cNvPr>
          <p:cNvSpPr>
            <a:spLocks noGrp="1"/>
          </p:cNvSpPr>
          <p:nvPr>
            <p:ph type="title"/>
          </p:nvPr>
        </p:nvSpPr>
        <p:spPr>
          <a:xfrm>
            <a:off x="838201" y="365125"/>
            <a:ext cx="5251316" cy="1807305"/>
          </a:xfrm>
        </p:spPr>
        <p:txBody>
          <a:bodyPr>
            <a:normAutofit/>
          </a:bodyPr>
          <a:lstStyle/>
          <a:p>
            <a:r>
              <a:rPr lang="en-US"/>
              <a:t>Methodology</a:t>
            </a:r>
            <a:endParaRPr lang="en-US" dirty="0"/>
          </a:p>
        </p:txBody>
      </p:sp>
      <p:sp>
        <p:nvSpPr>
          <p:cNvPr id="3" name="Content Placeholder 2">
            <a:extLst>
              <a:ext uri="{FF2B5EF4-FFF2-40B4-BE49-F238E27FC236}">
                <a16:creationId xmlns:a16="http://schemas.microsoft.com/office/drawing/2014/main" id="{CF9A2D8D-6FB5-70C0-5230-6F97F03E9342}"/>
              </a:ext>
            </a:extLst>
          </p:cNvPr>
          <p:cNvSpPr>
            <a:spLocks noGrp="1"/>
          </p:cNvSpPr>
          <p:nvPr>
            <p:ph idx="1"/>
          </p:nvPr>
        </p:nvSpPr>
        <p:spPr>
          <a:xfrm>
            <a:off x="838200" y="2333297"/>
            <a:ext cx="4619621" cy="3843666"/>
          </a:xfrm>
        </p:spPr>
        <p:txBody>
          <a:bodyPr>
            <a:normAutofit/>
          </a:bodyPr>
          <a:lstStyle/>
          <a:p>
            <a:r>
              <a:rPr lang="en-US" sz="2000" dirty="0"/>
              <a:t>Phase I: RFM(Recency, Frequency, Monetary) analysis</a:t>
            </a:r>
          </a:p>
          <a:p>
            <a:r>
              <a:rPr lang="en-US" sz="2000" dirty="0"/>
              <a:t>Phase II: </a:t>
            </a:r>
            <a:r>
              <a:rPr lang="en-US" sz="2000" dirty="0" err="1"/>
              <a:t>Kmeans</a:t>
            </a:r>
            <a:endParaRPr lang="en-US" sz="2000" dirty="0"/>
          </a:p>
          <a:p>
            <a:r>
              <a:rPr lang="en-US" sz="2000" dirty="0"/>
              <a:t>Phase III: </a:t>
            </a:r>
            <a:r>
              <a:rPr lang="en-US" sz="2000" dirty="0" err="1"/>
              <a:t>Apriori</a:t>
            </a:r>
            <a:r>
              <a:rPr lang="en-US" sz="2000" dirty="0"/>
              <a:t> Algorithm for association</a:t>
            </a:r>
          </a:p>
        </p:txBody>
      </p:sp>
      <p:pic>
        <p:nvPicPr>
          <p:cNvPr id="14" name="Picture 13" descr="Graph on document with pen">
            <a:extLst>
              <a:ext uri="{FF2B5EF4-FFF2-40B4-BE49-F238E27FC236}">
                <a16:creationId xmlns:a16="http://schemas.microsoft.com/office/drawing/2014/main" id="{BC0E6477-7718-3301-E9B6-D59BA485BC02}"/>
              </a:ext>
            </a:extLst>
          </p:cNvPr>
          <p:cNvPicPr>
            <a:picLocks noChangeAspect="1"/>
          </p:cNvPicPr>
          <p:nvPr/>
        </p:nvPicPr>
        <p:blipFill rotWithShape="1">
          <a:blip r:embed="rId2"/>
          <a:srcRect l="27842" r="1412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2294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AB4C8-F485-9736-6628-CEB02D9CF443}"/>
              </a:ext>
            </a:extLst>
          </p:cNvPr>
          <p:cNvSpPr>
            <a:spLocks noGrp="1"/>
          </p:cNvSpPr>
          <p:nvPr>
            <p:ph type="title"/>
          </p:nvPr>
        </p:nvSpPr>
        <p:spPr>
          <a:xfrm>
            <a:off x="630936" y="640080"/>
            <a:ext cx="4818888" cy="1481328"/>
          </a:xfrm>
        </p:spPr>
        <p:txBody>
          <a:bodyPr anchor="b">
            <a:normAutofit/>
          </a:bodyPr>
          <a:lstStyle/>
          <a:p>
            <a:r>
              <a:rPr lang="en-US" sz="5000"/>
              <a:t>Phase I: RFM analysis</a:t>
            </a:r>
          </a:p>
        </p:txBody>
      </p:sp>
      <p:sp>
        <p:nvSpPr>
          <p:cNvPr id="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3479E4-9F86-596E-A381-83A059F1DCB1}"/>
              </a:ext>
            </a:extLst>
          </p:cNvPr>
          <p:cNvSpPr>
            <a:spLocks noGrp="1"/>
          </p:cNvSpPr>
          <p:nvPr>
            <p:ph idx="1"/>
          </p:nvPr>
        </p:nvSpPr>
        <p:spPr>
          <a:xfrm>
            <a:off x="630936" y="2660904"/>
            <a:ext cx="4818888" cy="3547872"/>
          </a:xfrm>
        </p:spPr>
        <p:txBody>
          <a:bodyPr anchor="t">
            <a:normAutofit/>
          </a:bodyPr>
          <a:lstStyle/>
          <a:p>
            <a:r>
              <a:rPr lang="en-US" sz="2200" dirty="0"/>
              <a:t>The initial graph scrutinizes the recency aspect of the RFM analysis. Notably, customers categorized as 'Single' display a slightly higher frequency of recent purchases compared to 'Not Single' counterparts, suggesting a potentially higher responsiveness to new offers and heightened engagement with the brand.</a:t>
            </a:r>
          </a:p>
        </p:txBody>
      </p:sp>
      <p:pic>
        <p:nvPicPr>
          <p:cNvPr id="4" name="Picture 3">
            <a:extLst>
              <a:ext uri="{FF2B5EF4-FFF2-40B4-BE49-F238E27FC236}">
                <a16:creationId xmlns:a16="http://schemas.microsoft.com/office/drawing/2014/main" id="{B2A303E8-65FB-7759-0A49-C5A3DDEA41AA}"/>
              </a:ext>
            </a:extLst>
          </p:cNvPr>
          <p:cNvPicPr>
            <a:picLocks noChangeAspect="1"/>
          </p:cNvPicPr>
          <p:nvPr/>
        </p:nvPicPr>
        <p:blipFill rotWithShape="1">
          <a:blip r:embed="rId2"/>
          <a:srcRect t="1050" r="1" b="1"/>
          <a:stretch/>
        </p:blipFill>
        <p:spPr>
          <a:xfrm>
            <a:off x="6099048" y="707767"/>
            <a:ext cx="5458968" cy="5442466"/>
          </a:xfrm>
          <a:prstGeom prst="rect">
            <a:avLst/>
          </a:prstGeom>
        </p:spPr>
      </p:pic>
    </p:spTree>
    <p:extLst>
      <p:ext uri="{BB962C8B-B14F-4D97-AF65-F5344CB8AC3E}">
        <p14:creationId xmlns:p14="http://schemas.microsoft.com/office/powerpoint/2010/main" val="394517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C85D7D2-920D-BFB9-EABD-28D058886A4B}"/>
              </a:ext>
            </a:extLst>
          </p:cNvPr>
          <p:cNvSpPr>
            <a:spLocks noGrp="1"/>
          </p:cNvSpPr>
          <p:nvPr>
            <p:ph type="title"/>
          </p:nvPr>
        </p:nvSpPr>
        <p:spPr>
          <a:xfrm>
            <a:off x="1137034" y="609600"/>
            <a:ext cx="4784796" cy="1330840"/>
          </a:xfrm>
        </p:spPr>
        <p:txBody>
          <a:bodyPr>
            <a:normAutofit/>
          </a:bodyPr>
          <a:lstStyle/>
          <a:p>
            <a:r>
              <a:rPr lang="en-US" b="1" kern="100">
                <a:effectLst/>
                <a:latin typeface="Calibri" panose="020F0502020204030204" pitchFamily="34" charset="0"/>
                <a:ea typeface="Calibri" panose="020F0502020204030204" pitchFamily="34" charset="0"/>
                <a:cs typeface="Calibri" panose="020F0502020204030204" pitchFamily="34" charset="0"/>
              </a:rPr>
              <a:t>Frequency Analysis</a:t>
            </a:r>
            <a:endParaRPr lang="en-US" dirty="0"/>
          </a:p>
        </p:txBody>
      </p:sp>
      <p:sp>
        <p:nvSpPr>
          <p:cNvPr id="3" name="Content Placeholder 2">
            <a:extLst>
              <a:ext uri="{FF2B5EF4-FFF2-40B4-BE49-F238E27FC236}">
                <a16:creationId xmlns:a16="http://schemas.microsoft.com/office/drawing/2014/main" id="{EFF7F842-73B4-E132-EA58-8F3E707C05AA}"/>
              </a:ext>
            </a:extLst>
          </p:cNvPr>
          <p:cNvSpPr>
            <a:spLocks noGrp="1"/>
          </p:cNvSpPr>
          <p:nvPr>
            <p:ph idx="1"/>
          </p:nvPr>
        </p:nvSpPr>
        <p:spPr>
          <a:xfrm>
            <a:off x="1137034" y="2194102"/>
            <a:ext cx="4438036" cy="3908585"/>
          </a:xfrm>
        </p:spPr>
        <p:txBody>
          <a:bodyPr>
            <a:normAutofit/>
          </a:bodyPr>
          <a:lstStyle/>
          <a:p>
            <a:r>
              <a:rPr lang="en-US" sz="2000" kern="100">
                <a:effectLst/>
                <a:latin typeface="Calibri" panose="020F0502020204030204" pitchFamily="34" charset="0"/>
                <a:ea typeface="Calibri" panose="020F0502020204030204" pitchFamily="34" charset="0"/>
                <a:cs typeface="Calibri" panose="020F0502020204030204" pitchFamily="34" charset="0"/>
              </a:rPr>
              <a:t>The graph delves into the frequency of purchases concerning the number of kids. Evidently, customers with no kids exhibit the highest frequency of purchases, gradually declining as the number of kids increases. This could signify that customers with larger families might have less disposable income or time for frequent purchases.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p:txBody>
      </p:sp>
      <p:pic>
        <p:nvPicPr>
          <p:cNvPr id="5" name="Picture 4" descr="A graph of a bar chart&#10;&#10;Description automatically generated with medium confidence">
            <a:extLst>
              <a:ext uri="{FF2B5EF4-FFF2-40B4-BE49-F238E27FC236}">
                <a16:creationId xmlns:a16="http://schemas.microsoft.com/office/drawing/2014/main" id="{4D0CCD9F-06A2-9DA1-81AD-C13D0CC2F625}"/>
              </a:ext>
            </a:extLst>
          </p:cNvPr>
          <p:cNvPicPr>
            <a:picLocks noChangeAspect="1"/>
          </p:cNvPicPr>
          <p:nvPr/>
        </p:nvPicPr>
        <p:blipFill>
          <a:blip r:embed="rId2"/>
          <a:stretch>
            <a:fillRect/>
          </a:stretch>
        </p:blipFill>
        <p:spPr>
          <a:xfrm>
            <a:off x="6880610" y="1083127"/>
            <a:ext cx="4737650" cy="4713961"/>
          </a:xfrm>
          <a:prstGeom prst="rect">
            <a:avLst/>
          </a:prstGeom>
        </p:spPr>
      </p:pic>
    </p:spTree>
    <p:extLst>
      <p:ext uri="{BB962C8B-B14F-4D97-AF65-F5344CB8AC3E}">
        <p14:creationId xmlns:p14="http://schemas.microsoft.com/office/powerpoint/2010/main" val="329704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E837D-1DF5-81E9-5AAC-D308B63CE1A2}"/>
              </a:ext>
            </a:extLst>
          </p:cNvPr>
          <p:cNvSpPr>
            <a:spLocks noGrp="1"/>
          </p:cNvSpPr>
          <p:nvPr>
            <p:ph type="title"/>
          </p:nvPr>
        </p:nvSpPr>
        <p:spPr>
          <a:xfrm>
            <a:off x="838200" y="556337"/>
            <a:ext cx="6797405" cy="1651404"/>
          </a:xfrm>
        </p:spPr>
        <p:txBody>
          <a:bodyPr>
            <a:normAutofit/>
          </a:bodyPr>
          <a:lstStyle/>
          <a:p>
            <a:r>
              <a:rPr lang="en-US" sz="3700" b="1" kern="100" dirty="0">
                <a:effectLst/>
                <a:latin typeface="Calibri" panose="020F0502020204030204" pitchFamily="34" charset="0"/>
                <a:ea typeface="Calibri" panose="020F0502020204030204" pitchFamily="34" charset="0"/>
                <a:cs typeface="Calibri" panose="020F0502020204030204" pitchFamily="34" charset="0"/>
              </a:rPr>
              <a:t>Monetary Analysis with respect to Marital Status and Education</a:t>
            </a:r>
            <a:br>
              <a:rPr lang="en-US" sz="37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700" dirty="0"/>
          </a:p>
        </p:txBody>
      </p:sp>
      <p:sp>
        <p:nvSpPr>
          <p:cNvPr id="3" name="Content Placeholder 2">
            <a:extLst>
              <a:ext uri="{FF2B5EF4-FFF2-40B4-BE49-F238E27FC236}">
                <a16:creationId xmlns:a16="http://schemas.microsoft.com/office/drawing/2014/main" id="{6C931726-7B74-498F-8F7B-538B43D1F673}"/>
              </a:ext>
            </a:extLst>
          </p:cNvPr>
          <p:cNvSpPr>
            <a:spLocks noGrp="1"/>
          </p:cNvSpPr>
          <p:nvPr>
            <p:ph idx="1"/>
          </p:nvPr>
        </p:nvSpPr>
        <p:spPr>
          <a:xfrm>
            <a:off x="838200" y="2401330"/>
            <a:ext cx="6797405" cy="3719384"/>
          </a:xfrm>
        </p:spPr>
        <p:txBody>
          <a:bodyPr>
            <a:normAutofit/>
          </a:bodyPr>
          <a:lstStyle/>
          <a:p>
            <a:r>
              <a:rPr lang="en-US" sz="1600" dirty="0"/>
              <a:t>Analysis of customer expenses by marital status and education level.</a:t>
            </a:r>
          </a:p>
          <a:p>
            <a:r>
              <a:rPr lang="en-US" sz="1600" dirty="0"/>
              <a:t>First graph: </a:t>
            </a:r>
          </a:p>
          <a:p>
            <a:r>
              <a:rPr lang="en-US" sz="1600" dirty="0"/>
              <a:t>Single customers with postgraduate education have the highest expenses.</a:t>
            </a:r>
          </a:p>
          <a:p>
            <a:r>
              <a:rPr lang="en-US" sz="1600" dirty="0"/>
              <a:t>Possible reflection of greater financial freedom and a preference for premium products.</a:t>
            </a:r>
          </a:p>
          <a:p>
            <a:r>
              <a:rPr lang="en-US" sz="1600" dirty="0"/>
              <a:t>Second graph: </a:t>
            </a:r>
          </a:p>
          <a:p>
            <a:r>
              <a:rPr lang="en-US" sz="1600" dirty="0"/>
              <a:t>Comparison based on education levels.</a:t>
            </a:r>
          </a:p>
          <a:p>
            <a:r>
              <a:rPr lang="en-US" sz="1600" dirty="0"/>
              <a:t>Postgraduates, in general, incur higher expenses than undergraduates.</a:t>
            </a:r>
          </a:p>
          <a:p>
            <a:r>
              <a:rPr lang="en-US" sz="1600" dirty="0"/>
              <a:t>Suggests that educational attainment strongly influences spending behavior.</a:t>
            </a:r>
          </a:p>
          <a:p>
            <a:r>
              <a:rPr lang="en-US" sz="1600" dirty="0"/>
              <a:t>Postgraduates exhibit a higher spending capacity, possibly linked to higher income levels associated with advanced degrees.</a:t>
            </a:r>
          </a:p>
        </p:txBody>
      </p:sp>
      <p:pic>
        <p:nvPicPr>
          <p:cNvPr id="4" name="Picture 3" descr="A graph of a graph with blue and orange bars&#10;&#10;Description automatically generated">
            <a:extLst>
              <a:ext uri="{FF2B5EF4-FFF2-40B4-BE49-F238E27FC236}">
                <a16:creationId xmlns:a16="http://schemas.microsoft.com/office/drawing/2014/main" id="{7111638D-5AAC-8A72-57F9-C9FE817E2C5E}"/>
              </a:ext>
            </a:extLst>
          </p:cNvPr>
          <p:cNvPicPr>
            <a:picLocks noChangeAspect="1"/>
          </p:cNvPicPr>
          <p:nvPr/>
        </p:nvPicPr>
        <p:blipFill>
          <a:blip r:embed="rId2"/>
          <a:stretch>
            <a:fillRect/>
          </a:stretch>
        </p:blipFill>
        <p:spPr>
          <a:xfrm>
            <a:off x="8245005" y="168168"/>
            <a:ext cx="3500724" cy="3168155"/>
          </a:xfrm>
          <a:prstGeom prst="rect">
            <a:avLst/>
          </a:prstGeom>
        </p:spPr>
      </p:pic>
      <p:pic>
        <p:nvPicPr>
          <p:cNvPr id="5" name="Picture 4" descr="A graph with blue and orange bars&#10;&#10;Description automatically generated">
            <a:extLst>
              <a:ext uri="{FF2B5EF4-FFF2-40B4-BE49-F238E27FC236}">
                <a16:creationId xmlns:a16="http://schemas.microsoft.com/office/drawing/2014/main" id="{F501A2DB-3838-1011-6708-F45CAAB4F747}"/>
              </a:ext>
            </a:extLst>
          </p:cNvPr>
          <p:cNvPicPr>
            <a:picLocks noChangeAspect="1"/>
          </p:cNvPicPr>
          <p:nvPr/>
        </p:nvPicPr>
        <p:blipFill>
          <a:blip r:embed="rId3"/>
          <a:stretch>
            <a:fillRect/>
          </a:stretch>
        </p:blipFill>
        <p:spPr>
          <a:xfrm>
            <a:off x="8440710" y="3504492"/>
            <a:ext cx="3109315" cy="2813930"/>
          </a:xfrm>
          <a:prstGeom prst="rect">
            <a:avLst/>
          </a:prstGeom>
        </p:spPr>
      </p:pic>
    </p:spTree>
    <p:extLst>
      <p:ext uri="{BB962C8B-B14F-4D97-AF65-F5344CB8AC3E}">
        <p14:creationId xmlns:p14="http://schemas.microsoft.com/office/powerpoint/2010/main" val="266789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F182C0A3-CFCD-32CC-C272-2B3E9B2C654C}"/>
              </a:ext>
            </a:extLst>
          </p:cNvPr>
          <p:cNvSpPr>
            <a:spLocks noGrp="1"/>
          </p:cNvSpPr>
          <p:nvPr>
            <p:ph type="title"/>
          </p:nvPr>
        </p:nvSpPr>
        <p:spPr>
          <a:xfrm>
            <a:off x="1246824" y="643467"/>
            <a:ext cx="4772975" cy="1800526"/>
          </a:xfrm>
        </p:spPr>
        <p:txBody>
          <a:bodyPr>
            <a:normAutofit/>
          </a:bodyPr>
          <a:lstStyle/>
          <a:p>
            <a:r>
              <a:rPr lang="en-US"/>
              <a:t>Phase II: </a:t>
            </a:r>
            <a:r>
              <a:rPr lang="en-US" err="1"/>
              <a:t>Kmeans</a:t>
            </a:r>
            <a:br>
              <a:rPr lang="en-US"/>
            </a:br>
            <a:endParaRPr lang="en-US" dirty="0"/>
          </a:p>
        </p:txBody>
      </p:sp>
      <p:sp>
        <p:nvSpPr>
          <p:cNvPr id="3" name="Content Placeholder 2">
            <a:extLst>
              <a:ext uri="{FF2B5EF4-FFF2-40B4-BE49-F238E27FC236}">
                <a16:creationId xmlns:a16="http://schemas.microsoft.com/office/drawing/2014/main" id="{848B385F-7651-8B49-3DAB-133DE060BE85}"/>
              </a:ext>
            </a:extLst>
          </p:cNvPr>
          <p:cNvSpPr>
            <a:spLocks noGrp="1"/>
          </p:cNvSpPr>
          <p:nvPr>
            <p:ph idx="1"/>
          </p:nvPr>
        </p:nvSpPr>
        <p:spPr>
          <a:xfrm>
            <a:off x="1246824" y="2623381"/>
            <a:ext cx="4772974" cy="3553581"/>
          </a:xfrm>
        </p:spPr>
        <p:txBody>
          <a:bodyPr>
            <a:normAutofit/>
          </a:bodyPr>
          <a:lstStyle/>
          <a:p>
            <a:pPr marL="342900" marR="0" lvl="0" indent="-342900">
              <a:spcBef>
                <a:spcPts val="0"/>
              </a:spcBef>
              <a:spcAft>
                <a:spcPts val="0"/>
              </a:spcAft>
              <a:buFont typeface="+mj-lt"/>
              <a:buAutoNum type="arabicPeriod"/>
            </a:pPr>
            <a:r>
              <a:rPr lang="en-US" sz="1400" b="1" kern="100">
                <a:effectLst/>
                <a:latin typeface="Calibri" panose="020F0502020204030204" pitchFamily="34" charset="0"/>
                <a:ea typeface="Calibri" panose="020F0502020204030204" pitchFamily="34" charset="0"/>
                <a:cs typeface="Calibri" panose="020F0502020204030204" pitchFamily="34" charset="0"/>
              </a:rPr>
              <a:t>Cluster 1 - Highly Active Customers: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400" kern="100">
                <a:effectLst/>
                <a:latin typeface="Calibri" panose="020F0502020204030204" pitchFamily="34" charset="0"/>
                <a:ea typeface="Calibri" panose="020F0502020204030204" pitchFamily="34" charset="0"/>
                <a:cs typeface="Calibri" panose="020F0502020204030204" pitchFamily="34" charset="0"/>
              </a:rPr>
              <a:t>Customers in this cluster exhibit high expenses, correlating with a higher average income.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US" sz="1400" kern="100">
                <a:effectLst/>
                <a:latin typeface="Calibri" panose="020F0502020204030204" pitchFamily="34" charset="0"/>
                <a:ea typeface="Calibri" panose="020F0502020204030204" pitchFamily="34" charset="0"/>
                <a:cs typeface="Calibri" panose="020F0502020204030204" pitchFamily="34" charset="0"/>
              </a:rPr>
              <a:t>These customers are highly engaged and contribute significantly to revenue, making them ideal targets for up-selling and premium services. (see Average Income by Cluster and Average Expenses by Cluster graphs below).</a:t>
            </a:r>
            <a:endParaRPr lang="en-US" sz="1400" b="1" kern="100">
              <a:latin typeface="Calibri" panose="020F0502020204030204" pitchFamily="34" charset="0"/>
              <a:ea typeface="Calibri" panose="020F0502020204030204" pitchFamily="34" charset="0"/>
              <a:cs typeface="Calibri" panose="020F0502020204030204" pitchFamily="34" charset="0"/>
            </a:endParaRPr>
          </a:p>
          <a:p>
            <a:pPr marL="0" marR="0" lvl="0" indent="0">
              <a:spcBef>
                <a:spcPts val="0"/>
              </a:spcBef>
              <a:spcAft>
                <a:spcPts val="800"/>
              </a:spcAft>
              <a:buNone/>
            </a:pPr>
            <a:r>
              <a:rPr lang="en-US" sz="1400" b="1" kern="100">
                <a:effectLst/>
                <a:latin typeface="Calibri" panose="020F0502020204030204" pitchFamily="34" charset="0"/>
                <a:ea typeface="Calibri" panose="020F0502020204030204" pitchFamily="34" charset="0"/>
                <a:cs typeface="Calibri" panose="020F0502020204030204" pitchFamily="34" charset="0"/>
              </a:rPr>
              <a:t>2.   Cluster 2 - Least Active Customers: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400" kern="100">
                <a:effectLst/>
                <a:latin typeface="Calibri" panose="020F0502020204030204" pitchFamily="34" charset="0"/>
                <a:ea typeface="Calibri" panose="020F0502020204030204" pitchFamily="34" charset="0"/>
                <a:cs typeface="Calibri" panose="020F0502020204030204" pitchFamily="34" charset="0"/>
              </a:rPr>
              <a:t>This cluster comprises customers with lower expenses and income.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400" kern="100">
                <a:effectLst/>
                <a:latin typeface="Calibri" panose="020F0502020204030204" pitchFamily="34" charset="0"/>
                <a:ea typeface="Calibri" panose="020F0502020204030204" pitchFamily="34" charset="0"/>
                <a:cs typeface="Calibri" panose="020F0502020204030204" pitchFamily="34" charset="0"/>
              </a:rPr>
              <a:t>While less active than Cluster 1, these customers still represent a substantial portion of the customer base.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Symbol" panose="05050102010706020507" pitchFamily="18" charset="2"/>
              <a:buChar char=""/>
            </a:pPr>
            <a:r>
              <a:rPr lang="en-US" sz="1400" kern="100">
                <a:effectLst/>
                <a:latin typeface="Calibri" panose="020F0502020204030204" pitchFamily="34" charset="0"/>
                <a:ea typeface="Calibri" panose="020F0502020204030204" pitchFamily="34" charset="0"/>
                <a:cs typeface="Calibri" panose="020F0502020204030204" pitchFamily="34" charset="0"/>
              </a:rPr>
              <a:t>Strategies focused on retention and value-oriented offerings may be effective for this segment.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a:p>
        </p:txBody>
      </p:sp>
      <p:pic>
        <p:nvPicPr>
          <p:cNvPr id="4" name="Picture 3" descr="A graph of a graph with blue and orange squares&#10;&#10;Description automatically generated">
            <a:extLst>
              <a:ext uri="{FF2B5EF4-FFF2-40B4-BE49-F238E27FC236}">
                <a16:creationId xmlns:a16="http://schemas.microsoft.com/office/drawing/2014/main" id="{6047D6DB-8AA7-0232-F0AA-5D760C290258}"/>
              </a:ext>
            </a:extLst>
          </p:cNvPr>
          <p:cNvPicPr>
            <a:picLocks noChangeAspect="1"/>
          </p:cNvPicPr>
          <p:nvPr/>
        </p:nvPicPr>
        <p:blipFill>
          <a:blip r:embed="rId2"/>
          <a:stretch>
            <a:fillRect/>
          </a:stretch>
        </p:blipFill>
        <p:spPr>
          <a:xfrm>
            <a:off x="7966388" y="643468"/>
            <a:ext cx="3315967" cy="2545005"/>
          </a:xfrm>
          <a:prstGeom prst="rect">
            <a:avLst/>
          </a:prstGeom>
        </p:spPr>
      </p:pic>
      <p:pic>
        <p:nvPicPr>
          <p:cNvPr id="5" name="Picture 4" descr="A graph of a graph showing a number of expenses&#10;&#10;Description automatically generated">
            <a:extLst>
              <a:ext uri="{FF2B5EF4-FFF2-40B4-BE49-F238E27FC236}">
                <a16:creationId xmlns:a16="http://schemas.microsoft.com/office/drawing/2014/main" id="{A5B1F9D0-28BB-220C-0ACE-D0CE8C9848F5}"/>
              </a:ext>
            </a:extLst>
          </p:cNvPr>
          <p:cNvPicPr>
            <a:picLocks noChangeAspect="1"/>
          </p:cNvPicPr>
          <p:nvPr/>
        </p:nvPicPr>
        <p:blipFill>
          <a:blip r:embed="rId3"/>
          <a:stretch>
            <a:fillRect/>
          </a:stretch>
        </p:blipFill>
        <p:spPr>
          <a:xfrm>
            <a:off x="7961664" y="3657600"/>
            <a:ext cx="3325415" cy="2585510"/>
          </a:xfrm>
          <a:prstGeom prst="rect">
            <a:avLst/>
          </a:prstGeom>
        </p:spPr>
      </p:pic>
    </p:spTree>
    <p:extLst>
      <p:ext uri="{BB962C8B-B14F-4D97-AF65-F5344CB8AC3E}">
        <p14:creationId xmlns:p14="http://schemas.microsoft.com/office/powerpoint/2010/main" val="174899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3E6D28-BE69-B567-E67F-B91A2AF5EF40}"/>
              </a:ext>
            </a:extLst>
          </p:cNvPr>
          <p:cNvSpPr>
            <a:spLocks noGrp="1"/>
          </p:cNvSpPr>
          <p:nvPr>
            <p:ph type="title"/>
          </p:nvPr>
        </p:nvSpPr>
        <p:spPr>
          <a:xfrm>
            <a:off x="1137034" y="609600"/>
            <a:ext cx="4784796" cy="1330840"/>
          </a:xfrm>
        </p:spPr>
        <p:txBody>
          <a:bodyPr>
            <a:normAutofit/>
          </a:bodyPr>
          <a:lstStyle/>
          <a:p>
            <a:r>
              <a:rPr lang="en-US" sz="3400"/>
              <a:t>Phase III: </a:t>
            </a:r>
            <a:r>
              <a:rPr lang="en-US" sz="3400" err="1"/>
              <a:t>Apriori</a:t>
            </a:r>
            <a:r>
              <a:rPr lang="en-US" sz="3400"/>
              <a:t> Algorithm for association</a:t>
            </a:r>
          </a:p>
        </p:txBody>
      </p:sp>
      <p:sp>
        <p:nvSpPr>
          <p:cNvPr id="3" name="Content Placeholder 2">
            <a:extLst>
              <a:ext uri="{FF2B5EF4-FFF2-40B4-BE49-F238E27FC236}">
                <a16:creationId xmlns:a16="http://schemas.microsoft.com/office/drawing/2014/main" id="{6DEFC408-FF49-45B9-DF76-5D9244874C46}"/>
              </a:ext>
            </a:extLst>
          </p:cNvPr>
          <p:cNvSpPr>
            <a:spLocks noGrp="1"/>
          </p:cNvSpPr>
          <p:nvPr>
            <p:ph idx="1"/>
          </p:nvPr>
        </p:nvSpPr>
        <p:spPr>
          <a:xfrm>
            <a:off x="1137034" y="2194102"/>
            <a:ext cx="4438036" cy="3908585"/>
          </a:xfrm>
        </p:spPr>
        <p:txBody>
          <a:bodyPr>
            <a:normAutofit/>
          </a:bodyPr>
          <a:lstStyle/>
          <a:p>
            <a:r>
              <a:rPr lang="en-US" sz="1700" kern="100" dirty="0">
                <a:effectLst/>
                <a:latin typeface="Calibri" panose="020F0502020204030204" pitchFamily="34" charset="0"/>
                <a:ea typeface="Calibri" panose="020F0502020204030204" pitchFamily="34" charset="0"/>
                <a:cs typeface="Calibri" panose="020F0502020204030204" pitchFamily="34" charset="0"/>
              </a:rPr>
              <a:t>The </a:t>
            </a:r>
            <a:r>
              <a:rPr lang="en-US" sz="1700" kern="100" dirty="0" err="1">
                <a:effectLst/>
                <a:latin typeface="Calibri" panose="020F0502020204030204" pitchFamily="34" charset="0"/>
                <a:ea typeface="Calibri" panose="020F0502020204030204" pitchFamily="34" charset="0"/>
                <a:cs typeface="Calibri" panose="020F0502020204030204" pitchFamily="34" charset="0"/>
              </a:rPr>
              <a:t>Apriori</a:t>
            </a:r>
            <a:r>
              <a:rPr lang="en-US" sz="1700" kern="100" dirty="0">
                <a:effectLst/>
                <a:latin typeface="Calibri" panose="020F0502020204030204" pitchFamily="34" charset="0"/>
                <a:ea typeface="Calibri" panose="020F0502020204030204" pitchFamily="34" charset="0"/>
                <a:cs typeface="Calibri" panose="020F0502020204030204" pitchFamily="34" charset="0"/>
              </a:rPr>
              <a:t> algorithm, focusing on market basket analysis, uncovers associations and relationships between different products purchased by customers. Segmentation based on age, income, and engagement levels is extended to product categories, identifying customers as 'Least Active' or 'Highly Active' based on their purchasing activity.</a:t>
            </a:r>
          </a:p>
          <a:p>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700" kern="100" dirty="0">
                <a:effectLst/>
                <a:latin typeface="Calibri" panose="020F0502020204030204" pitchFamily="34" charset="0"/>
                <a:ea typeface="Calibri" panose="020F0502020204030204" pitchFamily="34" charset="0"/>
                <a:cs typeface="Calibri" panose="020F0502020204030204" pitchFamily="34" charset="0"/>
              </a:rPr>
              <a:t>After preprocessing and applying one-hot encoding, the </a:t>
            </a:r>
            <a:r>
              <a:rPr lang="en-US" sz="1700" kern="100" dirty="0" err="1">
                <a:effectLst/>
                <a:latin typeface="Calibri" panose="020F0502020204030204" pitchFamily="34" charset="0"/>
                <a:ea typeface="Calibri" panose="020F0502020204030204" pitchFamily="34" charset="0"/>
                <a:cs typeface="Calibri" panose="020F0502020204030204" pitchFamily="34" charset="0"/>
              </a:rPr>
              <a:t>Apriori</a:t>
            </a:r>
            <a:r>
              <a:rPr lang="en-US" sz="1700" kern="100" dirty="0">
                <a:effectLst/>
                <a:latin typeface="Calibri" panose="020F0502020204030204" pitchFamily="34" charset="0"/>
                <a:ea typeface="Calibri" panose="020F0502020204030204" pitchFamily="34" charset="0"/>
                <a:cs typeface="Calibri" panose="020F0502020204030204" pitchFamily="34" charset="0"/>
              </a:rPr>
              <a:t> algorithm was employed with a minimum support threshold of 0.08 and a maximum length of 10 to mine for frequent </a:t>
            </a:r>
            <a:r>
              <a:rPr lang="en-US" sz="1700" kern="100" dirty="0" err="1">
                <a:effectLst/>
                <a:latin typeface="Calibri" panose="020F0502020204030204" pitchFamily="34" charset="0"/>
                <a:ea typeface="Calibri" panose="020F0502020204030204" pitchFamily="34" charset="0"/>
                <a:cs typeface="Calibri" panose="020F0502020204030204" pitchFamily="34" charset="0"/>
              </a:rPr>
              <a:t>itemsets</a:t>
            </a:r>
            <a:r>
              <a:rPr lang="en-US" sz="1700" kern="100" dirty="0">
                <a:effectLst/>
                <a:latin typeface="Calibri" panose="020F0502020204030204" pitchFamily="34" charset="0"/>
                <a:ea typeface="Calibri" panose="020F0502020204030204" pitchFamily="34" charset="0"/>
                <a:cs typeface="Calibri" panose="020F0502020204030204" pitchFamily="34" charset="0"/>
              </a:rPr>
              <a:t> and generate association rules with a lift metric.</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pic>
        <p:nvPicPr>
          <p:cNvPr id="5" name="Picture 4">
            <a:extLst>
              <a:ext uri="{FF2B5EF4-FFF2-40B4-BE49-F238E27FC236}">
                <a16:creationId xmlns:a16="http://schemas.microsoft.com/office/drawing/2014/main" id="{042AFE0F-91B0-44F1-3343-DE693E229C5E}"/>
              </a:ext>
            </a:extLst>
          </p:cNvPr>
          <p:cNvPicPr>
            <a:picLocks noChangeAspect="1"/>
          </p:cNvPicPr>
          <p:nvPr/>
        </p:nvPicPr>
        <p:blipFill>
          <a:blip r:embed="rId2"/>
          <a:stretch>
            <a:fillRect/>
          </a:stretch>
        </p:blipFill>
        <p:spPr>
          <a:xfrm>
            <a:off x="6712103" y="1523999"/>
            <a:ext cx="5103257" cy="3403601"/>
          </a:xfrm>
          <a:prstGeom prst="rect">
            <a:avLst/>
          </a:prstGeom>
        </p:spPr>
      </p:pic>
    </p:spTree>
    <p:extLst>
      <p:ext uri="{BB962C8B-B14F-4D97-AF65-F5344CB8AC3E}">
        <p14:creationId xmlns:p14="http://schemas.microsoft.com/office/powerpoint/2010/main" val="130955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46751C-F616-A326-C7D5-AE3FB5B5CAC9}"/>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Insights from Association Rules</a:t>
            </a:r>
          </a:p>
        </p:txBody>
      </p:sp>
      <p:sp>
        <p:nvSpPr>
          <p:cNvPr id="3" name="Content Placeholder 2">
            <a:extLst>
              <a:ext uri="{FF2B5EF4-FFF2-40B4-BE49-F238E27FC236}">
                <a16:creationId xmlns:a16="http://schemas.microsoft.com/office/drawing/2014/main" id="{D5500284-BDAA-AA5A-2369-44349F180138}"/>
              </a:ext>
            </a:extLst>
          </p:cNvPr>
          <p:cNvSpPr>
            <a:spLocks noGrp="1"/>
          </p:cNvSpPr>
          <p:nvPr>
            <p:ph idx="1"/>
          </p:nvPr>
        </p:nvSpPr>
        <p:spPr>
          <a:xfrm>
            <a:off x="1957987" y="2431765"/>
            <a:ext cx="8276026" cy="3320031"/>
          </a:xfrm>
        </p:spPr>
        <p:txBody>
          <a:bodyPr anchor="ctr">
            <a:normAutofit/>
          </a:bodyPr>
          <a:lstStyle/>
          <a:p>
            <a:pPr marL="0" marR="0">
              <a:spcBef>
                <a:spcPts val="0"/>
              </a:spcBef>
              <a:spcAft>
                <a:spcPts val="800"/>
              </a:spcAft>
            </a:pPr>
            <a:r>
              <a:rPr lang="en-US" sz="1700" kern="1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Two key insights emerged from the association rules generated:</a:t>
            </a:r>
            <a:endParaRPr lang="en-US" sz="17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r>
              <a:rPr lang="en-US" sz="1700" b="1" kern="1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1) Patterns Among Least Active Customers in Fruit Purchases</a:t>
            </a:r>
            <a:endParaRPr lang="en-US" sz="17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0"/>
              </a:spcAft>
            </a:pPr>
            <a:r>
              <a:rPr lang="en-US" sz="1700" kern="1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The analysis revealed a strong association between customers who are categorized as 'Least Active' in purchasing fruits and other product segments. For instance, Customers categorized as 'Least Active' in purchasing fruits showed a strong association with being 'Least Active' in other product segments. This suggests a significant probability that customers less active in certain categories will exhibit similar behavior in fruit purchases.</a:t>
            </a:r>
            <a:endParaRPr lang="en-US" sz="1700" kern="100" dirty="0">
              <a:solidFill>
                <a:schemeClr val="tx1">
                  <a:lumMod val="85000"/>
                  <a:lumOff val="15000"/>
                </a:schemeClr>
              </a:solidFill>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0"/>
              </a:spcAft>
            </a:pPr>
            <a:endParaRPr lang="en-US" sz="17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pPr>
            <a:r>
              <a:rPr lang="en-US" sz="1700" b="1" kern="1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2) Correlations with Highly Active Wine Purchasers:</a:t>
            </a:r>
            <a:endParaRPr lang="en-US" sz="17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spcBef>
                <a:spcPts val="0"/>
              </a:spcBef>
              <a:spcAft>
                <a:spcPts val="800"/>
              </a:spcAft>
            </a:pPr>
            <a:r>
              <a:rPr lang="en-US" sz="1700" kern="100"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The segment of 'Highly Active' wine purchasers exhibited a robust link with being 'Highly Active' in buying fruits, meats, and fish. This indicates that a customer active in one high-value product category is very likely to be active in others, especially wines.</a:t>
            </a:r>
            <a:endParaRPr lang="en-US" sz="1700" kern="1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393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836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Customer Segmentation Using Machine Learning</vt:lpstr>
      <vt:lpstr>Introduction</vt:lpstr>
      <vt:lpstr>Methodology</vt:lpstr>
      <vt:lpstr>Phase I: RFM analysis</vt:lpstr>
      <vt:lpstr>Frequency Analysis</vt:lpstr>
      <vt:lpstr>Monetary Analysis with respect to Marital Status and Education </vt:lpstr>
      <vt:lpstr>Phase II: Kmeans </vt:lpstr>
      <vt:lpstr>Phase III: Apriori Algorithm for association</vt:lpstr>
      <vt:lpstr>Insights from Association Rules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Using Machine Learning</dc:title>
  <dc:creator>k213100 Muhammad Sameed</dc:creator>
  <cp:lastModifiedBy>k213100 Muhammad Sameed</cp:lastModifiedBy>
  <cp:revision>2</cp:revision>
  <dcterms:created xsi:type="dcterms:W3CDTF">2023-12-07T18:25:57Z</dcterms:created>
  <dcterms:modified xsi:type="dcterms:W3CDTF">2023-12-07T19:19:11Z</dcterms:modified>
</cp:coreProperties>
</file>