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300" r:id="rId8"/>
    <p:sldId id="301" r:id="rId9"/>
    <p:sldId id="303" r:id="rId10"/>
    <p:sldId id="302" r:id="rId11"/>
    <p:sldId id="267" r:id="rId12"/>
    <p:sldId id="268" r:id="rId13"/>
    <p:sldId id="305" r:id="rId14"/>
    <p:sldId id="304" r:id="rId15"/>
    <p:sldId id="306" r:id="rId16"/>
    <p:sldId id="307" r:id="rId17"/>
    <p:sldId id="271" r:id="rId18"/>
    <p:sldId id="279" r:id="rId19"/>
  </p:sldIdLst>
  <p:sldSz cx="9144000" cy="5143500" type="screen16x9"/>
  <p:notesSz cx="6858000" cy="9144000"/>
  <p:embeddedFontLst>
    <p:embeddedFont>
      <p:font typeface="Palanquin Dark" panose="020B0604020202020204" charset="0"/>
      <p:regular r:id="rId21"/>
      <p:bold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Black" panose="00000A00000000000000" pitchFamily="2" charset="0"/>
      <p:bold r:id="rId27"/>
      <p:boldItalic r:id="rId28"/>
    </p:embeddedFont>
    <p:embeddedFont>
      <p:font typeface="Poppins ExtraBold" panose="000009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A6F5DC-65E4-4772-BB09-3750651FB697}">
  <a:tblStyle styleId="{A1A6F5DC-65E4-4772-BB09-3750651FB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19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a4b3b7ab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a4b3b7ab8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5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04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40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4b3b7ab8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4b3b7ab8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69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061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89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35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63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Design of a robot to assist nasopharyngeal swap sampling</a:t>
            </a:r>
            <a:endParaRPr sz="32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255459" y="4273787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Saad Abuzaid Saad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Creating robot arm, or finding suitable robot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Finding suitable software simulation(In case couldn’t access robot)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Programming this robot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Control unit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Disinfection setup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Nostril detection, and tracking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User interface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GB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5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sp>
        <p:nvSpPr>
          <p:cNvPr id="738" name="Google Shape;73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Risks</a:t>
            </a:r>
            <a:endParaRPr dirty="0"/>
          </a:p>
        </p:txBody>
      </p:sp>
      <p:sp>
        <p:nvSpPr>
          <p:cNvPr id="739" name="Google Shape;739;p37"/>
          <p:cNvSpPr txBox="1">
            <a:spLocks noGrp="1"/>
          </p:cNvSpPr>
          <p:nvPr>
            <p:ph type="subTitle" idx="1"/>
          </p:nvPr>
        </p:nvSpPr>
        <p:spPr>
          <a:xfrm>
            <a:off x="417492" y="1833925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Miscalculation, and errors	</a:t>
            </a:r>
            <a:endParaRPr dirty="0"/>
          </a:p>
        </p:txBody>
      </p:sp>
      <p:sp>
        <p:nvSpPr>
          <p:cNvPr id="741" name="Google Shape;741;p37"/>
          <p:cNvSpPr txBox="1">
            <a:spLocks noGrp="1"/>
          </p:cNvSpPr>
          <p:nvPr>
            <p:ph type="subTitle" idx="3"/>
          </p:nvPr>
        </p:nvSpPr>
        <p:spPr>
          <a:xfrm>
            <a:off x="3317670" y="1833925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Robot’s grip handling</a:t>
            </a:r>
            <a:endParaRPr dirty="0"/>
          </a:p>
        </p:txBody>
      </p:sp>
      <p:sp>
        <p:nvSpPr>
          <p:cNvPr id="743" name="Google Shape;743;p37"/>
          <p:cNvSpPr txBox="1">
            <a:spLocks noGrp="1"/>
          </p:cNvSpPr>
          <p:nvPr>
            <p:ph type="subTitle" idx="9"/>
          </p:nvPr>
        </p:nvSpPr>
        <p:spPr>
          <a:xfrm>
            <a:off x="3317670" y="32134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Electrical fires</a:t>
            </a:r>
            <a:endParaRPr dirty="0"/>
          </a:p>
        </p:txBody>
      </p:sp>
      <p:sp>
        <p:nvSpPr>
          <p:cNvPr id="745" name="Google Shape;745;p37"/>
          <p:cNvSpPr txBox="1">
            <a:spLocks noGrp="1"/>
          </p:cNvSpPr>
          <p:nvPr>
            <p:ph type="subTitle" idx="5"/>
          </p:nvPr>
        </p:nvSpPr>
        <p:spPr>
          <a:xfrm>
            <a:off x="6216174" y="1833925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Face, and nostril detection</a:t>
            </a:r>
            <a:endParaRPr dirty="0"/>
          </a:p>
        </p:txBody>
      </p:sp>
      <p:sp>
        <p:nvSpPr>
          <p:cNvPr id="747" name="Google Shape;747;p3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Infection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achievments</a:t>
            </a:r>
            <a:endParaRPr dirty="0"/>
          </a:p>
        </p:txBody>
      </p:sp>
      <p:sp>
        <p:nvSpPr>
          <p:cNvPr id="79" name="Google Shape;409;p31">
            <a:extLst>
              <a:ext uri="{FF2B5EF4-FFF2-40B4-BE49-F238E27FC236}">
                <a16:creationId xmlns:a16="http://schemas.microsoft.com/office/drawing/2014/main" id="{FB760381-8260-41E4-B030-461CDBDF1518}"/>
              </a:ext>
            </a:extLst>
          </p:cNvPr>
          <p:cNvSpPr txBox="1">
            <a:spLocks/>
          </p:cNvSpPr>
          <p:nvPr/>
        </p:nvSpPr>
        <p:spPr>
          <a:xfrm>
            <a:off x="898754" y="1154225"/>
            <a:ext cx="5330165" cy="21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buSzPts val="1100"/>
              <a:buFont typeface="Arial"/>
              <a:buNone/>
            </a:pPr>
            <a:endParaRPr lang="en-US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Installing OpenCV, and integrating its libraries with IntelliJ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Watched tutorials about computer vision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Implemented a class that can detect faces, and nostrils.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endParaRPr lang="en-US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endParaRPr lang="en-US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achievments</a:t>
            </a:r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D7BCAF-020D-4F5A-B4C2-3E29514861A5}"/>
              </a:ext>
            </a:extLst>
          </p:cNvPr>
          <p:cNvGrpSpPr/>
          <p:nvPr/>
        </p:nvGrpSpPr>
        <p:grpSpPr>
          <a:xfrm>
            <a:off x="485786" y="1908781"/>
            <a:ext cx="8034391" cy="3063182"/>
            <a:chOff x="389534" y="1482519"/>
            <a:chExt cx="8034391" cy="3063182"/>
          </a:xfrm>
        </p:grpSpPr>
        <p:sp>
          <p:nvSpPr>
            <p:cNvPr id="753" name="Google Shape;753;p38"/>
            <p:cNvSpPr/>
            <p:nvPr/>
          </p:nvSpPr>
          <p:spPr>
            <a:xfrm>
              <a:off x="5366025" y="1482520"/>
              <a:ext cx="3057900" cy="3054000"/>
            </a:xfrm>
            <a:prstGeom prst="roundRect">
              <a:avLst>
                <a:gd name="adj" fmla="val 89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3;p38">
              <a:extLst>
                <a:ext uri="{FF2B5EF4-FFF2-40B4-BE49-F238E27FC236}">
                  <a16:creationId xmlns:a16="http://schemas.microsoft.com/office/drawing/2014/main" id="{8069B354-C3FF-444F-BD80-0F15DD0B1F75}"/>
                </a:ext>
              </a:extLst>
            </p:cNvPr>
            <p:cNvSpPr/>
            <p:nvPr/>
          </p:nvSpPr>
          <p:spPr>
            <a:xfrm>
              <a:off x="389534" y="1482520"/>
              <a:ext cx="3057900" cy="3054000"/>
            </a:xfrm>
            <a:prstGeom prst="roundRect">
              <a:avLst>
                <a:gd name="adj" fmla="val 89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406780D-7A46-4F7B-9D98-507F36325F5F}"/>
                </a:ext>
              </a:extLst>
            </p:cNvPr>
            <p:cNvSpPr/>
            <p:nvPr/>
          </p:nvSpPr>
          <p:spPr>
            <a:xfrm>
              <a:off x="3948048" y="2763826"/>
              <a:ext cx="811272" cy="3850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 descr="A person wearing a sports uniform&#10;&#10;Description automatically generated with low confidence">
              <a:extLst>
                <a:ext uri="{FF2B5EF4-FFF2-40B4-BE49-F238E27FC236}">
                  <a16:creationId xmlns:a16="http://schemas.microsoft.com/office/drawing/2014/main" id="{991C4774-4259-4283-8771-C7622A7CE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514" y="1482519"/>
              <a:ext cx="2035999" cy="3053999"/>
            </a:xfrm>
            <a:prstGeom prst="rect">
              <a:avLst/>
            </a:prstGeom>
          </p:spPr>
        </p:pic>
        <p:pic>
          <p:nvPicPr>
            <p:cNvPr id="22" name="Picture 21" descr="A person with red paint on his face&#10;&#10;Description automatically generated with medium confidence">
              <a:extLst>
                <a:ext uri="{FF2B5EF4-FFF2-40B4-BE49-F238E27FC236}">
                  <a16:creationId xmlns:a16="http://schemas.microsoft.com/office/drawing/2014/main" id="{7B704349-CD27-48FF-9584-8072DF89F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0218" y="1491702"/>
              <a:ext cx="2035999" cy="3053999"/>
            </a:xfrm>
            <a:prstGeom prst="rect">
              <a:avLst/>
            </a:prstGeom>
          </p:spPr>
        </p:pic>
      </p:grpSp>
      <p:sp>
        <p:nvSpPr>
          <p:cNvPr id="78" name="Google Shape;737;p37">
            <a:extLst>
              <a:ext uri="{FF2B5EF4-FFF2-40B4-BE49-F238E27FC236}">
                <a16:creationId xmlns:a16="http://schemas.microsoft.com/office/drawing/2014/main" id="{33443282-FBE1-41AE-BB8C-ABDAE5DCE9B8}"/>
              </a:ext>
            </a:extLst>
          </p:cNvPr>
          <p:cNvSpPr txBox="1">
            <a:spLocks/>
          </p:cNvSpPr>
          <p:nvPr/>
        </p:nvSpPr>
        <p:spPr>
          <a:xfrm>
            <a:off x="569564" y="1083090"/>
            <a:ext cx="335616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-GB" dirty="0"/>
              <a:t>Face &amp; Nostril Detection:</a:t>
            </a:r>
          </a:p>
        </p:txBody>
      </p:sp>
    </p:spTree>
    <p:extLst>
      <p:ext uri="{BB962C8B-B14F-4D97-AF65-F5344CB8AC3E}">
        <p14:creationId xmlns:p14="http://schemas.microsoft.com/office/powerpoint/2010/main" val="74227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Managment</a:t>
            </a:r>
            <a:endParaRPr dirty="0"/>
          </a:p>
        </p:txBody>
      </p:sp>
      <p:sp>
        <p:nvSpPr>
          <p:cNvPr id="739" name="Google Shape;739;p37"/>
          <p:cNvSpPr txBox="1">
            <a:spLocks noGrp="1"/>
          </p:cNvSpPr>
          <p:nvPr>
            <p:ph type="subTitle" idx="1"/>
          </p:nvPr>
        </p:nvSpPr>
        <p:spPr>
          <a:xfrm>
            <a:off x="527495" y="1046694"/>
            <a:ext cx="3968879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Jira Backlog: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5980BA-F01F-4300-83BF-0381BF79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094"/>
            <a:ext cx="9144000" cy="3725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072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Managment</a:t>
            </a:r>
            <a:endParaRPr dirty="0"/>
          </a:p>
        </p:txBody>
      </p:sp>
      <p:sp>
        <p:nvSpPr>
          <p:cNvPr id="739" name="Google Shape;739;p37"/>
          <p:cNvSpPr txBox="1">
            <a:spLocks noGrp="1"/>
          </p:cNvSpPr>
          <p:nvPr>
            <p:ph type="subTitle" idx="1"/>
          </p:nvPr>
        </p:nvSpPr>
        <p:spPr>
          <a:xfrm>
            <a:off x="720000" y="1382616"/>
            <a:ext cx="3968879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Jira Cumulative Flow Diagram: 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FA1A29-9D08-448B-A669-3CCAD27E5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1821"/>
            <a:ext cx="9144000" cy="2599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3700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Managment</a:t>
            </a:r>
            <a:endParaRPr dirty="0"/>
          </a:p>
        </p:txBody>
      </p:sp>
      <p:sp>
        <p:nvSpPr>
          <p:cNvPr id="739" name="Google Shape;739;p37"/>
          <p:cNvSpPr txBox="1">
            <a:spLocks noGrp="1"/>
          </p:cNvSpPr>
          <p:nvPr>
            <p:ph type="subTitle" idx="1"/>
          </p:nvPr>
        </p:nvSpPr>
        <p:spPr>
          <a:xfrm>
            <a:off x="0" y="1137704"/>
            <a:ext cx="3968879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Uploaded evidence to Gitlab: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D704F-55AD-46EC-BC8E-D6F8D546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321" y="1530651"/>
            <a:ext cx="4574117" cy="3653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573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1"/>
          <p:cNvSpPr txBox="1">
            <a:spLocks noGrp="1"/>
          </p:cNvSpPr>
          <p:nvPr>
            <p:ph type="title"/>
          </p:nvPr>
        </p:nvSpPr>
        <p:spPr>
          <a:xfrm flipH="1">
            <a:off x="4110212" y="1543985"/>
            <a:ext cx="4037872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Questions?</a:t>
            </a:r>
            <a:endParaRPr sz="5000" dirty="0"/>
          </a:p>
        </p:txBody>
      </p:sp>
      <p:grpSp>
        <p:nvGrpSpPr>
          <p:cNvPr id="823" name="Google Shape;823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4" name="Google Shape;824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69400" y="1432254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26603" y="798105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52F730C-4886-46CE-9E13-D9F4FEB55154}"/>
              </a:ext>
            </a:extLst>
          </p:cNvPr>
          <p:cNvSpPr/>
          <p:nvPr/>
        </p:nvSpPr>
        <p:spPr>
          <a:xfrm>
            <a:off x="4769400" y="3476065"/>
            <a:ext cx="3562227" cy="9508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Objectives, Implementation plan, risks, context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18441" y="1781702"/>
            <a:ext cx="2918603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Background Reading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 Reading about the project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3243198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Technical achievements</a:t>
            </a:r>
          </a:p>
        </p:txBody>
      </p:sp>
      <p:sp>
        <p:nvSpPr>
          <p:cNvPr id="247" name="Google Shape;247;p28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Technical achievements during challenge week</a:t>
            </a:r>
            <a:endParaRPr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Managment</a:t>
            </a:r>
            <a:endParaRPr dirty="0"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record of summer and challenge week activity on Jira</a:t>
            </a:r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1508700" y="166833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1"/>
          </p:nvPr>
        </p:nvSpPr>
        <p:spPr>
          <a:xfrm>
            <a:off x="1508699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Would you trust a robot to do your nasopharngyeal swab sample?</a:t>
            </a:r>
            <a:endParaRPr dirty="0"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0" name="Google Shape;26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2" name="Google Shape;26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rgbClr val="80ED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604159" y="226434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Reading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title" idx="2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</a:t>
            </a:r>
            <a:endParaRPr sz="4800"/>
          </a:p>
        </p:txBody>
      </p:sp>
      <p:grpSp>
        <p:nvGrpSpPr>
          <p:cNvPr id="298" name="Google Shape;298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99" name="Google Shape;299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rgbClr val="96F3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rgbClr val="46C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rgbClr val="34B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6" name="Google Shape;346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Nasopharyngeal swab sample</a:t>
            </a:r>
            <a:endParaRPr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Why robots would be favoured over humans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Similar projects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GB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My technique, and improvements</a:t>
            </a:r>
            <a:endParaRPr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Reading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Nasopharyngeal swab sample</a:t>
            </a:r>
            <a:endParaRPr dirty="0"/>
          </a:p>
        </p:txBody>
      </p:sp>
      <p:sp>
        <p:nvSpPr>
          <p:cNvPr id="421" name="Google Shape;421;p32"/>
          <p:cNvSpPr/>
          <p:nvPr/>
        </p:nvSpPr>
        <p:spPr>
          <a:xfrm>
            <a:off x="6790944" y="2985570"/>
            <a:ext cx="2353055" cy="2157929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11E905-B116-4CE0-A4C8-683CAFBCD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7" t="631" r="9922" b="6309"/>
          <a:stretch/>
        </p:blipFill>
        <p:spPr>
          <a:xfrm>
            <a:off x="7132700" y="3522321"/>
            <a:ext cx="1682116" cy="1143373"/>
          </a:xfrm>
          <a:prstGeom prst="rect">
            <a:avLst/>
          </a:prstGeom>
        </p:spPr>
      </p:pic>
      <p:sp>
        <p:nvSpPr>
          <p:cNvPr id="41" name="Google Shape;409;p31">
            <a:extLst>
              <a:ext uri="{FF2B5EF4-FFF2-40B4-BE49-F238E27FC236}">
                <a16:creationId xmlns:a16="http://schemas.microsoft.com/office/drawing/2014/main" id="{28EBDEF4-30E1-4896-A8F3-04D89840F076}"/>
              </a:ext>
            </a:extLst>
          </p:cNvPr>
          <p:cNvSpPr txBox="1">
            <a:spLocks/>
          </p:cNvSpPr>
          <p:nvPr/>
        </p:nvSpPr>
        <p:spPr>
          <a:xfrm>
            <a:off x="695937" y="1302994"/>
            <a:ext cx="7728063" cy="215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Gently insert the swab along the nasal septum, just above the floor of the nasal passage, to the nasopharynx, until resistance is felt.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Leave the swab in place for several seconds, rotate the swab in place, and then slowly the swab.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 the swab in the collection tube carefully.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robots would be favoured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5CB05-255F-497A-A8FE-950E9CFB12A7}"/>
              </a:ext>
            </a:extLst>
          </p:cNvPr>
          <p:cNvSpPr/>
          <p:nvPr/>
        </p:nvSpPr>
        <p:spPr>
          <a:xfrm>
            <a:off x="6222044" y="3613850"/>
            <a:ext cx="2921955" cy="1529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person, window, microphone&#10;&#10;Description automatically generated">
            <a:extLst>
              <a:ext uri="{FF2B5EF4-FFF2-40B4-BE49-F238E27FC236}">
                <a16:creationId xmlns:a16="http://schemas.microsoft.com/office/drawing/2014/main" id="{A24E8893-7C61-47DC-85F7-01A75D15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31" y="3680162"/>
            <a:ext cx="2832579" cy="1427231"/>
          </a:xfrm>
          <a:prstGeom prst="rect">
            <a:avLst/>
          </a:prstGeom>
        </p:spPr>
      </p:pic>
      <p:sp>
        <p:nvSpPr>
          <p:cNvPr id="12" name="Google Shape;409;p31">
            <a:extLst>
              <a:ext uri="{FF2B5EF4-FFF2-40B4-BE49-F238E27FC236}">
                <a16:creationId xmlns:a16="http://schemas.microsoft.com/office/drawing/2014/main" id="{D0DD684F-3005-468D-821F-828D61133E8F}"/>
              </a:ext>
            </a:extLst>
          </p:cNvPr>
          <p:cNvSpPr txBox="1">
            <a:spLocks/>
          </p:cNvSpPr>
          <p:nvPr/>
        </p:nvSpPr>
        <p:spPr>
          <a:xfrm>
            <a:off x="695937" y="1316791"/>
            <a:ext cx="7728063" cy="215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Font typeface="Arial"/>
              <a:buNone/>
            </a:pPr>
            <a:endParaRPr lang="en-US" dirty="0"/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Human Errors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Complications might happen after NP swab sampling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Robot’s accuracy</a:t>
            </a:r>
          </a:p>
          <a:p>
            <a:pPr indent="-317500">
              <a:buClr>
                <a:schemeClr val="lt2"/>
              </a:buClr>
              <a:buSzPts val="1400"/>
              <a:buFont typeface="Poppins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0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 Project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5CB05-255F-497A-A8FE-950E9CFB12A7}"/>
              </a:ext>
            </a:extLst>
          </p:cNvPr>
          <p:cNvSpPr/>
          <p:nvPr/>
        </p:nvSpPr>
        <p:spPr>
          <a:xfrm>
            <a:off x="5947038" y="3898232"/>
            <a:ext cx="3196961" cy="1245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oogle Shape;409;p31">
            <a:extLst>
              <a:ext uri="{FF2B5EF4-FFF2-40B4-BE49-F238E27FC236}">
                <a16:creationId xmlns:a16="http://schemas.microsoft.com/office/drawing/2014/main" id="{118B2E45-DFDD-4CC0-B13E-A4422FE01845}"/>
              </a:ext>
            </a:extLst>
          </p:cNvPr>
          <p:cNvSpPr txBox="1">
            <a:spLocks/>
          </p:cNvSpPr>
          <p:nvPr/>
        </p:nvSpPr>
        <p:spPr>
          <a:xfrm>
            <a:off x="695937" y="1316791"/>
            <a:ext cx="7728063" cy="139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Font typeface="Arial"/>
              <a:buNone/>
            </a:pPr>
            <a:r>
              <a:rPr lang="en-US" dirty="0"/>
              <a:t>Advantages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Low cost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Light weight</a:t>
            </a:r>
          </a:p>
        </p:txBody>
      </p:sp>
      <p:sp>
        <p:nvSpPr>
          <p:cNvPr id="8" name="Google Shape;409;p31">
            <a:extLst>
              <a:ext uri="{FF2B5EF4-FFF2-40B4-BE49-F238E27FC236}">
                <a16:creationId xmlns:a16="http://schemas.microsoft.com/office/drawing/2014/main" id="{E352DAF6-D157-4BE6-863E-956DE4A92DBB}"/>
              </a:ext>
            </a:extLst>
          </p:cNvPr>
          <p:cNvSpPr txBox="1">
            <a:spLocks/>
          </p:cNvSpPr>
          <p:nvPr/>
        </p:nvSpPr>
        <p:spPr>
          <a:xfrm>
            <a:off x="720001" y="2984145"/>
            <a:ext cx="5502042" cy="139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>
              <a:lnSpc>
                <a:spcPct val="150000"/>
              </a:lnSpc>
              <a:buSzPts val="1100"/>
              <a:buFont typeface="Arial"/>
              <a:buNone/>
            </a:pPr>
            <a:r>
              <a:rPr lang="en-US" dirty="0"/>
              <a:t>Disadvantages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Lacks full-automation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Infectious</a:t>
            </a: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EE4EE42-64F0-4C74-A088-97D2DF87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36" y="3958408"/>
            <a:ext cx="3070701" cy="11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technique, and improvements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5CB05-255F-497A-A8FE-950E9CFB12A7}"/>
              </a:ext>
            </a:extLst>
          </p:cNvPr>
          <p:cNvSpPr/>
          <p:nvPr/>
        </p:nvSpPr>
        <p:spPr>
          <a:xfrm>
            <a:off x="5947038" y="3898232"/>
            <a:ext cx="3196961" cy="12452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Google Shape;409;p31">
            <a:extLst>
              <a:ext uri="{FF2B5EF4-FFF2-40B4-BE49-F238E27FC236}">
                <a16:creationId xmlns:a16="http://schemas.microsoft.com/office/drawing/2014/main" id="{118B2E45-DFDD-4CC0-B13E-A4422FE01845}"/>
              </a:ext>
            </a:extLst>
          </p:cNvPr>
          <p:cNvSpPr txBox="1">
            <a:spLocks/>
          </p:cNvSpPr>
          <p:nvPr/>
        </p:nvSpPr>
        <p:spPr>
          <a:xfrm>
            <a:off x="695937" y="937613"/>
            <a:ext cx="7728063" cy="199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139700" indent="0">
              <a:lnSpc>
                <a:spcPct val="150000"/>
              </a:lnSpc>
              <a:buClr>
                <a:schemeClr val="lt2"/>
              </a:buClr>
              <a:buSzPts val="1400"/>
            </a:pPr>
            <a:endParaRPr lang="en-US" dirty="0"/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My technique explained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Full-automation improvement</a:t>
            </a:r>
          </a:p>
          <a:p>
            <a:pPr indent="-317500">
              <a:lnSpc>
                <a:spcPct val="150000"/>
              </a:lnSpc>
              <a:buClr>
                <a:schemeClr val="lt2"/>
              </a:buClr>
              <a:buSzPts val="1400"/>
              <a:buFont typeface="Poppins"/>
              <a:buChar char="●"/>
            </a:pPr>
            <a:r>
              <a:rPr lang="en-US" dirty="0"/>
              <a:t>Proposed solutions to disinfect robot’s grip</a:t>
            </a:r>
          </a:p>
        </p:txBody>
      </p: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EE4EE42-64F0-4C74-A088-97D2DF87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36" y="3958408"/>
            <a:ext cx="3070701" cy="11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2679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On-screen Show (16:9)</PresentationFormat>
  <Paragraphs>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Poppins Black</vt:lpstr>
      <vt:lpstr>Palanquin Dark</vt:lpstr>
      <vt:lpstr>Poppins ExtraBold</vt:lpstr>
      <vt:lpstr>Arial</vt:lpstr>
      <vt:lpstr>Poppins</vt:lpstr>
      <vt:lpstr>Robotic Workshop by Slidesgo</vt:lpstr>
      <vt:lpstr>Design of a robot to assist nasopharyngeal swap sampling</vt:lpstr>
      <vt:lpstr>Table of Contents</vt:lpstr>
      <vt:lpstr>Introduction</vt:lpstr>
      <vt:lpstr>Background Reading</vt:lpstr>
      <vt:lpstr>Background Reading</vt:lpstr>
      <vt:lpstr>Nasopharyngeal swab sample</vt:lpstr>
      <vt:lpstr>Why robots would be favoured</vt:lpstr>
      <vt:lpstr>Similar Project</vt:lpstr>
      <vt:lpstr>My technique, and improvements</vt:lpstr>
      <vt:lpstr>Project Objectives</vt:lpstr>
      <vt:lpstr>Risks</vt:lpstr>
      <vt:lpstr>Technical achievments</vt:lpstr>
      <vt:lpstr>Technical achievments</vt:lpstr>
      <vt:lpstr>Project Managment</vt:lpstr>
      <vt:lpstr>Project Managment</vt:lpstr>
      <vt:lpstr>Project Managment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robot to assist nasopharyngeal swap sampling</dc:title>
  <cp:lastModifiedBy>Saad, Saad A S A</cp:lastModifiedBy>
  <cp:revision>8</cp:revision>
  <dcterms:modified xsi:type="dcterms:W3CDTF">2021-10-15T03:41:43Z</dcterms:modified>
</cp:coreProperties>
</file>