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1" r:id="rId4"/>
    <p:sldId id="257" r:id="rId5"/>
    <p:sldId id="258" r:id="rId6"/>
    <p:sldId id="259" r:id="rId7"/>
    <p:sldId id="264" r:id="rId8"/>
    <p:sldId id="260" r:id="rId9"/>
    <p:sldId id="261" r:id="rId10"/>
    <p:sldId id="262" r:id="rId11"/>
    <p:sldId id="263"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B53424-8A05-4814-8877-ACE76C110C10}">
          <p14:sldIdLst>
            <p14:sldId id="256"/>
            <p14:sldId id="268"/>
            <p14:sldId id="271"/>
            <p14:sldId id="257"/>
            <p14:sldId id="258"/>
            <p14:sldId id="259"/>
            <p14:sldId id="264"/>
            <p14:sldId id="260"/>
            <p14:sldId id="261"/>
            <p14:sldId id="262"/>
            <p14:sldId id="263"/>
            <p14:sldId id="265"/>
            <p14:sldId id="266"/>
            <p14:sldId id="269"/>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48"/>
            <a:ext cx="9144000" cy="6713504"/>
          </a:xfrm>
          <a:prstGeom prst="rect">
            <a:avLst/>
          </a:prstGeom>
        </p:spPr>
      </p:pic>
      <p:sp>
        <p:nvSpPr>
          <p:cNvPr id="2" name="Title 1"/>
          <p:cNvSpPr>
            <a:spLocks noGrp="1"/>
          </p:cNvSpPr>
          <p:nvPr>
            <p:ph type="ctrTitle"/>
          </p:nvPr>
        </p:nvSpPr>
        <p:spPr>
          <a:xfrm>
            <a:off x="685800" y="304800"/>
            <a:ext cx="7772400" cy="1470025"/>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7D2477C-2C93-4450-9D69-FC89C3E64A8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86787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D2477C-2C93-4450-9D69-FC89C3E64A8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50981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D2477C-2C93-4450-9D69-FC89C3E64A8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08516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D2477C-2C93-4450-9D69-FC89C3E64A8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8186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2477C-2C93-4450-9D69-FC89C3E64A8E}"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305528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D2477C-2C93-4450-9D69-FC89C3E64A8E}"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71522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D2477C-2C93-4450-9D69-FC89C3E64A8E}"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322430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D2477C-2C93-4450-9D69-FC89C3E64A8E}"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8026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Date Placeholder 1"/>
          <p:cNvSpPr>
            <a:spLocks noGrp="1"/>
          </p:cNvSpPr>
          <p:nvPr>
            <p:ph type="dt" sz="half" idx="10"/>
          </p:nvPr>
        </p:nvSpPr>
        <p:spPr/>
        <p:txBody>
          <a:bodyPr/>
          <a:lstStyle/>
          <a:p>
            <a:fld id="{67D2477C-2C93-4450-9D69-FC89C3E64A8E}"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119558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2477C-2C93-4450-9D69-FC89C3E64A8E}"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235253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2477C-2C93-4450-9D69-FC89C3E64A8E}"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5C5F1-99E8-4C09-817F-038159710B5C}" type="slidenum">
              <a:rPr lang="en-US" smtClean="0"/>
              <a:t>‹#›</a:t>
            </a:fld>
            <a:endParaRPr lang="en-US"/>
          </a:p>
        </p:txBody>
      </p:sp>
    </p:spTree>
    <p:extLst>
      <p:ext uri="{BB962C8B-B14F-4D97-AF65-F5344CB8AC3E}">
        <p14:creationId xmlns:p14="http://schemas.microsoft.com/office/powerpoint/2010/main" val="362677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Placeholder 1"/>
          <p:cNvSpPr>
            <a:spLocks noGrp="1"/>
          </p:cNvSpPr>
          <p:nvPr>
            <p:ph type="title"/>
          </p:nvPr>
        </p:nvSpPr>
        <p:spPr>
          <a:xfrm>
            <a:off x="457200" y="274638"/>
            <a:ext cx="7086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2477C-2C93-4450-9D69-FC89C3E64A8E}" type="datetimeFigureOut">
              <a:rPr lang="en-US" smtClean="0"/>
              <a:t>11/30/2018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5C5F1-99E8-4C09-817F-038159710B5C}" type="slidenum">
              <a:rPr lang="en-US" smtClean="0"/>
              <a:t>‹#›</a:t>
            </a:fld>
            <a:endParaRPr lang="en-US"/>
          </a:p>
        </p:txBody>
      </p:sp>
    </p:spTree>
    <p:extLst>
      <p:ext uri="{BB962C8B-B14F-4D97-AF65-F5344CB8AC3E}">
        <p14:creationId xmlns:p14="http://schemas.microsoft.com/office/powerpoint/2010/main" val="65871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1000/blabla.html" TargetMode="External"/><Relationship Id="rId2" Type="http://schemas.openxmlformats.org/officeDocument/2006/relationships/hyperlink" Target="http://localhost:1000/aboutus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Server</a:t>
            </a:r>
          </a:p>
        </p:txBody>
      </p:sp>
    </p:spTree>
    <p:extLst>
      <p:ext uri="{BB962C8B-B14F-4D97-AF65-F5344CB8AC3E}">
        <p14:creationId xmlns:p14="http://schemas.microsoft.com/office/powerpoint/2010/main" val="100666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Found</a:t>
            </a:r>
          </a:p>
        </p:txBody>
      </p:sp>
      <p:sp>
        <p:nvSpPr>
          <p:cNvPr id="3" name="Content Placeholder 2"/>
          <p:cNvSpPr>
            <a:spLocks noGrp="1"/>
          </p:cNvSpPr>
          <p:nvPr>
            <p:ph idx="1"/>
          </p:nvPr>
        </p:nvSpPr>
        <p:spPr/>
        <p:txBody>
          <a:bodyPr/>
          <a:lstStyle/>
          <a:p>
            <a:r>
              <a:rPr lang="en-US" dirty="0"/>
              <a:t>If the physical file is not found return </a:t>
            </a:r>
            <a:r>
              <a:rPr lang="en-US" dirty="0">
                <a:solidFill>
                  <a:srgbClr val="FF0000"/>
                </a:solidFill>
              </a:rPr>
              <a:t>404 Not Found error.</a:t>
            </a:r>
            <a:endParaRPr lang="en-US" dirty="0"/>
          </a:p>
          <a:p>
            <a:r>
              <a:rPr lang="en-US" dirty="0"/>
              <a:t>The content should be the content of the static page “Notfound.html”</a:t>
            </a:r>
          </a:p>
        </p:txBody>
      </p:sp>
    </p:spTree>
    <p:extLst>
      <p:ext uri="{BB962C8B-B14F-4D97-AF65-F5344CB8AC3E}">
        <p14:creationId xmlns:p14="http://schemas.microsoft.com/office/powerpoint/2010/main" val="172756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Request</a:t>
            </a:r>
          </a:p>
        </p:txBody>
      </p:sp>
      <p:sp>
        <p:nvSpPr>
          <p:cNvPr id="3" name="Content Placeholder 2"/>
          <p:cNvSpPr>
            <a:spLocks noGrp="1"/>
          </p:cNvSpPr>
          <p:nvPr>
            <p:ph idx="1"/>
          </p:nvPr>
        </p:nvSpPr>
        <p:spPr/>
        <p:txBody>
          <a:bodyPr/>
          <a:lstStyle/>
          <a:p>
            <a:r>
              <a:rPr lang="en-US" dirty="0"/>
              <a:t>If there is any parsing error in the request, return </a:t>
            </a:r>
            <a:r>
              <a:rPr lang="en-US" dirty="0">
                <a:solidFill>
                  <a:srgbClr val="FF0000"/>
                </a:solidFill>
              </a:rPr>
              <a:t>400 Bad Request Error.</a:t>
            </a:r>
            <a:endParaRPr lang="en-US" dirty="0"/>
          </a:p>
          <a:p>
            <a:r>
              <a:rPr lang="en-US" dirty="0"/>
              <a:t> The content should be loaded with the content of the static page “BadRequest.html”</a:t>
            </a:r>
          </a:p>
        </p:txBody>
      </p:sp>
    </p:spTree>
    <p:extLst>
      <p:ext uri="{BB962C8B-B14F-4D97-AF65-F5344CB8AC3E}">
        <p14:creationId xmlns:p14="http://schemas.microsoft.com/office/powerpoint/2010/main" val="414990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Server Error</a:t>
            </a:r>
          </a:p>
        </p:txBody>
      </p:sp>
      <p:sp>
        <p:nvSpPr>
          <p:cNvPr id="3" name="Content Placeholder 2"/>
          <p:cNvSpPr>
            <a:spLocks noGrp="1"/>
          </p:cNvSpPr>
          <p:nvPr>
            <p:ph idx="1"/>
          </p:nvPr>
        </p:nvSpPr>
        <p:spPr/>
        <p:txBody>
          <a:bodyPr/>
          <a:lstStyle/>
          <a:p>
            <a:r>
              <a:rPr lang="en-US" dirty="0"/>
              <a:t>If there is any unknown exception, return </a:t>
            </a:r>
            <a:r>
              <a:rPr lang="en-US" dirty="0">
                <a:solidFill>
                  <a:srgbClr val="FF0000"/>
                </a:solidFill>
              </a:rPr>
              <a:t>500 Internal Server Error.</a:t>
            </a:r>
          </a:p>
          <a:p>
            <a:r>
              <a:rPr lang="en-US" dirty="0"/>
              <a:t>The content should be the content of the static page “InternalError.html”</a:t>
            </a:r>
          </a:p>
        </p:txBody>
      </p:sp>
    </p:spTree>
    <p:extLst>
      <p:ext uri="{BB962C8B-B14F-4D97-AF65-F5344CB8AC3E}">
        <p14:creationId xmlns:p14="http://schemas.microsoft.com/office/powerpoint/2010/main" val="4673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walkthrough </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61432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Demo</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963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Running</a:t>
            </a:r>
          </a:p>
        </p:txBody>
      </p:sp>
      <p:sp>
        <p:nvSpPr>
          <p:cNvPr id="5" name="Content Placeholder 4"/>
          <p:cNvSpPr>
            <a:spLocks noGrp="1"/>
          </p:cNvSpPr>
          <p:nvPr>
            <p:ph idx="1"/>
          </p:nvPr>
        </p:nvSpPr>
        <p:spPr/>
        <p:txBody>
          <a:bodyPr>
            <a:normAutofit fontScale="77500" lnSpcReduction="20000"/>
          </a:bodyPr>
          <a:lstStyle/>
          <a:p>
            <a:r>
              <a:rPr lang="en-US" dirty="0"/>
              <a:t>Run the server</a:t>
            </a:r>
          </a:p>
          <a:p>
            <a:r>
              <a:rPr lang="en-US" dirty="0"/>
              <a:t>Try the following URIs in the web browser:</a:t>
            </a:r>
            <a:br>
              <a:rPr lang="en-US" dirty="0"/>
            </a:br>
            <a:br>
              <a:rPr lang="en-US" dirty="0"/>
            </a:br>
            <a:r>
              <a:rPr lang="en-US" u="sng" dirty="0">
                <a:hlinkClick r:id="rId2"/>
              </a:rPr>
              <a:t>http://localhost:1000/aboutus2.html</a:t>
            </a:r>
            <a:br>
              <a:rPr lang="en-US" dirty="0"/>
            </a:br>
            <a:r>
              <a:rPr lang="en-US" dirty="0"/>
              <a:t>should display aboutus2.html page</a:t>
            </a:r>
            <a:br>
              <a:rPr lang="en-US" dirty="0"/>
            </a:br>
            <a:br>
              <a:rPr lang="en-US" dirty="0"/>
            </a:br>
            <a:r>
              <a:rPr lang="en-US" u="sng" dirty="0">
                <a:hlinkClick r:id="rId2"/>
              </a:rPr>
              <a:t>http://localhost:1000/aboutus.html</a:t>
            </a:r>
            <a:br>
              <a:rPr lang="en-US" dirty="0"/>
            </a:br>
            <a:r>
              <a:rPr lang="en-US" dirty="0"/>
              <a:t>should display aboutus2.html (redirection)</a:t>
            </a:r>
            <a:br>
              <a:rPr lang="en-US" dirty="0"/>
            </a:br>
            <a:br>
              <a:rPr lang="en-US" dirty="0"/>
            </a:br>
            <a:r>
              <a:rPr lang="en-US" u="sng" dirty="0">
                <a:hlinkClick r:id="rId2"/>
              </a:rPr>
              <a:t>http://localhost:1000/main.html</a:t>
            </a:r>
            <a:br>
              <a:rPr lang="en-US" dirty="0"/>
            </a:br>
            <a:r>
              <a:rPr lang="en-US" dirty="0"/>
              <a:t>should display main page</a:t>
            </a:r>
            <a:br>
              <a:rPr lang="en-US" dirty="0"/>
            </a:br>
            <a:br>
              <a:rPr lang="en-US" dirty="0"/>
            </a:br>
            <a:r>
              <a:rPr lang="en-US" u="sng" dirty="0">
                <a:hlinkClick r:id="rId3"/>
              </a:rPr>
              <a:t>http://localhost:1000/blabla.html</a:t>
            </a:r>
            <a:br>
              <a:rPr lang="en-US" dirty="0"/>
            </a:br>
            <a:r>
              <a:rPr lang="en-US" dirty="0"/>
              <a:t>should display 404 page.</a:t>
            </a:r>
          </a:p>
        </p:txBody>
      </p:sp>
    </p:spTree>
    <p:extLst>
      <p:ext uri="{BB962C8B-B14F-4D97-AF65-F5344CB8AC3E}">
        <p14:creationId xmlns:p14="http://schemas.microsoft.com/office/powerpoint/2010/main" val="159263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guidelines</a:t>
            </a:r>
          </a:p>
        </p:txBody>
      </p:sp>
      <p:sp>
        <p:nvSpPr>
          <p:cNvPr id="3" name="Content Placeholder 2"/>
          <p:cNvSpPr>
            <a:spLocks noGrp="1"/>
          </p:cNvSpPr>
          <p:nvPr>
            <p:ph idx="1"/>
          </p:nvPr>
        </p:nvSpPr>
        <p:spPr/>
        <p:txBody>
          <a:bodyPr>
            <a:normAutofit fontScale="85000" lnSpcReduction="20000"/>
          </a:bodyPr>
          <a:lstStyle/>
          <a:p>
            <a:r>
              <a:rPr lang="en-US" dirty="0"/>
              <a:t>Number of team members: minimum </a:t>
            </a:r>
            <a:r>
              <a:rPr lang="en-US" dirty="0">
                <a:solidFill>
                  <a:srgbClr val="FF0000"/>
                </a:solidFill>
              </a:rPr>
              <a:t>four</a:t>
            </a:r>
            <a:r>
              <a:rPr lang="en-US" dirty="0"/>
              <a:t> and maximum </a:t>
            </a:r>
            <a:r>
              <a:rPr lang="en-US" dirty="0">
                <a:solidFill>
                  <a:srgbClr val="FF0000"/>
                </a:solidFill>
              </a:rPr>
              <a:t>six</a:t>
            </a:r>
            <a:r>
              <a:rPr lang="en-US" dirty="0"/>
              <a:t>.</a:t>
            </a:r>
          </a:p>
          <a:p>
            <a:r>
              <a:rPr lang="en-US" dirty="0"/>
              <a:t>Teams should be from the </a:t>
            </a:r>
            <a:r>
              <a:rPr lang="en-US" dirty="0">
                <a:solidFill>
                  <a:srgbClr val="FF0000"/>
                </a:solidFill>
              </a:rPr>
              <a:t>same</a:t>
            </a:r>
            <a:r>
              <a:rPr lang="en-US" dirty="0"/>
              <a:t> department.</a:t>
            </a:r>
          </a:p>
          <a:p>
            <a:r>
              <a:rPr lang="en-US" dirty="0"/>
              <a:t>Registration form will be available from Saturday </a:t>
            </a:r>
            <a:r>
              <a:rPr lang="en-US" dirty="0">
                <a:solidFill>
                  <a:srgbClr val="FF0000"/>
                </a:solidFill>
              </a:rPr>
              <a:t>1/12</a:t>
            </a:r>
            <a:r>
              <a:rPr lang="en-US" dirty="0"/>
              <a:t> to Friday </a:t>
            </a:r>
            <a:r>
              <a:rPr lang="en-US" dirty="0">
                <a:solidFill>
                  <a:srgbClr val="FF0000"/>
                </a:solidFill>
              </a:rPr>
              <a:t>7/12 </a:t>
            </a:r>
            <a:r>
              <a:rPr lang="en-US" dirty="0"/>
              <a:t>and will be announced via the admins.</a:t>
            </a:r>
          </a:p>
          <a:p>
            <a:r>
              <a:rPr lang="en-US" dirty="0"/>
              <a:t>Practical exam may include a project modification or small task, so please be ready for both.</a:t>
            </a:r>
          </a:p>
          <a:p>
            <a:r>
              <a:rPr lang="en-US" dirty="0"/>
              <a:t>Each member should write her/his FULL NAME.</a:t>
            </a:r>
          </a:p>
          <a:p>
            <a:r>
              <a:rPr lang="en-US" dirty="0"/>
              <a:t>Practical exam will include </a:t>
            </a:r>
            <a:r>
              <a:rPr lang="en-US" dirty="0">
                <a:solidFill>
                  <a:srgbClr val="FF0000"/>
                </a:solidFill>
              </a:rPr>
              <a:t>oral</a:t>
            </a:r>
            <a:r>
              <a:rPr lang="en-US" dirty="0"/>
              <a:t> questions.</a:t>
            </a:r>
          </a:p>
          <a:p>
            <a:r>
              <a:rPr lang="en-US" dirty="0">
                <a:solidFill>
                  <a:srgbClr val="FF0000"/>
                </a:solidFill>
              </a:rPr>
              <a:t>Each</a:t>
            </a:r>
            <a:r>
              <a:rPr lang="en-US" dirty="0"/>
              <a:t> team member should bring his/her laptop if available.</a:t>
            </a:r>
          </a:p>
        </p:txBody>
      </p:sp>
    </p:spTree>
    <p:extLst>
      <p:ext uri="{BB962C8B-B14F-4D97-AF65-F5344CB8AC3E}">
        <p14:creationId xmlns:p14="http://schemas.microsoft.com/office/powerpoint/2010/main" val="346124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guidelines</a:t>
            </a:r>
          </a:p>
        </p:txBody>
      </p:sp>
      <p:sp>
        <p:nvSpPr>
          <p:cNvPr id="3" name="Content Placeholder 2"/>
          <p:cNvSpPr>
            <a:spLocks noGrp="1"/>
          </p:cNvSpPr>
          <p:nvPr>
            <p:ph idx="1"/>
          </p:nvPr>
        </p:nvSpPr>
        <p:spPr/>
        <p:txBody>
          <a:bodyPr>
            <a:normAutofit fontScale="85000" lnSpcReduction="10000"/>
          </a:bodyPr>
          <a:lstStyle/>
          <a:p>
            <a:r>
              <a:rPr lang="en-US" dirty="0"/>
              <a:t>If you have any exams from last year at the same day of the practical exam, please write it in the notes of the registration form to consider it in the lab exam timing.</a:t>
            </a:r>
          </a:p>
          <a:p>
            <a:r>
              <a:rPr lang="en-US" dirty="0"/>
              <a:t>If anyone didn’t register, he/she will be considered to have </a:t>
            </a:r>
            <a:r>
              <a:rPr lang="en-US" dirty="0">
                <a:solidFill>
                  <a:srgbClr val="FF0000"/>
                </a:solidFill>
              </a:rPr>
              <a:t>zero</a:t>
            </a:r>
            <a:r>
              <a:rPr lang="en-US" dirty="0"/>
              <a:t>.</a:t>
            </a:r>
          </a:p>
          <a:p>
            <a:r>
              <a:rPr lang="en-US" dirty="0"/>
              <a:t>If anyone didn’t show up, he/she will be considered to have </a:t>
            </a:r>
            <a:r>
              <a:rPr lang="en-US" dirty="0">
                <a:solidFill>
                  <a:srgbClr val="FF0000"/>
                </a:solidFill>
              </a:rPr>
              <a:t>zero </a:t>
            </a:r>
            <a:r>
              <a:rPr lang="en-US" dirty="0"/>
              <a:t>in practical exam, project and oral.</a:t>
            </a:r>
          </a:p>
          <a:p>
            <a:r>
              <a:rPr lang="en-US" dirty="0"/>
              <a:t>If anyone has registered twice for any reason, we will </a:t>
            </a:r>
            <a:r>
              <a:rPr lang="en-US" dirty="0">
                <a:solidFill>
                  <a:srgbClr val="FF0000"/>
                </a:solidFill>
              </a:rPr>
              <a:t>count the first </a:t>
            </a:r>
            <a:r>
              <a:rPr lang="en-US" dirty="0"/>
              <a:t>registration only and </a:t>
            </a:r>
            <a:r>
              <a:rPr lang="en-US" dirty="0">
                <a:solidFill>
                  <a:srgbClr val="FF0000"/>
                </a:solidFill>
              </a:rPr>
              <a:t>ignore the others</a:t>
            </a:r>
            <a:r>
              <a:rPr lang="en-US" dirty="0"/>
              <a:t>.</a:t>
            </a:r>
          </a:p>
          <a:p>
            <a:r>
              <a:rPr lang="en-US" dirty="0"/>
              <a:t>Practical day timing will be based on teams and not sections and it will be announced on group.</a:t>
            </a:r>
          </a:p>
        </p:txBody>
      </p:sp>
    </p:spTree>
    <p:extLst>
      <p:ext uri="{BB962C8B-B14F-4D97-AF65-F5344CB8AC3E}">
        <p14:creationId xmlns:p14="http://schemas.microsoft.com/office/powerpoint/2010/main" val="230833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Implement part of the HTTP protocol.</a:t>
            </a:r>
          </a:p>
          <a:p>
            <a:pPr lvl="1"/>
            <a:r>
              <a:rPr lang="en-US" dirty="0"/>
              <a:t>Threaded (multiple clients)</a:t>
            </a:r>
          </a:p>
          <a:p>
            <a:pPr lvl="1"/>
            <a:r>
              <a:rPr lang="en-US" dirty="0"/>
              <a:t>GET only.</a:t>
            </a:r>
          </a:p>
          <a:p>
            <a:pPr lvl="1"/>
            <a:r>
              <a:rPr lang="en-US" dirty="0"/>
              <a:t>Error handling</a:t>
            </a:r>
          </a:p>
          <a:p>
            <a:pPr lvl="2"/>
            <a:r>
              <a:rPr lang="en-US" dirty="0"/>
              <a:t>Page Not found</a:t>
            </a:r>
          </a:p>
          <a:p>
            <a:pPr lvl="2"/>
            <a:r>
              <a:rPr lang="en-US" dirty="0"/>
              <a:t>Bad Request</a:t>
            </a:r>
          </a:p>
          <a:p>
            <a:pPr lvl="2"/>
            <a:r>
              <a:rPr lang="en-US" dirty="0"/>
              <a:t>Redirection</a:t>
            </a:r>
          </a:p>
          <a:p>
            <a:pPr lvl="2"/>
            <a:r>
              <a:rPr lang="en-US" dirty="0"/>
              <a:t>Internal Server Error</a:t>
            </a:r>
          </a:p>
          <a:p>
            <a:pPr lvl="2"/>
            <a:endParaRPr lang="en-US" dirty="0"/>
          </a:p>
          <a:p>
            <a:endParaRPr lang="en-US" dirty="0"/>
          </a:p>
        </p:txBody>
      </p:sp>
    </p:spTree>
    <p:extLst>
      <p:ext uri="{BB962C8B-B14F-4D97-AF65-F5344CB8AC3E}">
        <p14:creationId xmlns:p14="http://schemas.microsoft.com/office/powerpoint/2010/main" val="260406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the Server</a:t>
            </a:r>
          </a:p>
        </p:txBody>
      </p:sp>
      <p:sp>
        <p:nvSpPr>
          <p:cNvPr id="3" name="Content Placeholder 2"/>
          <p:cNvSpPr>
            <a:spLocks noGrp="1"/>
          </p:cNvSpPr>
          <p:nvPr>
            <p:ph idx="1"/>
          </p:nvPr>
        </p:nvSpPr>
        <p:spPr/>
        <p:txBody>
          <a:bodyPr/>
          <a:lstStyle/>
          <a:p>
            <a:r>
              <a:rPr lang="en-US" dirty="0"/>
              <a:t>Accept multiple clients by starting a thread for each accepted connection.</a:t>
            </a:r>
          </a:p>
          <a:p>
            <a:r>
              <a:rPr lang="en-US" dirty="0"/>
              <a:t>Keep on accepting requests from the remote client until the client closes the socket (sends a zero length message)</a:t>
            </a:r>
          </a:p>
          <a:p>
            <a:r>
              <a:rPr lang="en-US" dirty="0"/>
              <a:t>For each received </a:t>
            </a:r>
            <a:r>
              <a:rPr lang="en-US" b="1" dirty="0"/>
              <a:t>request</a:t>
            </a:r>
            <a:r>
              <a:rPr lang="en-US" dirty="0"/>
              <a:t>, the server must reply with a </a:t>
            </a:r>
            <a:r>
              <a:rPr lang="en-US" b="1" dirty="0"/>
              <a:t>response.</a:t>
            </a:r>
          </a:p>
        </p:txBody>
      </p:sp>
    </p:spTree>
    <p:extLst>
      <p:ext uri="{BB962C8B-B14F-4D97-AF65-F5344CB8AC3E}">
        <p14:creationId xmlns:p14="http://schemas.microsoft.com/office/powerpoint/2010/main" val="339836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Request</a:t>
            </a:r>
          </a:p>
        </p:txBody>
      </p:sp>
      <p:sp>
        <p:nvSpPr>
          <p:cNvPr id="3" name="Content Placeholder 2"/>
          <p:cNvSpPr>
            <a:spLocks noGrp="1"/>
          </p:cNvSpPr>
          <p:nvPr>
            <p:ph idx="1"/>
          </p:nvPr>
        </p:nvSpPr>
        <p:spPr/>
        <p:txBody>
          <a:bodyPr>
            <a:normAutofit lnSpcReduction="10000"/>
          </a:bodyPr>
          <a:lstStyle/>
          <a:p>
            <a:r>
              <a:rPr lang="en-US" dirty="0"/>
              <a:t>The received request must be a valid HTTP request, else return </a:t>
            </a:r>
            <a:r>
              <a:rPr lang="en-US" dirty="0">
                <a:solidFill>
                  <a:srgbClr val="FF0000"/>
                </a:solidFill>
              </a:rPr>
              <a:t>400 Bad Request</a:t>
            </a:r>
          </a:p>
          <a:p>
            <a:pPr lvl="1"/>
            <a:r>
              <a:rPr lang="en-US" dirty="0"/>
              <a:t>Check single space separating the request line parameters.	</a:t>
            </a:r>
          </a:p>
          <a:p>
            <a:pPr lvl="2"/>
            <a:r>
              <a:rPr lang="en-US" dirty="0"/>
              <a:t>Method URI </a:t>
            </a:r>
            <a:r>
              <a:rPr lang="en-US" dirty="0" err="1"/>
              <a:t>HTTPVersion</a:t>
            </a:r>
            <a:endParaRPr lang="en-US" dirty="0"/>
          </a:p>
          <a:p>
            <a:pPr lvl="1"/>
            <a:r>
              <a:rPr lang="en-US" dirty="0"/>
              <a:t>Check blank line separating the header lines and the content, even if the content is empty</a:t>
            </a:r>
          </a:p>
          <a:p>
            <a:pPr lvl="1"/>
            <a:r>
              <a:rPr lang="en-US" dirty="0"/>
              <a:t>Check valid URI</a:t>
            </a:r>
          </a:p>
          <a:p>
            <a:pPr lvl="1"/>
            <a:r>
              <a:rPr lang="en-US" dirty="0"/>
              <a:t>Check at least request line and host header and blank lines exist.</a:t>
            </a:r>
          </a:p>
        </p:txBody>
      </p:sp>
    </p:spTree>
    <p:extLst>
      <p:ext uri="{BB962C8B-B14F-4D97-AF65-F5344CB8AC3E}">
        <p14:creationId xmlns:p14="http://schemas.microsoft.com/office/powerpoint/2010/main" val="389706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Headers</a:t>
            </a:r>
          </a:p>
        </p:txBody>
      </p:sp>
      <p:sp>
        <p:nvSpPr>
          <p:cNvPr id="3" name="Content Placeholder 2"/>
          <p:cNvSpPr>
            <a:spLocks noGrp="1"/>
          </p:cNvSpPr>
          <p:nvPr>
            <p:ph idx="1"/>
          </p:nvPr>
        </p:nvSpPr>
        <p:spPr/>
        <p:txBody>
          <a:bodyPr>
            <a:normAutofit lnSpcReduction="10000"/>
          </a:bodyPr>
          <a:lstStyle/>
          <a:p>
            <a:r>
              <a:rPr lang="en-US" dirty="0"/>
              <a:t>The response should include the following headers:</a:t>
            </a:r>
          </a:p>
          <a:p>
            <a:pPr lvl="1"/>
            <a:r>
              <a:rPr lang="en-US" dirty="0"/>
              <a:t>Content-Type:</a:t>
            </a:r>
          </a:p>
          <a:p>
            <a:pPr lvl="2"/>
            <a:r>
              <a:rPr lang="en-US" dirty="0"/>
              <a:t>We will use only text/html</a:t>
            </a:r>
          </a:p>
          <a:p>
            <a:pPr lvl="1"/>
            <a:r>
              <a:rPr lang="en-US" dirty="0"/>
              <a:t>Content-Length:</a:t>
            </a:r>
          </a:p>
          <a:p>
            <a:pPr lvl="2"/>
            <a:r>
              <a:rPr lang="en-US" dirty="0"/>
              <a:t>The length of the content</a:t>
            </a:r>
          </a:p>
          <a:p>
            <a:pPr lvl="1"/>
            <a:r>
              <a:rPr lang="en-US" dirty="0"/>
              <a:t>Date:</a:t>
            </a:r>
          </a:p>
          <a:p>
            <a:pPr lvl="2"/>
            <a:r>
              <a:rPr lang="en-US" dirty="0"/>
              <a:t>Current </a:t>
            </a:r>
            <a:r>
              <a:rPr lang="en-US" dirty="0" err="1"/>
              <a:t>DateTime</a:t>
            </a:r>
            <a:r>
              <a:rPr lang="en-US" dirty="0"/>
              <a:t> of the server</a:t>
            </a:r>
          </a:p>
          <a:p>
            <a:pPr lvl="1"/>
            <a:r>
              <a:rPr lang="en-US" dirty="0"/>
              <a:t>Location:</a:t>
            </a:r>
          </a:p>
          <a:p>
            <a:pPr lvl="2"/>
            <a:r>
              <a:rPr lang="en-US" dirty="0"/>
              <a:t>Only if there is redirection.</a:t>
            </a:r>
          </a:p>
        </p:txBody>
      </p:sp>
    </p:spTree>
    <p:extLst>
      <p:ext uri="{BB962C8B-B14F-4D97-AF65-F5344CB8AC3E}">
        <p14:creationId xmlns:p14="http://schemas.microsoft.com/office/powerpoint/2010/main" val="260256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Request</a:t>
            </a:r>
          </a:p>
        </p:txBody>
      </p:sp>
      <p:sp>
        <p:nvSpPr>
          <p:cNvPr id="3" name="Content Placeholder 2"/>
          <p:cNvSpPr>
            <a:spLocks noGrp="1"/>
          </p:cNvSpPr>
          <p:nvPr>
            <p:ph idx="1"/>
          </p:nvPr>
        </p:nvSpPr>
        <p:spPr/>
        <p:txBody>
          <a:bodyPr/>
          <a:lstStyle/>
          <a:p>
            <a:r>
              <a:rPr lang="en-US" dirty="0"/>
              <a:t>Using </a:t>
            </a:r>
            <a:r>
              <a:rPr lang="en-US" dirty="0" err="1"/>
              <a:t>Configuration.RootPath</a:t>
            </a:r>
            <a:r>
              <a:rPr lang="en-US" dirty="0"/>
              <a:t>, map the URI to the physical path</a:t>
            </a:r>
          </a:p>
          <a:p>
            <a:pPr lvl="1"/>
            <a:r>
              <a:rPr lang="en-US" dirty="0"/>
              <a:t>Example: </a:t>
            </a:r>
            <a:r>
              <a:rPr lang="en-US" dirty="0" err="1"/>
              <a:t>configuration.RootPath</a:t>
            </a:r>
            <a:r>
              <a:rPr lang="en-US" dirty="0"/>
              <a:t>= “c:\</a:t>
            </a:r>
            <a:r>
              <a:rPr lang="en-US" dirty="0" err="1"/>
              <a:t>intepub</a:t>
            </a:r>
            <a:r>
              <a:rPr lang="en-US" dirty="0"/>
              <a:t>\</a:t>
            </a:r>
            <a:r>
              <a:rPr lang="en-US" dirty="0" err="1"/>
              <a:t>wwwroot</a:t>
            </a:r>
            <a:r>
              <a:rPr lang="en-US" dirty="0"/>
              <a:t>\fcis1”  and URI = “/aboutus.html” then physical path= “c:\</a:t>
            </a:r>
            <a:r>
              <a:rPr lang="en-US" dirty="0" err="1"/>
              <a:t>intepub</a:t>
            </a:r>
            <a:r>
              <a:rPr lang="en-US" dirty="0"/>
              <a:t>\</a:t>
            </a:r>
            <a:r>
              <a:rPr lang="en-US" dirty="0" err="1"/>
              <a:t>wwwroot</a:t>
            </a:r>
            <a:r>
              <a:rPr lang="en-US" dirty="0"/>
              <a:t>\fcis1\aboutus.html”</a:t>
            </a:r>
          </a:p>
        </p:txBody>
      </p:sp>
    </p:spTree>
    <p:extLst>
      <p:ext uri="{BB962C8B-B14F-4D97-AF65-F5344CB8AC3E}">
        <p14:creationId xmlns:p14="http://schemas.microsoft.com/office/powerpoint/2010/main" val="386891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Redirection</a:t>
            </a:r>
          </a:p>
        </p:txBody>
      </p:sp>
      <p:sp>
        <p:nvSpPr>
          <p:cNvPr id="3" name="Content Placeholder 2"/>
          <p:cNvSpPr>
            <a:spLocks noGrp="1"/>
          </p:cNvSpPr>
          <p:nvPr>
            <p:ph idx="1"/>
          </p:nvPr>
        </p:nvSpPr>
        <p:spPr/>
        <p:txBody>
          <a:bodyPr/>
          <a:lstStyle/>
          <a:p>
            <a:r>
              <a:rPr lang="en-US" dirty="0"/>
              <a:t>If the URI exists in the </a:t>
            </a:r>
            <a:r>
              <a:rPr lang="en-US" dirty="0" err="1"/>
              <a:t>configuration.RedirectionRules</a:t>
            </a:r>
            <a:r>
              <a:rPr lang="en-US" dirty="0"/>
              <a:t>, then return </a:t>
            </a:r>
            <a:r>
              <a:rPr lang="en-US" dirty="0">
                <a:solidFill>
                  <a:srgbClr val="FF0000"/>
                </a:solidFill>
              </a:rPr>
              <a:t>301 Redirection Error </a:t>
            </a:r>
            <a:r>
              <a:rPr lang="en-US" dirty="0"/>
              <a:t>and add location header with the new redirected URI.</a:t>
            </a:r>
          </a:p>
          <a:p>
            <a:r>
              <a:rPr lang="en-US" dirty="0"/>
              <a:t>The content should be the content of the static page “redirect.html”</a:t>
            </a:r>
          </a:p>
        </p:txBody>
      </p:sp>
    </p:spTree>
    <p:extLst>
      <p:ext uri="{BB962C8B-B14F-4D97-AF65-F5344CB8AC3E}">
        <p14:creationId xmlns:p14="http://schemas.microsoft.com/office/powerpoint/2010/main" val="2933065831"/>
      </p:ext>
    </p:extLst>
  </p:cSld>
  <p:clrMapOvr>
    <a:masterClrMapping/>
  </p:clrMapOvr>
</p:sld>
</file>

<file path=ppt/theme/theme1.xml><?xml version="1.0" encoding="utf-8"?>
<a:theme xmlns:a="http://schemas.openxmlformats.org/drawingml/2006/main" name="Lab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Routing</Template>
  <TotalTime>462</TotalTime>
  <Words>558</Words>
  <Application>Microsoft Office PowerPoint</Application>
  <PresentationFormat>On-screen Show (4:3)</PresentationFormat>
  <Paragraphs>65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Lab2</vt:lpstr>
      <vt:lpstr>HTTP Server</vt:lpstr>
      <vt:lpstr>Delivery guidelines</vt:lpstr>
      <vt:lpstr>Delivery guidelines</vt:lpstr>
      <vt:lpstr>Requirements</vt:lpstr>
      <vt:lpstr>Starting the Server</vt:lpstr>
      <vt:lpstr>Receiving Request</vt:lpstr>
      <vt:lpstr>Response Headers</vt:lpstr>
      <vt:lpstr>Handling Request</vt:lpstr>
      <vt:lpstr>Redirection</vt:lpstr>
      <vt:lpstr>Not Found</vt:lpstr>
      <vt:lpstr>Bad Request</vt:lpstr>
      <vt:lpstr>Internal Server Error</vt:lpstr>
      <vt:lpstr>Template walkthrough </vt:lpstr>
      <vt:lpstr>Server Demo</vt:lpstr>
      <vt:lpstr>Project Running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Server</dc:title>
  <dc:creator>Menna</dc:creator>
  <cp:lastModifiedBy>Hagar ElFiky</cp:lastModifiedBy>
  <cp:revision>36</cp:revision>
  <dcterms:created xsi:type="dcterms:W3CDTF">2012-12-09T23:36:25Z</dcterms:created>
  <dcterms:modified xsi:type="dcterms:W3CDTF">2018-11-30T12:01:51Z</dcterms:modified>
</cp:coreProperties>
</file>