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 id="2147483674" r:id="rId5"/>
    <p:sldMasterId id="2147483687" r:id="rId6"/>
    <p:sldMasterId id="214748370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y="6858000" cx="12192000"/>
  <p:notesSz cx="7559675" cy="10691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Ae1o66B2tW/04g0TpkgqfentW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customschemas.google.com/relationships/presentationmetadata" Target="metadata"/><Relationship Id="rId30" Type="http://schemas.openxmlformats.org/officeDocument/2006/relationships/slide" Target="slides/slide22.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450"/>
            <a:ext cx="6047725" cy="4811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2: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2: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4: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5: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6: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7: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8: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9: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0: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1: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2: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4: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5: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5: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6: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1:notes"/>
          <p:cNvSpPr txBox="1"/>
          <p:nvPr>
            <p:ph idx="1" type="body"/>
          </p:nvPr>
        </p:nvSpPr>
        <p:spPr>
          <a:xfrm>
            <a:off x="755950" y="5078450"/>
            <a:ext cx="6047725" cy="4811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notes"/>
          <p:cNvSpPr/>
          <p:nvPr>
            <p:ph idx="2" type="sldImg"/>
          </p:nvPr>
        </p:nvSpPr>
        <p:spPr>
          <a:xfrm>
            <a:off x="1260175" y="801850"/>
            <a:ext cx="5040025" cy="400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6"/>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7"/>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47"/>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7"/>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7"/>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7"/>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47"/>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4" name="Shape 64"/>
        <p:cNvGrpSpPr/>
        <p:nvPr/>
      </p:nvGrpSpPr>
      <p:grpSpPr>
        <a:xfrm>
          <a:off x="0" y="0"/>
          <a:ext cx="0" cy="0"/>
          <a:chOff x="0" y="0"/>
          <a:chExt cx="0" cy="0"/>
        </a:xfrm>
      </p:grpSpPr>
      <p:sp>
        <p:nvSpPr>
          <p:cNvPr id="65" name="Google Shape;65;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7" name="Shape 67"/>
        <p:cNvGrpSpPr/>
        <p:nvPr/>
      </p:nvGrpSpPr>
      <p:grpSpPr>
        <a:xfrm>
          <a:off x="0" y="0"/>
          <a:ext cx="0" cy="0"/>
          <a:chOff x="0" y="0"/>
          <a:chExt cx="0" cy="0"/>
        </a:xfrm>
      </p:grpSpPr>
      <p:sp>
        <p:nvSpPr>
          <p:cNvPr id="68" name="Google Shape;68;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0" name="Shape 70"/>
        <p:cNvGrpSpPr/>
        <p:nvPr/>
      </p:nvGrpSpPr>
      <p:grpSpPr>
        <a:xfrm>
          <a:off x="0" y="0"/>
          <a:ext cx="0" cy="0"/>
          <a:chOff x="0" y="0"/>
          <a:chExt cx="0" cy="0"/>
        </a:xfrm>
      </p:grpSpPr>
      <p:sp>
        <p:nvSpPr>
          <p:cNvPr id="71" name="Google Shape;71;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5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6" name="Shape 76"/>
        <p:cNvGrpSpPr/>
        <p:nvPr/>
      </p:nvGrpSpPr>
      <p:grpSpPr>
        <a:xfrm>
          <a:off x="0" y="0"/>
          <a:ext cx="0" cy="0"/>
          <a:chOff x="0" y="0"/>
          <a:chExt cx="0" cy="0"/>
        </a:xfrm>
      </p:grpSpPr>
      <p:sp>
        <p:nvSpPr>
          <p:cNvPr id="77" name="Google Shape;77;p5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5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54"/>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5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5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55"/>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3" name="Shape 93"/>
        <p:cNvGrpSpPr/>
        <p:nvPr/>
      </p:nvGrpSpPr>
      <p:grpSpPr>
        <a:xfrm>
          <a:off x="0" y="0"/>
          <a:ext cx="0" cy="0"/>
          <a:chOff x="0" y="0"/>
          <a:chExt cx="0" cy="0"/>
        </a:xfrm>
      </p:grpSpPr>
      <p:sp>
        <p:nvSpPr>
          <p:cNvPr id="94" name="Google Shape;94;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56"/>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56"/>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7" name="Shape 97"/>
        <p:cNvGrpSpPr/>
        <p:nvPr/>
      </p:nvGrpSpPr>
      <p:grpSpPr>
        <a:xfrm>
          <a:off x="0" y="0"/>
          <a:ext cx="0" cy="0"/>
          <a:chOff x="0" y="0"/>
          <a:chExt cx="0" cy="0"/>
        </a:xfrm>
      </p:grpSpPr>
      <p:sp>
        <p:nvSpPr>
          <p:cNvPr id="98" name="Google Shape;98;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5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5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5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57"/>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3" name="Shape 103"/>
        <p:cNvGrpSpPr/>
        <p:nvPr/>
      </p:nvGrpSpPr>
      <p:grpSpPr>
        <a:xfrm>
          <a:off x="0" y="0"/>
          <a:ext cx="0" cy="0"/>
          <a:chOff x="0" y="0"/>
          <a:chExt cx="0" cy="0"/>
        </a:xfrm>
      </p:grpSpPr>
      <p:sp>
        <p:nvSpPr>
          <p:cNvPr id="104" name="Google Shape;104;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58"/>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58"/>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58"/>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58"/>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58"/>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58"/>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5" name="Shape 11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6" name="Shape 116"/>
        <p:cNvGrpSpPr/>
        <p:nvPr/>
      </p:nvGrpSpPr>
      <p:grpSpPr>
        <a:xfrm>
          <a:off x="0" y="0"/>
          <a:ext cx="0" cy="0"/>
          <a:chOff x="0" y="0"/>
          <a:chExt cx="0" cy="0"/>
        </a:xfrm>
      </p:grpSpPr>
      <p:sp>
        <p:nvSpPr>
          <p:cNvPr id="117" name="Google Shape;117;p59"/>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8" name="Google Shape;118;p59"/>
          <p:cNvSpPr txBox="1"/>
          <p:nvPr>
            <p:ph idx="1" type="subTitle"/>
          </p:nvPr>
        </p:nvSpPr>
        <p:spPr>
          <a:xfrm>
            <a:off x="609480" y="1604520"/>
            <a:ext cx="10972500" cy="39774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500"/>
              </a:spcBef>
              <a:spcAft>
                <a:spcPts val="0"/>
              </a:spcAft>
              <a:buClr>
                <a:schemeClr val="dk1"/>
              </a:buClr>
              <a:buSzPts val="1800"/>
              <a:buChar char="•"/>
              <a:defRPr/>
            </a:lvl2pPr>
            <a:lvl3pPr lvl="2" rtl="0" algn="l">
              <a:lnSpc>
                <a:spcPct val="90000"/>
              </a:lnSpc>
              <a:spcBef>
                <a:spcPts val="500"/>
              </a:spcBef>
              <a:spcAft>
                <a:spcPts val="0"/>
              </a:spcAft>
              <a:buClr>
                <a:schemeClr val="dk1"/>
              </a:buClr>
              <a:buSzPts val="1800"/>
              <a:buChar char="•"/>
              <a:defRPr/>
            </a:lvl3pPr>
            <a:lvl4pPr lvl="3" rtl="0" algn="l">
              <a:lnSpc>
                <a:spcPct val="90000"/>
              </a:lnSpc>
              <a:spcBef>
                <a:spcPts val="500"/>
              </a:spcBef>
              <a:spcAft>
                <a:spcPts val="0"/>
              </a:spcAft>
              <a:buClr>
                <a:schemeClr val="dk1"/>
              </a:buClr>
              <a:buSzPts val="1800"/>
              <a:buChar char="•"/>
              <a:defRPr/>
            </a:lvl4pPr>
            <a:lvl5pPr lvl="4" rtl="0" algn="l">
              <a:lnSpc>
                <a:spcPct val="90000"/>
              </a:lnSpc>
              <a:spcBef>
                <a:spcPts val="500"/>
              </a:spcBef>
              <a:spcAft>
                <a:spcPts val="0"/>
              </a:spcAft>
              <a:buClr>
                <a:schemeClr val="dk1"/>
              </a:buClr>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9" name="Shape 119"/>
        <p:cNvGrpSpPr/>
        <p:nvPr/>
      </p:nvGrpSpPr>
      <p:grpSpPr>
        <a:xfrm>
          <a:off x="0" y="0"/>
          <a:ext cx="0" cy="0"/>
          <a:chOff x="0" y="0"/>
          <a:chExt cx="0" cy="0"/>
        </a:xfrm>
      </p:grpSpPr>
      <p:sp>
        <p:nvSpPr>
          <p:cNvPr id="120" name="Google Shape;120;p60"/>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60"/>
          <p:cNvSpPr txBox="1"/>
          <p:nvPr>
            <p:ph idx="1" type="body"/>
          </p:nvPr>
        </p:nvSpPr>
        <p:spPr>
          <a:xfrm>
            <a:off x="609480" y="1604520"/>
            <a:ext cx="10972500" cy="3977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2" name="Shape 122"/>
        <p:cNvGrpSpPr/>
        <p:nvPr/>
      </p:nvGrpSpPr>
      <p:grpSpPr>
        <a:xfrm>
          <a:off x="0" y="0"/>
          <a:ext cx="0" cy="0"/>
          <a:chOff x="0" y="0"/>
          <a:chExt cx="0" cy="0"/>
        </a:xfrm>
      </p:grpSpPr>
      <p:sp>
        <p:nvSpPr>
          <p:cNvPr id="123" name="Google Shape;123;p61"/>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p61"/>
          <p:cNvSpPr txBox="1"/>
          <p:nvPr>
            <p:ph idx="1" type="body"/>
          </p:nvPr>
        </p:nvSpPr>
        <p:spPr>
          <a:xfrm>
            <a:off x="609480" y="1604520"/>
            <a:ext cx="5354400" cy="3977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5" name="Google Shape;125;p61"/>
          <p:cNvSpPr txBox="1"/>
          <p:nvPr>
            <p:ph idx="2" type="body"/>
          </p:nvPr>
        </p:nvSpPr>
        <p:spPr>
          <a:xfrm>
            <a:off x="6231960" y="1604520"/>
            <a:ext cx="5354400" cy="3977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62"/>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8" name="Shape 128"/>
        <p:cNvGrpSpPr/>
        <p:nvPr/>
      </p:nvGrpSpPr>
      <p:grpSpPr>
        <a:xfrm>
          <a:off x="0" y="0"/>
          <a:ext cx="0" cy="0"/>
          <a:chOff x="0" y="0"/>
          <a:chExt cx="0" cy="0"/>
        </a:xfrm>
      </p:grpSpPr>
      <p:sp>
        <p:nvSpPr>
          <p:cNvPr id="129" name="Google Shape;129;p63"/>
          <p:cNvSpPr txBox="1"/>
          <p:nvPr>
            <p:ph idx="1" type="subTitle"/>
          </p:nvPr>
        </p:nvSpPr>
        <p:spPr>
          <a:xfrm>
            <a:off x="609480" y="273600"/>
            <a:ext cx="10972500" cy="53079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500"/>
              </a:spcBef>
              <a:spcAft>
                <a:spcPts val="0"/>
              </a:spcAft>
              <a:buClr>
                <a:schemeClr val="dk1"/>
              </a:buClr>
              <a:buSzPts val="1800"/>
              <a:buChar char="•"/>
              <a:defRPr/>
            </a:lvl2pPr>
            <a:lvl3pPr lvl="2" rtl="0" algn="l">
              <a:lnSpc>
                <a:spcPct val="90000"/>
              </a:lnSpc>
              <a:spcBef>
                <a:spcPts val="500"/>
              </a:spcBef>
              <a:spcAft>
                <a:spcPts val="0"/>
              </a:spcAft>
              <a:buClr>
                <a:schemeClr val="dk1"/>
              </a:buClr>
              <a:buSzPts val="1800"/>
              <a:buChar char="•"/>
              <a:defRPr/>
            </a:lvl3pPr>
            <a:lvl4pPr lvl="3" rtl="0" algn="l">
              <a:lnSpc>
                <a:spcPct val="90000"/>
              </a:lnSpc>
              <a:spcBef>
                <a:spcPts val="500"/>
              </a:spcBef>
              <a:spcAft>
                <a:spcPts val="0"/>
              </a:spcAft>
              <a:buClr>
                <a:schemeClr val="dk1"/>
              </a:buClr>
              <a:buSzPts val="1800"/>
              <a:buChar char="•"/>
              <a:defRPr/>
            </a:lvl4pPr>
            <a:lvl5pPr lvl="4" rtl="0" algn="l">
              <a:lnSpc>
                <a:spcPct val="90000"/>
              </a:lnSpc>
              <a:spcBef>
                <a:spcPts val="500"/>
              </a:spcBef>
              <a:spcAft>
                <a:spcPts val="0"/>
              </a:spcAft>
              <a:buClr>
                <a:schemeClr val="dk1"/>
              </a:buClr>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0" name="Shape 130"/>
        <p:cNvGrpSpPr/>
        <p:nvPr/>
      </p:nvGrpSpPr>
      <p:grpSpPr>
        <a:xfrm>
          <a:off x="0" y="0"/>
          <a:ext cx="0" cy="0"/>
          <a:chOff x="0" y="0"/>
          <a:chExt cx="0" cy="0"/>
        </a:xfrm>
      </p:grpSpPr>
      <p:sp>
        <p:nvSpPr>
          <p:cNvPr id="131" name="Google Shape;131;p64"/>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2" name="Google Shape;132;p64"/>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 name="Google Shape;133;p64"/>
          <p:cNvSpPr txBox="1"/>
          <p:nvPr>
            <p:ph idx="2" type="body"/>
          </p:nvPr>
        </p:nvSpPr>
        <p:spPr>
          <a:xfrm>
            <a:off x="6231960" y="1604520"/>
            <a:ext cx="5354400" cy="3977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4" name="Google Shape;134;p64"/>
          <p:cNvSpPr txBox="1"/>
          <p:nvPr>
            <p:ph idx="3" type="body"/>
          </p:nvPr>
        </p:nvSpPr>
        <p:spPr>
          <a:xfrm>
            <a:off x="609480" y="368208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5" name="Shape 135"/>
        <p:cNvGrpSpPr/>
        <p:nvPr/>
      </p:nvGrpSpPr>
      <p:grpSpPr>
        <a:xfrm>
          <a:off x="0" y="0"/>
          <a:ext cx="0" cy="0"/>
          <a:chOff x="0" y="0"/>
          <a:chExt cx="0" cy="0"/>
        </a:xfrm>
      </p:grpSpPr>
      <p:sp>
        <p:nvSpPr>
          <p:cNvPr id="136" name="Google Shape;136;p65"/>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 name="Google Shape;137;p65"/>
          <p:cNvSpPr txBox="1"/>
          <p:nvPr>
            <p:ph idx="1" type="body"/>
          </p:nvPr>
        </p:nvSpPr>
        <p:spPr>
          <a:xfrm>
            <a:off x="609480" y="1604520"/>
            <a:ext cx="5354400" cy="3977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8" name="Google Shape;138;p65"/>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9" name="Google Shape;139;p65"/>
          <p:cNvSpPr txBox="1"/>
          <p:nvPr>
            <p:ph idx="3" type="body"/>
          </p:nvPr>
        </p:nvSpPr>
        <p:spPr>
          <a:xfrm>
            <a:off x="6231960" y="368208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0" name="Shape 140"/>
        <p:cNvGrpSpPr/>
        <p:nvPr/>
      </p:nvGrpSpPr>
      <p:grpSpPr>
        <a:xfrm>
          <a:off x="0" y="0"/>
          <a:ext cx="0" cy="0"/>
          <a:chOff x="0" y="0"/>
          <a:chExt cx="0" cy="0"/>
        </a:xfrm>
      </p:grpSpPr>
      <p:sp>
        <p:nvSpPr>
          <p:cNvPr id="141" name="Google Shape;141;p66"/>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66"/>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3" name="Google Shape;143;p66"/>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4" name="Google Shape;144;p66"/>
          <p:cNvSpPr txBox="1"/>
          <p:nvPr>
            <p:ph idx="3" type="body"/>
          </p:nvPr>
        </p:nvSpPr>
        <p:spPr>
          <a:xfrm>
            <a:off x="609480" y="3682080"/>
            <a:ext cx="109725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5" name="Shape 145"/>
        <p:cNvGrpSpPr/>
        <p:nvPr/>
      </p:nvGrpSpPr>
      <p:grpSpPr>
        <a:xfrm>
          <a:off x="0" y="0"/>
          <a:ext cx="0" cy="0"/>
          <a:chOff x="0" y="0"/>
          <a:chExt cx="0" cy="0"/>
        </a:xfrm>
      </p:grpSpPr>
      <p:sp>
        <p:nvSpPr>
          <p:cNvPr id="146" name="Google Shape;146;p67"/>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67"/>
          <p:cNvSpPr txBox="1"/>
          <p:nvPr>
            <p:ph idx="1" type="body"/>
          </p:nvPr>
        </p:nvSpPr>
        <p:spPr>
          <a:xfrm>
            <a:off x="609480" y="1604520"/>
            <a:ext cx="109725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8" name="Google Shape;148;p67"/>
          <p:cNvSpPr txBox="1"/>
          <p:nvPr>
            <p:ph idx="2" type="body"/>
          </p:nvPr>
        </p:nvSpPr>
        <p:spPr>
          <a:xfrm>
            <a:off x="609480" y="3682080"/>
            <a:ext cx="109725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9" name="Shape 149"/>
        <p:cNvGrpSpPr/>
        <p:nvPr/>
      </p:nvGrpSpPr>
      <p:grpSpPr>
        <a:xfrm>
          <a:off x="0" y="0"/>
          <a:ext cx="0" cy="0"/>
          <a:chOff x="0" y="0"/>
          <a:chExt cx="0" cy="0"/>
        </a:xfrm>
      </p:grpSpPr>
      <p:sp>
        <p:nvSpPr>
          <p:cNvPr id="150" name="Google Shape;150;p68"/>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68"/>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2" name="Google Shape;152;p68"/>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3" name="Google Shape;153;p68"/>
          <p:cNvSpPr txBox="1"/>
          <p:nvPr>
            <p:ph idx="3" type="body"/>
          </p:nvPr>
        </p:nvSpPr>
        <p:spPr>
          <a:xfrm>
            <a:off x="609480" y="368208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4" name="Google Shape;154;p68"/>
          <p:cNvSpPr txBox="1"/>
          <p:nvPr>
            <p:ph idx="4" type="body"/>
          </p:nvPr>
        </p:nvSpPr>
        <p:spPr>
          <a:xfrm>
            <a:off x="6231960" y="3682080"/>
            <a:ext cx="53544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5" name="Shape 155"/>
        <p:cNvGrpSpPr/>
        <p:nvPr/>
      </p:nvGrpSpPr>
      <p:grpSpPr>
        <a:xfrm>
          <a:off x="0" y="0"/>
          <a:ext cx="0" cy="0"/>
          <a:chOff x="0" y="0"/>
          <a:chExt cx="0" cy="0"/>
        </a:xfrm>
      </p:grpSpPr>
      <p:sp>
        <p:nvSpPr>
          <p:cNvPr id="156" name="Google Shape;156;p69"/>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69"/>
          <p:cNvSpPr txBox="1"/>
          <p:nvPr>
            <p:ph idx="1" type="body"/>
          </p:nvPr>
        </p:nvSpPr>
        <p:spPr>
          <a:xfrm>
            <a:off x="609480" y="1604520"/>
            <a:ext cx="35331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8" name="Google Shape;158;p69"/>
          <p:cNvSpPr txBox="1"/>
          <p:nvPr>
            <p:ph idx="2" type="body"/>
          </p:nvPr>
        </p:nvSpPr>
        <p:spPr>
          <a:xfrm>
            <a:off x="4319640" y="1604520"/>
            <a:ext cx="35331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9" name="Google Shape;159;p69"/>
          <p:cNvSpPr txBox="1"/>
          <p:nvPr>
            <p:ph idx="3" type="body"/>
          </p:nvPr>
        </p:nvSpPr>
        <p:spPr>
          <a:xfrm>
            <a:off x="8029800" y="1604520"/>
            <a:ext cx="35331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69"/>
          <p:cNvSpPr txBox="1"/>
          <p:nvPr>
            <p:ph idx="4" type="body"/>
          </p:nvPr>
        </p:nvSpPr>
        <p:spPr>
          <a:xfrm>
            <a:off x="609480" y="3682080"/>
            <a:ext cx="35331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1" name="Google Shape;161;p69"/>
          <p:cNvSpPr txBox="1"/>
          <p:nvPr>
            <p:ph idx="5" type="body"/>
          </p:nvPr>
        </p:nvSpPr>
        <p:spPr>
          <a:xfrm>
            <a:off x="4319640" y="3682080"/>
            <a:ext cx="35331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2" name="Google Shape;162;p69"/>
          <p:cNvSpPr txBox="1"/>
          <p:nvPr>
            <p:ph idx="6" type="body"/>
          </p:nvPr>
        </p:nvSpPr>
        <p:spPr>
          <a:xfrm>
            <a:off x="8029800" y="3682080"/>
            <a:ext cx="3533100" cy="18969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7" name="Shape 167"/>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8" name="Shape 168"/>
        <p:cNvGrpSpPr/>
        <p:nvPr/>
      </p:nvGrpSpPr>
      <p:grpSpPr>
        <a:xfrm>
          <a:off x="0" y="0"/>
          <a:ext cx="0" cy="0"/>
          <a:chOff x="0" y="0"/>
          <a:chExt cx="0" cy="0"/>
        </a:xfrm>
      </p:grpSpPr>
      <p:sp>
        <p:nvSpPr>
          <p:cNvPr id="169" name="Google Shape;169;p7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7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1" name="Shape 171"/>
        <p:cNvGrpSpPr/>
        <p:nvPr/>
      </p:nvGrpSpPr>
      <p:grpSpPr>
        <a:xfrm>
          <a:off x="0" y="0"/>
          <a:ext cx="0" cy="0"/>
          <a:chOff x="0" y="0"/>
          <a:chExt cx="0" cy="0"/>
        </a:xfrm>
      </p:grpSpPr>
      <p:sp>
        <p:nvSpPr>
          <p:cNvPr id="172" name="Google Shape;172;p7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7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4" name="Shape 174"/>
        <p:cNvGrpSpPr/>
        <p:nvPr/>
      </p:nvGrpSpPr>
      <p:grpSpPr>
        <a:xfrm>
          <a:off x="0" y="0"/>
          <a:ext cx="0" cy="0"/>
          <a:chOff x="0" y="0"/>
          <a:chExt cx="0" cy="0"/>
        </a:xfrm>
      </p:grpSpPr>
      <p:sp>
        <p:nvSpPr>
          <p:cNvPr id="175" name="Google Shape;175;p7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7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7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8" name="Shape 178"/>
        <p:cNvGrpSpPr/>
        <p:nvPr/>
      </p:nvGrpSpPr>
      <p:grpSpPr>
        <a:xfrm>
          <a:off x="0" y="0"/>
          <a:ext cx="0" cy="0"/>
          <a:chOff x="0" y="0"/>
          <a:chExt cx="0" cy="0"/>
        </a:xfrm>
      </p:grpSpPr>
      <p:sp>
        <p:nvSpPr>
          <p:cNvPr id="179" name="Google Shape;179;p7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0" name="Shape 180"/>
        <p:cNvGrpSpPr/>
        <p:nvPr/>
      </p:nvGrpSpPr>
      <p:grpSpPr>
        <a:xfrm>
          <a:off x="0" y="0"/>
          <a:ext cx="0" cy="0"/>
          <a:chOff x="0" y="0"/>
          <a:chExt cx="0" cy="0"/>
        </a:xfrm>
      </p:grpSpPr>
      <p:sp>
        <p:nvSpPr>
          <p:cNvPr id="181" name="Google Shape;181;p74"/>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2" name="Shape 182"/>
        <p:cNvGrpSpPr/>
        <p:nvPr/>
      </p:nvGrpSpPr>
      <p:grpSpPr>
        <a:xfrm>
          <a:off x="0" y="0"/>
          <a:ext cx="0" cy="0"/>
          <a:chOff x="0" y="0"/>
          <a:chExt cx="0" cy="0"/>
        </a:xfrm>
      </p:grpSpPr>
      <p:sp>
        <p:nvSpPr>
          <p:cNvPr id="183" name="Google Shape;183;p7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7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7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7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7" name="Shape 187"/>
        <p:cNvGrpSpPr/>
        <p:nvPr/>
      </p:nvGrpSpPr>
      <p:grpSpPr>
        <a:xfrm>
          <a:off x="0" y="0"/>
          <a:ext cx="0" cy="0"/>
          <a:chOff x="0" y="0"/>
          <a:chExt cx="0" cy="0"/>
        </a:xfrm>
      </p:grpSpPr>
      <p:sp>
        <p:nvSpPr>
          <p:cNvPr id="188" name="Google Shape;188;p7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7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7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76"/>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2" name="Shape 192"/>
        <p:cNvGrpSpPr/>
        <p:nvPr/>
      </p:nvGrpSpPr>
      <p:grpSpPr>
        <a:xfrm>
          <a:off x="0" y="0"/>
          <a:ext cx="0" cy="0"/>
          <a:chOff x="0" y="0"/>
          <a:chExt cx="0" cy="0"/>
        </a:xfrm>
      </p:grpSpPr>
      <p:sp>
        <p:nvSpPr>
          <p:cNvPr id="193" name="Google Shape;193;p7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7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7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77"/>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7" name="Shape 197"/>
        <p:cNvGrpSpPr/>
        <p:nvPr/>
      </p:nvGrpSpPr>
      <p:grpSpPr>
        <a:xfrm>
          <a:off x="0" y="0"/>
          <a:ext cx="0" cy="0"/>
          <a:chOff x="0" y="0"/>
          <a:chExt cx="0" cy="0"/>
        </a:xfrm>
      </p:grpSpPr>
      <p:sp>
        <p:nvSpPr>
          <p:cNvPr id="198" name="Google Shape;198;p7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78"/>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78"/>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1" name="Shape 201"/>
        <p:cNvGrpSpPr/>
        <p:nvPr/>
      </p:nvGrpSpPr>
      <p:grpSpPr>
        <a:xfrm>
          <a:off x="0" y="0"/>
          <a:ext cx="0" cy="0"/>
          <a:chOff x="0" y="0"/>
          <a:chExt cx="0" cy="0"/>
        </a:xfrm>
      </p:grpSpPr>
      <p:sp>
        <p:nvSpPr>
          <p:cNvPr id="202" name="Google Shape;202;p7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7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7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7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79"/>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7" name="Shape 207"/>
        <p:cNvGrpSpPr/>
        <p:nvPr/>
      </p:nvGrpSpPr>
      <p:grpSpPr>
        <a:xfrm>
          <a:off x="0" y="0"/>
          <a:ext cx="0" cy="0"/>
          <a:chOff x="0" y="0"/>
          <a:chExt cx="0" cy="0"/>
        </a:xfrm>
      </p:grpSpPr>
      <p:sp>
        <p:nvSpPr>
          <p:cNvPr id="208" name="Google Shape;208;p8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80"/>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80"/>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80"/>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80"/>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80"/>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80"/>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0" name="Shape 220"/>
        <p:cNvGrpSpPr/>
        <p:nvPr/>
      </p:nvGrpSpPr>
      <p:grpSpPr>
        <a:xfrm>
          <a:off x="0" y="0"/>
          <a:ext cx="0" cy="0"/>
          <a:chOff x="0" y="0"/>
          <a:chExt cx="0" cy="0"/>
        </a:xfrm>
      </p:grpSpPr>
      <p:sp>
        <p:nvSpPr>
          <p:cNvPr id="221" name="Google Shape;221;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p3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3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4" name="Shape 224"/>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5" name="Shape 225"/>
        <p:cNvGrpSpPr/>
        <p:nvPr/>
      </p:nvGrpSpPr>
      <p:grpSpPr>
        <a:xfrm>
          <a:off x="0" y="0"/>
          <a:ext cx="0" cy="0"/>
          <a:chOff x="0" y="0"/>
          <a:chExt cx="0" cy="0"/>
        </a:xfrm>
      </p:grpSpPr>
      <p:sp>
        <p:nvSpPr>
          <p:cNvPr id="226" name="Google Shape;226;p8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8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8" name="Shape 228"/>
        <p:cNvGrpSpPr/>
        <p:nvPr/>
      </p:nvGrpSpPr>
      <p:grpSpPr>
        <a:xfrm>
          <a:off x="0" y="0"/>
          <a:ext cx="0" cy="0"/>
          <a:chOff x="0" y="0"/>
          <a:chExt cx="0" cy="0"/>
        </a:xfrm>
      </p:grpSpPr>
      <p:sp>
        <p:nvSpPr>
          <p:cNvPr id="229" name="Google Shape;229;p8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8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8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3" name="Shape 233"/>
        <p:cNvGrpSpPr/>
        <p:nvPr/>
      </p:nvGrpSpPr>
      <p:grpSpPr>
        <a:xfrm>
          <a:off x="0" y="0"/>
          <a:ext cx="0" cy="0"/>
          <a:chOff x="0" y="0"/>
          <a:chExt cx="0" cy="0"/>
        </a:xfrm>
      </p:grpSpPr>
      <p:sp>
        <p:nvSpPr>
          <p:cNvPr id="234" name="Google Shape;234;p85"/>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5" name="Shape 235"/>
        <p:cNvGrpSpPr/>
        <p:nvPr/>
      </p:nvGrpSpPr>
      <p:grpSpPr>
        <a:xfrm>
          <a:off x="0" y="0"/>
          <a:ext cx="0" cy="0"/>
          <a:chOff x="0" y="0"/>
          <a:chExt cx="0" cy="0"/>
        </a:xfrm>
      </p:grpSpPr>
      <p:sp>
        <p:nvSpPr>
          <p:cNvPr id="236" name="Google Shape;236;p8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8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8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8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0" name="Shape 240"/>
        <p:cNvGrpSpPr/>
        <p:nvPr/>
      </p:nvGrpSpPr>
      <p:grpSpPr>
        <a:xfrm>
          <a:off x="0" y="0"/>
          <a:ext cx="0" cy="0"/>
          <a:chOff x="0" y="0"/>
          <a:chExt cx="0" cy="0"/>
        </a:xfrm>
      </p:grpSpPr>
      <p:sp>
        <p:nvSpPr>
          <p:cNvPr id="241" name="Google Shape;241;p8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8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8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8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5" name="Shape 245"/>
        <p:cNvGrpSpPr/>
        <p:nvPr/>
      </p:nvGrpSpPr>
      <p:grpSpPr>
        <a:xfrm>
          <a:off x="0" y="0"/>
          <a:ext cx="0" cy="0"/>
          <a:chOff x="0" y="0"/>
          <a:chExt cx="0" cy="0"/>
        </a:xfrm>
      </p:grpSpPr>
      <p:sp>
        <p:nvSpPr>
          <p:cNvPr id="246" name="Google Shape;246;p8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8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8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8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0" name="Shape 250"/>
        <p:cNvGrpSpPr/>
        <p:nvPr/>
      </p:nvGrpSpPr>
      <p:grpSpPr>
        <a:xfrm>
          <a:off x="0" y="0"/>
          <a:ext cx="0" cy="0"/>
          <a:chOff x="0" y="0"/>
          <a:chExt cx="0" cy="0"/>
        </a:xfrm>
      </p:grpSpPr>
      <p:sp>
        <p:nvSpPr>
          <p:cNvPr id="251" name="Google Shape;251;p8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8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8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4" name="Shape 254"/>
        <p:cNvGrpSpPr/>
        <p:nvPr/>
      </p:nvGrpSpPr>
      <p:grpSpPr>
        <a:xfrm>
          <a:off x="0" y="0"/>
          <a:ext cx="0" cy="0"/>
          <a:chOff x="0" y="0"/>
          <a:chExt cx="0" cy="0"/>
        </a:xfrm>
      </p:grpSpPr>
      <p:sp>
        <p:nvSpPr>
          <p:cNvPr id="255" name="Google Shape;255;p9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9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9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9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9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41"/>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0" name="Shape 260"/>
        <p:cNvGrpSpPr/>
        <p:nvPr/>
      </p:nvGrpSpPr>
      <p:grpSpPr>
        <a:xfrm>
          <a:off x="0" y="0"/>
          <a:ext cx="0" cy="0"/>
          <a:chOff x="0" y="0"/>
          <a:chExt cx="0" cy="0"/>
        </a:xfrm>
      </p:grpSpPr>
      <p:sp>
        <p:nvSpPr>
          <p:cNvPr id="261" name="Google Shape;261;p9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9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9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9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5" name="Google Shape;265;p9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9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9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6.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3.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5" Type="http://schemas.openxmlformats.org/officeDocument/2006/relationships/theme" Target="../theme/theme1.xml"/><Relationship Id="rId14" Type="http://schemas.openxmlformats.org/officeDocument/2006/relationships/slideLayout" Target="../slideLayouts/slideLayout4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5" Type="http://schemas.openxmlformats.org/officeDocument/2006/relationships/theme" Target="../theme/theme4.xml"/><Relationship Id="rId14" Type="http://schemas.openxmlformats.org/officeDocument/2006/relationships/slideLayout" Target="../slideLayouts/slideLayout6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University at Buffalo, The State University of New York logo" id="6" name="Google Shape;6;p27"/>
          <p:cNvPicPr preferRelativeResize="0"/>
          <p:nvPr/>
        </p:nvPicPr>
        <p:blipFill rotWithShape="1">
          <a:blip r:embed="rId2">
            <a:alphaModFix/>
          </a:blip>
          <a:srcRect b="0" l="0" r="0" t="0"/>
          <a:stretch/>
        </p:blipFill>
        <p:spPr>
          <a:xfrm>
            <a:off x="355680" y="321120"/>
            <a:ext cx="4799880" cy="355320"/>
          </a:xfrm>
          <a:prstGeom prst="rect">
            <a:avLst/>
          </a:prstGeom>
          <a:noFill/>
          <a:ln>
            <a:noFill/>
          </a:ln>
        </p:spPr>
      </p:pic>
      <p:pic>
        <p:nvPicPr>
          <p:cNvPr descr="University at Buffalo, The State University of New York logo" id="7" name="Google Shape;7;p27"/>
          <p:cNvPicPr preferRelativeResize="0"/>
          <p:nvPr/>
        </p:nvPicPr>
        <p:blipFill rotWithShape="1">
          <a:blip r:embed="rId2">
            <a:alphaModFix/>
          </a:blip>
          <a:srcRect b="0" l="0" r="0" t="0"/>
          <a:stretch/>
        </p:blipFill>
        <p:spPr>
          <a:xfrm>
            <a:off x="660240" y="6041160"/>
            <a:ext cx="4799880" cy="355320"/>
          </a:xfrm>
          <a:prstGeom prst="rect">
            <a:avLst/>
          </a:prstGeom>
          <a:noFill/>
          <a:ln>
            <a:noFill/>
          </a:ln>
        </p:spPr>
      </p:pic>
      <p:sp>
        <p:nvSpPr>
          <p:cNvPr id="8" name="Google Shape;8;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8" name="Shape 58"/>
        <p:cNvGrpSpPr/>
        <p:nvPr/>
      </p:nvGrpSpPr>
      <p:grpSpPr>
        <a:xfrm>
          <a:off x="0" y="0"/>
          <a:ext cx="0" cy="0"/>
          <a:chOff x="0" y="0"/>
          <a:chExt cx="0" cy="0"/>
        </a:xfrm>
      </p:grpSpPr>
      <p:pic>
        <p:nvPicPr>
          <p:cNvPr descr="University at Buffalo, The State University of New York logo" id="59" name="Google Shape;59;p29"/>
          <p:cNvPicPr preferRelativeResize="0"/>
          <p:nvPr/>
        </p:nvPicPr>
        <p:blipFill rotWithShape="1">
          <a:blip r:embed="rId2">
            <a:alphaModFix/>
          </a:blip>
          <a:srcRect b="0" l="0" r="0" t="0"/>
          <a:stretch/>
        </p:blipFill>
        <p:spPr>
          <a:xfrm>
            <a:off x="355680" y="321120"/>
            <a:ext cx="4799880" cy="355320"/>
          </a:xfrm>
          <a:prstGeom prst="rect">
            <a:avLst/>
          </a:prstGeom>
          <a:noFill/>
          <a:ln>
            <a:noFill/>
          </a:ln>
        </p:spPr>
      </p:pic>
      <p:pic>
        <p:nvPicPr>
          <p:cNvPr descr="University at Buffalo, The State University of New York logo" id="60" name="Google Shape;60;p29"/>
          <p:cNvPicPr preferRelativeResize="0"/>
          <p:nvPr/>
        </p:nvPicPr>
        <p:blipFill rotWithShape="1">
          <a:blip r:embed="rId2">
            <a:alphaModFix/>
          </a:blip>
          <a:srcRect b="0" l="0" r="0" t="0"/>
          <a:stretch/>
        </p:blipFill>
        <p:spPr>
          <a:xfrm>
            <a:off x="355680" y="321120"/>
            <a:ext cx="4799880" cy="355320"/>
          </a:xfrm>
          <a:prstGeom prst="rect">
            <a:avLst/>
          </a:prstGeom>
          <a:noFill/>
          <a:ln>
            <a:noFill/>
          </a:ln>
        </p:spPr>
      </p:pic>
      <p:sp>
        <p:nvSpPr>
          <p:cNvPr id="61" name="Google Shape;61;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2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1" name="Shape 111"/>
        <p:cNvGrpSpPr/>
        <p:nvPr/>
      </p:nvGrpSpPr>
      <p:grpSpPr>
        <a:xfrm>
          <a:off x="0" y="0"/>
          <a:ext cx="0" cy="0"/>
          <a:chOff x="0" y="0"/>
          <a:chExt cx="0" cy="0"/>
        </a:xfrm>
      </p:grpSpPr>
      <p:pic>
        <p:nvPicPr>
          <p:cNvPr descr="University at Buffalo, The State University of New York logo" id="112" name="Google Shape;112;p31"/>
          <p:cNvPicPr preferRelativeResize="0"/>
          <p:nvPr/>
        </p:nvPicPr>
        <p:blipFill rotWithShape="1">
          <a:blip r:embed="rId2">
            <a:alphaModFix/>
          </a:blip>
          <a:srcRect b="0" l="0" r="0" t="0"/>
          <a:stretch/>
        </p:blipFill>
        <p:spPr>
          <a:xfrm>
            <a:off x="355680" y="321120"/>
            <a:ext cx="4799880" cy="355320"/>
          </a:xfrm>
          <a:prstGeom prst="rect">
            <a:avLst/>
          </a:prstGeom>
          <a:noFill/>
          <a:ln>
            <a:noFill/>
          </a:ln>
        </p:spPr>
      </p:pic>
      <p:sp>
        <p:nvSpPr>
          <p:cNvPr id="113" name="Google Shape;113;p31"/>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31"/>
          <p:cNvSpPr txBox="1"/>
          <p:nvPr>
            <p:ph idx="1" type="body"/>
          </p:nvPr>
        </p:nvSpPr>
        <p:spPr>
          <a:xfrm>
            <a:off x="609480" y="1604520"/>
            <a:ext cx="10972500" cy="397740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3" name="Shape 163"/>
        <p:cNvGrpSpPr/>
        <p:nvPr/>
      </p:nvGrpSpPr>
      <p:grpSpPr>
        <a:xfrm>
          <a:off x="0" y="0"/>
          <a:ext cx="0" cy="0"/>
          <a:chOff x="0" y="0"/>
          <a:chExt cx="0" cy="0"/>
        </a:xfrm>
      </p:grpSpPr>
      <p:pic>
        <p:nvPicPr>
          <p:cNvPr descr="University at Buffalo, The State University of New York logo" id="164" name="Google Shape;164;p33"/>
          <p:cNvPicPr preferRelativeResize="0"/>
          <p:nvPr/>
        </p:nvPicPr>
        <p:blipFill rotWithShape="1">
          <a:blip r:embed="rId2">
            <a:alphaModFix/>
          </a:blip>
          <a:srcRect b="0" l="0" r="0" t="0"/>
          <a:stretch/>
        </p:blipFill>
        <p:spPr>
          <a:xfrm>
            <a:off x="355680" y="321120"/>
            <a:ext cx="4799880" cy="355320"/>
          </a:xfrm>
          <a:prstGeom prst="rect">
            <a:avLst/>
          </a:prstGeom>
          <a:noFill/>
          <a:ln>
            <a:noFill/>
          </a:ln>
        </p:spPr>
      </p:pic>
      <p:sp>
        <p:nvSpPr>
          <p:cNvPr id="165" name="Google Shape;165;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6" name="Google Shape;166;p3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5" name="Shape 215"/>
        <p:cNvGrpSpPr/>
        <p:nvPr/>
      </p:nvGrpSpPr>
      <p:grpSpPr>
        <a:xfrm>
          <a:off x="0" y="0"/>
          <a:ext cx="0" cy="0"/>
          <a:chOff x="0" y="0"/>
          <a:chExt cx="0" cy="0"/>
        </a:xfrm>
      </p:grpSpPr>
      <p:pic>
        <p:nvPicPr>
          <p:cNvPr descr="University at Buffalo, The State University of New York logo" id="216" name="Google Shape;216;p35"/>
          <p:cNvPicPr preferRelativeResize="0"/>
          <p:nvPr/>
        </p:nvPicPr>
        <p:blipFill rotWithShape="1">
          <a:blip r:embed="rId2">
            <a:alphaModFix/>
          </a:blip>
          <a:srcRect b="0" l="0" r="0" t="0"/>
          <a:stretch/>
        </p:blipFill>
        <p:spPr>
          <a:xfrm>
            <a:off x="355680" y="321120"/>
            <a:ext cx="4799880" cy="355320"/>
          </a:xfrm>
          <a:prstGeom prst="rect">
            <a:avLst/>
          </a:prstGeom>
          <a:noFill/>
          <a:ln>
            <a:noFill/>
          </a:ln>
        </p:spPr>
      </p:pic>
      <p:sp>
        <p:nvSpPr>
          <p:cNvPr id="217" name="Google Shape;217;p35"/>
          <p:cNvSpPr txBox="1"/>
          <p:nvPr>
            <p:ph type="title"/>
          </p:nvPr>
        </p:nvSpPr>
        <p:spPr>
          <a:xfrm>
            <a:off x="567000" y="1499760"/>
            <a:ext cx="6950880" cy="5900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8" name="Google Shape;218;p35"/>
          <p:cNvSpPr txBox="1"/>
          <p:nvPr>
            <p:ph idx="1" type="body"/>
          </p:nvPr>
        </p:nvSpPr>
        <p:spPr>
          <a:xfrm>
            <a:off x="567000" y="2185560"/>
            <a:ext cx="3391560" cy="39675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9" name="Google Shape;219;p35"/>
          <p:cNvSpPr txBox="1"/>
          <p:nvPr>
            <p:ph idx="2" type="body"/>
          </p:nvPr>
        </p:nvSpPr>
        <p:spPr>
          <a:xfrm>
            <a:off x="4128840" y="2185560"/>
            <a:ext cx="3391560" cy="39675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
          <p:cNvSpPr/>
          <p:nvPr/>
        </p:nvSpPr>
        <p:spPr>
          <a:xfrm>
            <a:off x="658440" y="1490400"/>
            <a:ext cx="6637680" cy="2385720"/>
          </a:xfrm>
          <a:prstGeom prst="rect">
            <a:avLst/>
          </a:prstGeom>
          <a:noFill/>
          <a:ln>
            <a:noFill/>
          </a:ln>
        </p:spPr>
        <p:txBody>
          <a:bodyPr anchorCtr="0" anchor="b" bIns="45000" lIns="0" spcFirstLastPara="1" rIns="90000" wrap="square" tIns="45000">
            <a:noAutofit/>
          </a:bodyPr>
          <a:lstStyle/>
          <a:p>
            <a:pPr indent="0" lvl="0" marL="0" marR="0" rtl="0" algn="l">
              <a:lnSpc>
                <a:spcPct val="96666"/>
              </a:lnSpc>
              <a:spcBef>
                <a:spcPts val="0"/>
              </a:spcBef>
              <a:spcAft>
                <a:spcPts val="0"/>
              </a:spcAft>
              <a:buNone/>
            </a:pPr>
            <a:r>
              <a:rPr b="1" i="0" lang="en-US" sz="6000" u="none" cap="none" strike="noStrike">
                <a:solidFill>
                  <a:srgbClr val="FFFFFF"/>
                </a:solidFill>
                <a:latin typeface="Arial"/>
                <a:ea typeface="Arial"/>
                <a:cs typeface="Arial"/>
                <a:sym typeface="Arial"/>
              </a:rPr>
              <a:t>PHOTO EDITING</a:t>
            </a:r>
            <a:br>
              <a:rPr b="1" i="0" lang="en-US" sz="6000" u="none" cap="none" strike="noStrike">
                <a:solidFill>
                  <a:srgbClr val="FFFFFF"/>
                </a:solidFill>
                <a:latin typeface="Arial"/>
                <a:ea typeface="Arial"/>
                <a:cs typeface="Arial"/>
                <a:sym typeface="Arial"/>
              </a:rPr>
            </a:br>
            <a:endParaRPr b="0" i="0" sz="6000" u="none" cap="none" strike="noStrike">
              <a:solidFill>
                <a:schemeClr val="dk1"/>
              </a:solidFill>
              <a:latin typeface="Arial"/>
              <a:ea typeface="Arial"/>
              <a:cs typeface="Arial"/>
              <a:sym typeface="Arial"/>
            </a:endParaRPr>
          </a:p>
        </p:txBody>
      </p:sp>
      <p:sp>
        <p:nvSpPr>
          <p:cNvPr id="273" name="Google Shape;273;p1"/>
          <p:cNvSpPr/>
          <p:nvPr/>
        </p:nvSpPr>
        <p:spPr>
          <a:xfrm>
            <a:off x="658440" y="3968640"/>
            <a:ext cx="6637680" cy="1649520"/>
          </a:xfrm>
          <a:prstGeom prst="rect">
            <a:avLst/>
          </a:prstGeom>
          <a:noFill/>
          <a:ln>
            <a:noFill/>
          </a:ln>
        </p:spPr>
        <p:txBody>
          <a:bodyPr anchorCtr="0" anchor="t" bIns="45000" lIns="0" spcFirstLastPara="1" rIns="90000" wrap="square" tIns="45000">
            <a:noAutofit/>
          </a:bodyPr>
          <a:lstStyle/>
          <a:p>
            <a:pPr indent="0" lvl="0" marL="0" marR="0" rtl="0" algn="l">
              <a:lnSpc>
                <a:spcPct val="130000"/>
              </a:lnSpc>
              <a:spcBef>
                <a:spcPts val="0"/>
              </a:spcBef>
              <a:spcAft>
                <a:spcPts val="0"/>
              </a:spcAft>
              <a:buNone/>
            </a:pPr>
            <a:r>
              <a:rPr b="0" i="0" lang="en-US" sz="2800" u="none" cap="none" strike="noStrike">
                <a:solidFill>
                  <a:srgbClr val="FFFFFF"/>
                </a:solidFill>
                <a:latin typeface="Georgia"/>
                <a:ea typeface="Georgia"/>
                <a:cs typeface="Georgia"/>
                <a:sym typeface="Georgia"/>
              </a:rPr>
              <a:t>CSE 611 – MS Project Development</a:t>
            </a:r>
            <a:endParaRPr b="0" i="0" sz="28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rPr b="0" i="0" lang="en-US" sz="2000" u="none" cap="none" strike="noStrike">
                <a:solidFill>
                  <a:srgbClr val="FFFFFF"/>
                </a:solidFill>
                <a:latin typeface="Georgia"/>
                <a:ea typeface="Georgia"/>
                <a:cs typeface="Georgia"/>
                <a:sym typeface="Georgia"/>
              </a:rPr>
              <a:t>Professor – Jinjun Xiong</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2"/>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Resize Tool</a:t>
            </a:r>
            <a:endParaRPr b="1"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UI Enhancements: Introducing size metrics within the UI to provide a clearer, more informed resizing process for users.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rPr b="1" i="0" lang="en-US" sz="1600" u="none" cap="none" strike="noStrike">
                <a:solidFill>
                  <a:schemeClr val="dk1"/>
                </a:solidFill>
                <a:latin typeface="Arial"/>
                <a:ea typeface="Arial"/>
                <a:cs typeface="Arial"/>
                <a:sym typeface="Arial"/>
              </a:rPr>
              <a:t>Collage Tool</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Template Redesign: Incorporate modern and versatile templates as per feedback.</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Usability Additions: Integrate an image deletion option and ensure consistent zoom functionality during scrolling.</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Mosaic Tool</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Functionality Hurdle: Current version is not delivering desired outcomes. A thorough assessment and necessary modifications are required.</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39" name="Google Shape;339;p12"/>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Specific Feedback on Existing Features</a:t>
            </a:r>
            <a:endParaRPr b="0" i="0" sz="3600" u="none" cap="none" strike="noStrike">
              <a:solidFill>
                <a:srgbClr val="005BBB"/>
              </a:solidFill>
              <a:latin typeface="Georgia"/>
              <a:ea typeface="Georgia"/>
              <a:cs typeface="Georgia"/>
              <a:sym typeface="Georgia"/>
            </a:endParaRPr>
          </a:p>
        </p:txBody>
      </p:sp>
      <p:sp>
        <p:nvSpPr>
          <p:cNvPr id="340" name="Google Shape;340;p12"/>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1" name="Google Shape;341;p12"/>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4"/>
          <p:cNvSpPr/>
          <p:nvPr/>
        </p:nvSpPr>
        <p:spPr>
          <a:xfrm>
            <a:off x="567000" y="2185560"/>
            <a:ext cx="11121600" cy="413430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Template Design</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Feedback: The current template designs received feedback for modifications.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Impact: A template's design can influence user engagement and satisfaction levels. Effective designs can streamline photo editing and increase aesthetic appeal.</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Recommendation: Reevaluate design choices based on user feedback and industry best practices. Consider involving users in the redesign process.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347" name="Google Shape;347;p14"/>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Collage Feedback</a:t>
            </a:r>
            <a:endParaRPr b="0" i="0" sz="3600" u="none" cap="none" strike="noStrike">
              <a:solidFill>
                <a:srgbClr val="005BBB"/>
              </a:solidFill>
              <a:latin typeface="Georgia"/>
              <a:ea typeface="Georgia"/>
              <a:cs typeface="Georgia"/>
              <a:sym typeface="Georgia"/>
            </a:endParaRPr>
          </a:p>
        </p:txBody>
      </p:sp>
      <p:sp>
        <p:nvSpPr>
          <p:cNvPr id="348" name="Google Shape;348;p14"/>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9" name="Google Shape;349;p14"/>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5"/>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UI Interaction</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Image Management: Users are currently unable to remove images from the collage.</a:t>
            </a:r>
            <a:endParaRPr b="0" i="0" sz="1600" u="none" cap="none" strike="noStrike">
              <a:solidFill>
                <a:schemeClr val="dk1"/>
              </a:solidFill>
              <a:latin typeface="Arial"/>
              <a:ea typeface="Arial"/>
              <a:cs typeface="Arial"/>
              <a:sym typeface="Arial"/>
            </a:endParaRPr>
          </a:p>
          <a:p>
            <a:pPr indent="457200" lvl="0" marL="0" marR="0" rtl="0" algn="l">
              <a:lnSpc>
                <a:spcPct val="130000"/>
              </a:lnSpc>
              <a:spcBef>
                <a:spcPts val="60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Recommendation: Integrate a delete or remove option for better flexibility in image placement.</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Drag Functionality: Improvements are needed to enhance the dragging experience within the collage.</a:t>
            </a:r>
            <a:endParaRPr b="0" i="0" sz="1600" u="none" cap="none" strike="noStrike">
              <a:solidFill>
                <a:schemeClr val="dk1"/>
              </a:solidFill>
              <a:latin typeface="Arial"/>
              <a:ea typeface="Arial"/>
              <a:cs typeface="Arial"/>
              <a:sym typeface="Arial"/>
            </a:endParaRPr>
          </a:p>
          <a:p>
            <a:pPr indent="457200" lvl="0" marL="0" marR="0" rtl="0" algn="l">
              <a:lnSpc>
                <a:spcPct val="130000"/>
              </a:lnSpc>
              <a:spcBef>
                <a:spcPts val="60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Recommendation: Refine drag-and-drop algorithms and consider providing visual feedback (like animations) to 	         guide users.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Zoom Feature: Zoom controls become inaccessible when scrolling down.</a:t>
            </a:r>
            <a:endParaRPr b="0" i="0" sz="1600" u="none" cap="none" strike="noStrike">
              <a:solidFill>
                <a:schemeClr val="dk1"/>
              </a:solidFill>
              <a:latin typeface="Arial"/>
              <a:ea typeface="Arial"/>
              <a:cs typeface="Arial"/>
              <a:sym typeface="Arial"/>
            </a:endParaRPr>
          </a:p>
          <a:p>
            <a:pPr indent="457200" lvl="0" marL="0" marR="0" rtl="0" algn="l">
              <a:lnSpc>
                <a:spcPct val="130000"/>
              </a:lnSpc>
              <a:spcBef>
                <a:spcPts val="60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Recommendation: Ensure that zoom controls are always within reach, possibly by introducing a floating zoom     	        control bar.</a:t>
            </a:r>
            <a:endParaRPr b="0" i="0" sz="1600" u="none" cap="none" strike="noStrike">
              <a:solidFill>
                <a:schemeClr val="dk1"/>
              </a:solidFill>
              <a:latin typeface="Arial"/>
              <a:ea typeface="Arial"/>
              <a:cs typeface="Arial"/>
              <a:sym typeface="Arial"/>
            </a:endParaRPr>
          </a:p>
        </p:txBody>
      </p:sp>
      <p:sp>
        <p:nvSpPr>
          <p:cNvPr id="355" name="Google Shape;355;p15"/>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Collage Feedback</a:t>
            </a:r>
            <a:endParaRPr b="0" i="0" sz="3600" u="none" cap="none" strike="noStrike">
              <a:solidFill>
                <a:srgbClr val="005BBB"/>
              </a:solidFill>
              <a:latin typeface="Georgia"/>
              <a:ea typeface="Georgia"/>
              <a:cs typeface="Georgia"/>
              <a:sym typeface="Georgia"/>
            </a:endParaRPr>
          </a:p>
        </p:txBody>
      </p:sp>
      <p:sp>
        <p:nvSpPr>
          <p:cNvPr id="356" name="Google Shape;356;p15"/>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7" name="Google Shape;357;p15"/>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6"/>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Country-Specific Passport Photos Improvement</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Rationale: Different countries have specific dimensions, backgrounds, and other requirements for passport photos. Offering this customization can drastically improve the user experience.</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Implementation Idea: A drop-down menu for countries. Upon selection, the app adjusts dimensions, background, and other requirements.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Video Compression</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Rationale: With the increasing demand for video sharing on various platforms, compressing videos without significant quality loss is crucial.</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Implementation Idea: Offer multiple compression levels, and possibly a preview feature to assess quality post-compression.</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And More: </a:t>
            </a:r>
            <a:r>
              <a:rPr b="0" i="0" lang="en-US" sz="1400" u="none" cap="none" strike="noStrike">
                <a:solidFill>
                  <a:schemeClr val="dk1"/>
                </a:solidFill>
                <a:latin typeface="Arial"/>
                <a:ea typeface="Arial"/>
                <a:cs typeface="Arial"/>
                <a:sym typeface="Arial"/>
              </a:rPr>
              <a:t>As we move forward, we should keep a keen eye on evolving user needs introduce relevant and impactful features.</a:t>
            </a:r>
            <a:endParaRPr b="0" i="0" sz="1400" u="none" cap="none" strike="noStrike">
              <a:solidFill>
                <a:schemeClr val="dk1"/>
              </a:solidFill>
              <a:latin typeface="Arial"/>
              <a:ea typeface="Arial"/>
              <a:cs typeface="Arial"/>
              <a:sym typeface="Arial"/>
            </a:endParaRPr>
          </a:p>
        </p:txBody>
      </p:sp>
      <p:sp>
        <p:nvSpPr>
          <p:cNvPr id="363" name="Google Shape;363;p16"/>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Additional Features (Suggested)</a:t>
            </a:r>
            <a:endParaRPr b="0" i="0" sz="3600" u="none" cap="none" strike="noStrike">
              <a:solidFill>
                <a:srgbClr val="005BBB"/>
              </a:solidFill>
              <a:latin typeface="Georgia"/>
              <a:ea typeface="Georgia"/>
              <a:cs typeface="Georgia"/>
              <a:sym typeface="Georgia"/>
            </a:endParaRPr>
          </a:p>
        </p:txBody>
      </p:sp>
      <p:sp>
        <p:nvSpPr>
          <p:cNvPr id="364" name="Google Shape;364;p16"/>
          <p:cNvSpPr/>
          <p:nvPr/>
        </p:nvSpPr>
        <p:spPr>
          <a:xfrm>
            <a:off x="5410080" y="2261760"/>
            <a:ext cx="4498200" cy="394950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5" name="Google Shape;365;p16"/>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7"/>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Filter Effects</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Description: Allow users to add various filters like sepia, grayscale, vintage, etc., to enhance image aesthetics.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Benefit: Enables users to set the mood or tone of their images effortlessly.</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Red-Eye Removal</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Description: Automated tool to detect and correct red eyes caused by flash photography.</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Benefit: Ensures more natural-looking portraits, enhancing image quality.</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Text on Photos</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Description: Provide tools for adding, editing, and stylizing text over images.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Benefit: Enhances personalization and allows for easy creation of memes, greetings, and promotional content.</a:t>
            </a:r>
            <a:endParaRPr b="0" i="0" sz="1600" u="none" cap="none" strike="noStrike">
              <a:solidFill>
                <a:schemeClr val="dk1"/>
              </a:solidFill>
              <a:latin typeface="Arial"/>
              <a:ea typeface="Arial"/>
              <a:cs typeface="Arial"/>
              <a:sym typeface="Arial"/>
            </a:endParaRPr>
          </a:p>
        </p:txBody>
      </p:sp>
      <p:sp>
        <p:nvSpPr>
          <p:cNvPr id="371" name="Google Shape;371;p17"/>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New Functionalities (Proposed)</a:t>
            </a:r>
            <a:endParaRPr b="0" i="0" sz="3600" u="none" cap="none" strike="noStrike">
              <a:solidFill>
                <a:srgbClr val="005BBB"/>
              </a:solidFill>
              <a:latin typeface="Georgia"/>
              <a:ea typeface="Georgia"/>
              <a:cs typeface="Georgia"/>
              <a:sym typeface="Georgia"/>
            </a:endParaRPr>
          </a:p>
        </p:txBody>
      </p:sp>
      <p:sp>
        <p:nvSpPr>
          <p:cNvPr id="372" name="Google Shape;372;p17"/>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3" name="Google Shape;373;p17"/>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8"/>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Background Blur</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Description: Introduce depth-of-field effects, enabling users to blur the background while keeping the subject in sharp focus.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Benefit: Offers DSLR-like photo quality, enhancing subject emphasis.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Batch Processing</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Description: Allow users to select multiple photos and apply the same filter or effect to all of them simultaneously.</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Benefit: Saves time and effort for users who need consistent edits across multiple images.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rPr b="1" lang="en-US" sz="1600">
                <a:solidFill>
                  <a:schemeClr val="dk1"/>
                </a:solidFill>
              </a:rPr>
              <a:t>Sharpness and Saturation</a:t>
            </a:r>
            <a:endParaRPr b="1" sz="1600">
              <a:solidFill>
                <a:schemeClr val="dk1"/>
              </a:solidFill>
            </a:endParaRPr>
          </a:p>
          <a:p>
            <a:pPr indent="-285750" lvl="0" marL="285750" rtl="0" algn="l">
              <a:lnSpc>
                <a:spcPct val="130000"/>
              </a:lnSpc>
              <a:spcBef>
                <a:spcPts val="600"/>
              </a:spcBef>
              <a:spcAft>
                <a:spcPts val="0"/>
              </a:spcAft>
              <a:buClr>
                <a:schemeClr val="dk1"/>
              </a:buClr>
              <a:buSzPts val="1600"/>
              <a:buChar char="•"/>
            </a:pPr>
            <a:r>
              <a:rPr lang="en-US" sz="1600">
                <a:solidFill>
                  <a:schemeClr val="dk1"/>
                </a:solidFill>
              </a:rPr>
              <a:t>Description: Allow users to adjust the sharpness and saturation of image in addition to adjusting the brightness.</a:t>
            </a:r>
            <a:endParaRPr sz="1600">
              <a:solidFill>
                <a:schemeClr val="dk1"/>
              </a:solidFill>
            </a:endParaRPr>
          </a:p>
          <a:p>
            <a:pPr indent="-285750" lvl="0" marL="285750" rtl="0" algn="l">
              <a:lnSpc>
                <a:spcPct val="130000"/>
              </a:lnSpc>
              <a:spcBef>
                <a:spcPts val="600"/>
              </a:spcBef>
              <a:spcAft>
                <a:spcPts val="0"/>
              </a:spcAft>
              <a:buClr>
                <a:schemeClr val="dk1"/>
              </a:buClr>
              <a:buSzPts val="1600"/>
              <a:buChar char="•"/>
            </a:pPr>
            <a:r>
              <a:rPr lang="en-US" sz="1600">
                <a:solidFill>
                  <a:schemeClr val="dk1"/>
                </a:solidFill>
              </a:rPr>
              <a:t>Benefit: Enhances image details and clarity</a:t>
            </a:r>
            <a:endParaRPr b="0" i="0" sz="1600" u="none" cap="none" strike="noStrike">
              <a:solidFill>
                <a:schemeClr val="dk1"/>
              </a:solidFill>
              <a:latin typeface="Arial"/>
              <a:ea typeface="Arial"/>
              <a:cs typeface="Arial"/>
              <a:sym typeface="Arial"/>
            </a:endParaRPr>
          </a:p>
        </p:txBody>
      </p:sp>
      <p:sp>
        <p:nvSpPr>
          <p:cNvPr id="379" name="Google Shape;379;p18"/>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New Functionalities (Proposed)</a:t>
            </a:r>
            <a:endParaRPr b="0" i="0" sz="3600" u="none" cap="none" strike="noStrike">
              <a:solidFill>
                <a:srgbClr val="005BBB"/>
              </a:solidFill>
              <a:latin typeface="Georgia"/>
              <a:ea typeface="Georgia"/>
              <a:cs typeface="Georgia"/>
              <a:sym typeface="Georgia"/>
            </a:endParaRPr>
          </a:p>
        </p:txBody>
      </p:sp>
      <p:sp>
        <p:nvSpPr>
          <p:cNvPr id="380" name="Google Shape;380;p18"/>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1" name="Google Shape;381;p18"/>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9"/>
          <p:cNvSpPr/>
          <p:nvPr/>
        </p:nvSpPr>
        <p:spPr>
          <a:xfrm>
            <a:off x="496100" y="1806335"/>
            <a:ext cx="11121600" cy="4134300"/>
          </a:xfrm>
          <a:prstGeom prst="rect">
            <a:avLst/>
          </a:prstGeom>
          <a:noFill/>
          <a:ln>
            <a:noFill/>
          </a:ln>
        </p:spPr>
        <p:txBody>
          <a:bodyPr anchorCtr="0" anchor="t" bIns="45000" lIns="90000" spcFirstLastPara="1" rIns="90000" wrap="square" tIns="45000">
            <a:noAutofit/>
          </a:bodyPr>
          <a:lstStyle/>
          <a:p>
            <a:pPr indent="0" lvl="0" marL="0" rtl="0" algn="l">
              <a:lnSpc>
                <a:spcPct val="130000"/>
              </a:lnSpc>
              <a:spcBef>
                <a:spcPts val="600"/>
              </a:spcBef>
              <a:spcAft>
                <a:spcPts val="0"/>
              </a:spcAft>
              <a:buClr>
                <a:schemeClr val="dk1"/>
              </a:buClr>
              <a:buSzPts val="1600"/>
              <a:buFont typeface="Arial"/>
              <a:buNone/>
            </a:pPr>
            <a:r>
              <a:rPr b="1" lang="en-US" sz="1600">
                <a:solidFill>
                  <a:schemeClr val="dk1"/>
                </a:solidFill>
              </a:rPr>
              <a:t>Video Editing</a:t>
            </a:r>
            <a:endParaRPr b="1" sz="1600">
              <a:solidFill>
                <a:schemeClr val="dk1"/>
              </a:solidFill>
            </a:endParaRPr>
          </a:p>
          <a:p>
            <a:pPr indent="-285750" lvl="0" marL="285750" rtl="0" algn="l">
              <a:lnSpc>
                <a:spcPct val="130000"/>
              </a:lnSpc>
              <a:spcBef>
                <a:spcPts val="600"/>
              </a:spcBef>
              <a:spcAft>
                <a:spcPts val="0"/>
              </a:spcAft>
              <a:buClr>
                <a:schemeClr val="dk1"/>
              </a:buClr>
              <a:buSzPts val="1600"/>
              <a:buChar char="•"/>
            </a:pPr>
            <a:r>
              <a:rPr lang="en-US" sz="1600">
                <a:solidFill>
                  <a:schemeClr val="dk1"/>
                </a:solidFill>
              </a:rPr>
              <a:t>Description: Basic video editing tools like trimming,  and merging clips.</a:t>
            </a:r>
            <a:endParaRPr sz="1600">
              <a:solidFill>
                <a:schemeClr val="dk1"/>
              </a:solidFill>
            </a:endParaRPr>
          </a:p>
          <a:p>
            <a:pPr indent="-285750" lvl="0" marL="285750" rtl="0" algn="l">
              <a:lnSpc>
                <a:spcPct val="130000"/>
              </a:lnSpc>
              <a:spcBef>
                <a:spcPts val="600"/>
              </a:spcBef>
              <a:spcAft>
                <a:spcPts val="0"/>
              </a:spcAft>
              <a:buClr>
                <a:schemeClr val="dk1"/>
              </a:buClr>
              <a:buSzPts val="1600"/>
              <a:buChar char="•"/>
            </a:pPr>
            <a:r>
              <a:rPr lang="en-US" sz="1600">
                <a:solidFill>
                  <a:schemeClr val="dk1"/>
                </a:solidFill>
              </a:rPr>
              <a:t>Benefit: A one-stop solution for users, integrating photo and video editing.</a:t>
            </a:r>
            <a:endParaRPr b="1" sz="1600">
              <a:solidFill>
                <a:schemeClr val="dk1"/>
              </a:solidFill>
            </a:endParaRPr>
          </a:p>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Country-Specific Passport Photos</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Challenge: Keeping up-to-date with changing global requirements.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Solution: Periodic review of international guidelines and user feedback.</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Video Compression</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Challenge: Balancing compression ratio with quality retention.</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Solution: Incorporate adaptive algorithms and provide users with previews to set their preferences.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Filter Effects &amp; Advanced Features</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Challenge: Ensuring smooth performance without compromising image quality.</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Solution: Optimize backend processing and leverage advanced image processing libraries.</a:t>
            </a:r>
            <a:endParaRPr b="0" i="0" sz="1600" u="none" cap="none" strike="noStrike">
              <a:solidFill>
                <a:schemeClr val="dk1"/>
              </a:solidFill>
              <a:latin typeface="Arial"/>
              <a:ea typeface="Arial"/>
              <a:cs typeface="Arial"/>
              <a:sym typeface="Arial"/>
            </a:endParaRPr>
          </a:p>
        </p:txBody>
      </p:sp>
      <p:sp>
        <p:nvSpPr>
          <p:cNvPr id="387" name="Google Shape;387;p19"/>
          <p:cNvSpPr/>
          <p:nvPr/>
        </p:nvSpPr>
        <p:spPr>
          <a:xfrm>
            <a:off x="496100" y="1216235"/>
            <a:ext cx="10515000" cy="59010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Possible Challenges</a:t>
            </a:r>
            <a:endParaRPr b="0" i="0" sz="3600" u="none" cap="none" strike="noStrike">
              <a:solidFill>
                <a:srgbClr val="005BBB"/>
              </a:solidFill>
              <a:latin typeface="Georgia"/>
              <a:ea typeface="Georgia"/>
              <a:cs typeface="Georgia"/>
              <a:sym typeface="Georgia"/>
            </a:endParaRPr>
          </a:p>
        </p:txBody>
      </p:sp>
      <p:sp>
        <p:nvSpPr>
          <p:cNvPr id="388" name="Google Shape;388;p19"/>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9" name="Google Shape;389;p19"/>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0"/>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Red-Eye Removal</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Challenge: Accurate detection of red-eye in varying photo conditions.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Solution: Use machine learning models trained on diverse datasets for better accuracy.</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Batch Processing</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Challenge: Handling large numbers of files simultaneously without crashing or slowing down.</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Solution: Efficient memory management and leveraging cloud-based solutions for scalability.</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Video Editing</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Challenge: Addressing diverse video formats and sizes.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Solution: Implement a robust video processing backend and set limitations on acceptable formats and sizes for optimal performance.</a:t>
            </a:r>
            <a:endParaRPr b="0" i="0" sz="1600" u="none" cap="none" strike="noStrike">
              <a:solidFill>
                <a:schemeClr val="dk1"/>
              </a:solidFill>
              <a:latin typeface="Arial"/>
              <a:ea typeface="Arial"/>
              <a:cs typeface="Arial"/>
              <a:sym typeface="Arial"/>
            </a:endParaRPr>
          </a:p>
        </p:txBody>
      </p:sp>
      <p:sp>
        <p:nvSpPr>
          <p:cNvPr id="395" name="Google Shape;395;p20"/>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Possible Challenges</a:t>
            </a:r>
            <a:endParaRPr b="0" i="0" sz="3600" u="none" cap="none" strike="noStrike">
              <a:solidFill>
                <a:srgbClr val="005BBB"/>
              </a:solidFill>
              <a:latin typeface="Georgia"/>
              <a:ea typeface="Georgia"/>
              <a:cs typeface="Georgia"/>
              <a:sym typeface="Georgia"/>
            </a:endParaRPr>
          </a:p>
        </p:txBody>
      </p:sp>
      <p:sp>
        <p:nvSpPr>
          <p:cNvPr id="396" name="Google Shape;396;p20"/>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7" name="Google Shape;397;p20"/>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1"/>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Security &amp; Privacy Concerns</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Challenge: Protecting user data, especially with increased functionalities and broader file types.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Solution: Strengthen security protocols, regularly update encryption standards, and maintain transparency about data handling policies.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User Experience &amp; Interface Complexity</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Challenge: With added features, the user interface might become cluttered or overwhelming.</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Solution: Prioritize user-centric design, conduct regular user testing, and potentially introduce a customizable dashboard for advanced users.</a:t>
            </a:r>
            <a:endParaRPr b="0" i="0" sz="1600" u="none" cap="none" strike="noStrike">
              <a:solidFill>
                <a:schemeClr val="dk1"/>
              </a:solidFill>
              <a:latin typeface="Arial"/>
              <a:ea typeface="Arial"/>
              <a:cs typeface="Arial"/>
              <a:sym typeface="Arial"/>
            </a:endParaRPr>
          </a:p>
        </p:txBody>
      </p:sp>
      <p:sp>
        <p:nvSpPr>
          <p:cNvPr id="403" name="Google Shape;403;p21"/>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Possible Challenges</a:t>
            </a:r>
            <a:endParaRPr b="0" i="0" sz="3600" u="none" cap="none" strike="noStrike">
              <a:solidFill>
                <a:srgbClr val="005BBB"/>
              </a:solidFill>
              <a:latin typeface="Georgia"/>
              <a:ea typeface="Georgia"/>
              <a:cs typeface="Georgia"/>
              <a:sym typeface="Georgia"/>
            </a:endParaRPr>
          </a:p>
        </p:txBody>
      </p:sp>
      <p:sp>
        <p:nvSpPr>
          <p:cNvPr id="404" name="Google Shape;404;p21"/>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5" name="Google Shape;405;p21"/>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2"/>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285750" lvl="0" marL="285750" marR="0" rtl="0" algn="l">
              <a:lnSpc>
                <a:spcPct val="13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Recap:</a:t>
            </a:r>
            <a:r>
              <a:rPr b="0" i="0" lang="en-US" sz="1600" u="none" cap="none" strike="noStrike">
                <a:solidFill>
                  <a:schemeClr val="dk1"/>
                </a:solidFill>
                <a:latin typeface="Arial"/>
                <a:ea typeface="Arial"/>
                <a:cs typeface="Arial"/>
                <a:sym typeface="Arial"/>
              </a:rPr>
              <a:t> Our Photo Editor project, initiated in Spring 2023, aims to provide users with a comprehensive suite of photo editing tools. From the base functionalities like cropping and resizing to our ambitious plans of video editing and advanced image manipulations, we've come a long way.</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Observations:</a:t>
            </a:r>
            <a:r>
              <a:rPr b="0" i="0" lang="en-US" sz="1600" u="none" cap="none" strike="noStrike">
                <a:solidFill>
                  <a:schemeClr val="dk1"/>
                </a:solidFill>
                <a:latin typeface="Arial"/>
                <a:ea typeface="Arial"/>
                <a:cs typeface="Arial"/>
                <a:sym typeface="Arial"/>
              </a:rPr>
              <a:t> Feedback and observations from the last semester provided valuable insights into areas for improvement, leading to an enhanced user experience and product functionality.</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Challenges:</a:t>
            </a:r>
            <a:r>
              <a:rPr b="0" i="0" lang="en-US" sz="1600" u="none" cap="none" strike="noStrike">
                <a:solidFill>
                  <a:schemeClr val="dk1"/>
                </a:solidFill>
                <a:latin typeface="Arial"/>
                <a:ea typeface="Arial"/>
                <a:cs typeface="Arial"/>
                <a:sym typeface="Arial"/>
              </a:rPr>
              <a:t> While the journey ahead holds the promise of exciting new features, we recognize the challenges that accompany these innovations. We're committed to navigating these hurdles with due diligence and expertise.</a:t>
            </a:r>
            <a:r>
              <a:rPr b="1" i="0" lang="en-US"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
        <p:nvSpPr>
          <p:cNvPr id="411" name="Google Shape;411;p22"/>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Conclusion &amp; Next Steps</a:t>
            </a:r>
            <a:endParaRPr b="0" i="0" sz="3600" u="none" cap="none" strike="noStrike">
              <a:solidFill>
                <a:srgbClr val="005BBB"/>
              </a:solidFill>
              <a:latin typeface="Georgia"/>
              <a:ea typeface="Georgia"/>
              <a:cs typeface="Georgia"/>
              <a:sym typeface="Georgia"/>
            </a:endParaRPr>
          </a:p>
        </p:txBody>
      </p:sp>
      <p:sp>
        <p:nvSpPr>
          <p:cNvPr id="412" name="Google Shape;412;p22"/>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3" name="Google Shape;413;p22"/>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
          <p:cNvSpPr/>
          <p:nvPr/>
        </p:nvSpPr>
        <p:spPr>
          <a:xfrm>
            <a:off x="442440" y="884880"/>
            <a:ext cx="5574240" cy="1710000"/>
          </a:xfrm>
          <a:prstGeom prst="rect">
            <a:avLst/>
          </a:prstGeom>
          <a:noFill/>
          <a:ln>
            <a:noFill/>
          </a:ln>
        </p:spPr>
        <p:txBody>
          <a:bodyPr anchorCtr="0" anchor="b" bIns="45000" lIns="0" spcFirstLastPara="1" rIns="90000" wrap="square" tIns="45000">
            <a:noAutofit/>
          </a:bodyPr>
          <a:lstStyle/>
          <a:p>
            <a:pPr indent="0" lvl="0" marL="0" marR="0" rtl="0" algn="l">
              <a:lnSpc>
                <a:spcPct val="145000"/>
              </a:lnSpc>
              <a:spcBef>
                <a:spcPts val="0"/>
              </a:spcBef>
              <a:spcAft>
                <a:spcPts val="0"/>
              </a:spcAft>
              <a:buNone/>
            </a:pPr>
            <a:r>
              <a:rPr b="1" i="0" lang="en-US" sz="4000" u="none" cap="none" strike="noStrike">
                <a:solidFill>
                  <a:srgbClr val="FFFFFF"/>
                </a:solidFill>
                <a:latin typeface="Arial"/>
                <a:ea typeface="Arial"/>
                <a:cs typeface="Arial"/>
                <a:sym typeface="Arial"/>
              </a:rPr>
              <a:t>TEAM MEMBERS</a:t>
            </a:r>
            <a:endParaRPr b="0" i="0" sz="4000" u="none" cap="none" strike="noStrike">
              <a:solidFill>
                <a:schemeClr val="dk1"/>
              </a:solidFill>
              <a:latin typeface="Arial"/>
              <a:ea typeface="Arial"/>
              <a:cs typeface="Arial"/>
              <a:sym typeface="Arial"/>
            </a:endParaRPr>
          </a:p>
        </p:txBody>
      </p:sp>
      <p:sp>
        <p:nvSpPr>
          <p:cNvPr id="279" name="Google Shape;279;p2"/>
          <p:cNvSpPr/>
          <p:nvPr/>
        </p:nvSpPr>
        <p:spPr>
          <a:xfrm>
            <a:off x="442440" y="2863800"/>
            <a:ext cx="6637680" cy="3108600"/>
          </a:xfrm>
          <a:prstGeom prst="rect">
            <a:avLst/>
          </a:prstGeom>
          <a:noFill/>
          <a:ln>
            <a:noFill/>
          </a:ln>
        </p:spPr>
        <p:txBody>
          <a:bodyPr anchorCtr="0" anchor="t" bIns="45000" lIns="0" spcFirstLastPara="1" rIns="90000" wrap="square" tIns="45000">
            <a:noAutofit/>
          </a:bodyPr>
          <a:lstStyle/>
          <a:p>
            <a:pPr indent="0" lvl="0" marL="0" marR="0" rtl="0" algn="l">
              <a:lnSpc>
                <a:spcPct val="130000"/>
              </a:lnSpc>
              <a:spcBef>
                <a:spcPts val="0"/>
              </a:spcBef>
              <a:spcAft>
                <a:spcPts val="0"/>
              </a:spcAft>
              <a:buNone/>
            </a:pPr>
            <a:r>
              <a:rPr b="0" i="0" lang="en-US" sz="2400" u="none" cap="none" strike="noStrike">
                <a:solidFill>
                  <a:srgbClr val="FFFFFF"/>
                </a:solidFill>
                <a:latin typeface="Georgia"/>
                <a:ea typeface="Georgia"/>
                <a:cs typeface="Georgia"/>
                <a:sym typeface="Georgia"/>
              </a:rPr>
              <a:t>Pavana Lakshmi Venugopal</a:t>
            </a:r>
            <a:endParaRPr b="0" i="0" sz="24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rPr b="0" i="0" lang="en-US" sz="2400" u="none" cap="none" strike="noStrike">
                <a:solidFill>
                  <a:srgbClr val="FFFFFF"/>
                </a:solidFill>
                <a:latin typeface="Georgia"/>
                <a:ea typeface="Georgia"/>
                <a:cs typeface="Georgia"/>
                <a:sym typeface="Georgia"/>
              </a:rPr>
              <a:t>Saad Ahmed</a:t>
            </a:r>
            <a:endParaRPr b="0" i="0" sz="24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rPr b="0" i="0" lang="en-US" sz="2400" u="none" cap="none" strike="noStrike">
                <a:solidFill>
                  <a:srgbClr val="FFFFFF"/>
                </a:solidFill>
                <a:latin typeface="Georgia"/>
                <a:ea typeface="Georgia"/>
                <a:cs typeface="Georgia"/>
                <a:sym typeface="Georgia"/>
              </a:rPr>
              <a:t>Taraka Rohit Adusumilli</a:t>
            </a:r>
            <a:endParaRPr b="0" i="0" sz="24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rPr b="0" i="0" lang="en-US" sz="2400" u="none" cap="none" strike="noStrike">
                <a:solidFill>
                  <a:srgbClr val="FFFFFF"/>
                </a:solidFill>
                <a:latin typeface="Georgia"/>
                <a:ea typeface="Georgia"/>
                <a:cs typeface="Georgia"/>
                <a:sym typeface="Georgia"/>
              </a:rPr>
              <a:t>Ayesha Humaera</a:t>
            </a:r>
            <a:endParaRPr b="0" i="0" sz="24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4"/>
          <p:cNvSpPr/>
          <p:nvPr/>
        </p:nvSpPr>
        <p:spPr>
          <a:xfrm>
            <a:off x="567000" y="1499760"/>
            <a:ext cx="6950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Front End WorkFlow (Existing) </a:t>
            </a:r>
            <a:endParaRPr b="0" i="0" sz="3600" u="none" cap="none" strike="noStrike">
              <a:solidFill>
                <a:schemeClr val="dk1"/>
              </a:solidFill>
              <a:latin typeface="Arial"/>
              <a:ea typeface="Arial"/>
              <a:cs typeface="Arial"/>
              <a:sym typeface="Arial"/>
            </a:endParaRPr>
          </a:p>
        </p:txBody>
      </p:sp>
      <p:pic>
        <p:nvPicPr>
          <p:cNvPr id="419" name="Google Shape;419;p24"/>
          <p:cNvPicPr preferRelativeResize="0"/>
          <p:nvPr/>
        </p:nvPicPr>
        <p:blipFill rotWithShape="1">
          <a:blip r:embed="rId3">
            <a:alphaModFix/>
          </a:blip>
          <a:srcRect b="0" l="0" r="0" t="0"/>
          <a:stretch/>
        </p:blipFill>
        <p:spPr>
          <a:xfrm>
            <a:off x="2721948" y="2185550"/>
            <a:ext cx="3220474" cy="3967574"/>
          </a:xfrm>
          <a:prstGeom prst="rect">
            <a:avLst/>
          </a:prstGeom>
          <a:noFill/>
          <a:ln>
            <a:noFill/>
          </a:ln>
        </p:spPr>
      </p:pic>
      <p:sp>
        <p:nvSpPr>
          <p:cNvPr id="420" name="Google Shape;420;p24"/>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
        <p:nvSpPr>
          <p:cNvPr id="421" name="Google Shape;421;p24"/>
          <p:cNvSpPr/>
          <p:nvPr/>
        </p:nvSpPr>
        <p:spPr>
          <a:xfrm>
            <a:off x="6044760" y="3877920"/>
            <a:ext cx="18036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6044760" y="3877920"/>
            <a:ext cx="18036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5"/>
          <p:cNvSpPr/>
          <p:nvPr/>
        </p:nvSpPr>
        <p:spPr>
          <a:xfrm>
            <a:off x="567000" y="1499760"/>
            <a:ext cx="6950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Backend Work Flow (Existing) </a:t>
            </a:r>
            <a:endParaRPr b="0" i="0" sz="3600" u="none" cap="none" strike="noStrike">
              <a:solidFill>
                <a:schemeClr val="dk1"/>
              </a:solidFill>
              <a:latin typeface="Arial"/>
              <a:ea typeface="Arial"/>
              <a:cs typeface="Arial"/>
              <a:sym typeface="Arial"/>
            </a:endParaRPr>
          </a:p>
        </p:txBody>
      </p:sp>
      <p:pic>
        <p:nvPicPr>
          <p:cNvPr id="428" name="Google Shape;428;p25"/>
          <p:cNvPicPr preferRelativeResize="0"/>
          <p:nvPr/>
        </p:nvPicPr>
        <p:blipFill rotWithShape="1">
          <a:blip r:embed="rId3">
            <a:alphaModFix/>
          </a:blip>
          <a:srcRect b="0" l="0" r="0" t="0"/>
          <a:stretch/>
        </p:blipFill>
        <p:spPr>
          <a:xfrm>
            <a:off x="1253520" y="2185560"/>
            <a:ext cx="5577120" cy="39675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6"/>
          <p:cNvSpPr/>
          <p:nvPr/>
        </p:nvSpPr>
        <p:spPr>
          <a:xfrm>
            <a:off x="2448000" y="3240000"/>
            <a:ext cx="6950880" cy="5900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1" i="0" lang="en-US" sz="3200" u="none" cap="none" strike="noStrike">
                <a:solidFill>
                  <a:schemeClr val="dk1"/>
                </a:solidFill>
                <a:latin typeface="Arial"/>
                <a:ea typeface="Arial"/>
                <a:cs typeface="Arial"/>
                <a:sym typeface="Arial"/>
              </a:rPr>
              <a:t>Thank You</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
          <p:cNvSpPr/>
          <p:nvPr/>
        </p:nvSpPr>
        <p:spPr>
          <a:xfrm>
            <a:off x="567000" y="1499760"/>
            <a:ext cx="6950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Overview</a:t>
            </a:r>
            <a:endParaRPr b="0" i="0" sz="3600" u="none" cap="none" strike="noStrike">
              <a:solidFill>
                <a:schemeClr val="dk1"/>
              </a:solidFill>
              <a:latin typeface="Arial"/>
              <a:ea typeface="Arial"/>
              <a:cs typeface="Arial"/>
              <a:sym typeface="Arial"/>
            </a:endParaRPr>
          </a:p>
        </p:txBody>
      </p:sp>
      <p:sp>
        <p:nvSpPr>
          <p:cNvPr id="285" name="Google Shape;285;p3"/>
          <p:cNvSpPr/>
          <p:nvPr/>
        </p:nvSpPr>
        <p:spPr>
          <a:xfrm>
            <a:off x="567000" y="2185560"/>
            <a:ext cx="6950880" cy="3967560"/>
          </a:xfrm>
          <a:prstGeom prst="rect">
            <a:avLst/>
          </a:prstGeom>
          <a:noFill/>
          <a:ln>
            <a:noFill/>
          </a:ln>
        </p:spPr>
        <p:txBody>
          <a:bodyPr anchorCtr="0" anchor="t" bIns="45000" lIns="90000" spcFirstLastPara="1" rIns="90000" wrap="square" tIns="45000">
            <a:noAutofit/>
          </a:bodyPr>
          <a:lstStyle/>
          <a:p>
            <a:pPr indent="0" lvl="0" marL="0" marR="0" rtl="0" algn="just">
              <a:lnSpc>
                <a:spcPct val="130000"/>
              </a:lnSpc>
              <a:spcBef>
                <a:spcPts val="0"/>
              </a:spcBef>
              <a:spcAft>
                <a:spcPts val="0"/>
              </a:spcAft>
              <a:buNone/>
            </a:pPr>
            <a:r>
              <a:rPr b="0" i="0" lang="en-US" sz="1800" u="none" cap="none" strike="noStrike">
                <a:solidFill>
                  <a:schemeClr val="dk1"/>
                </a:solidFill>
                <a:latin typeface="Arial"/>
                <a:ea typeface="Arial"/>
                <a:cs typeface="Arial"/>
                <a:sym typeface="Arial"/>
              </a:rPr>
              <a:t>The Photo Editor project is a web application designed to enhance and manipulate digital images. It allows users to edit and enhance their photos with a variety of tools and features, including cropping, resizing, adjusting brightness and contrast.The Photo Editor project, now advancing into its Fall 2023 phase, stands as a refined web application tailored to transform and elevate digital imagery. Empowering users with a multifaceted toolkit, this platform simplifies tasks from basic cropping and resizing to intricate brightness and contrast adjustments. Prioritizing user experience, our interface focuses on intuitiveness with flexibility, offering precise edit controls. </a:t>
            </a:r>
            <a:endParaRPr b="0" i="0" sz="1800" u="none" cap="none" strike="noStrike">
              <a:solidFill>
                <a:schemeClr val="dk1"/>
              </a:solidFill>
              <a:latin typeface="Arial"/>
              <a:ea typeface="Arial"/>
              <a:cs typeface="Arial"/>
              <a:sym typeface="Arial"/>
            </a:endParaRPr>
          </a:p>
        </p:txBody>
      </p:sp>
      <p:sp>
        <p:nvSpPr>
          <p:cNvPr id="286" name="Google Shape;286;p3"/>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
          <p:cNvSpPr/>
          <p:nvPr/>
        </p:nvSpPr>
        <p:spPr>
          <a:xfrm>
            <a:off x="567000" y="1499760"/>
            <a:ext cx="6950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Key Features </a:t>
            </a:r>
            <a:endParaRPr b="0" i="0" sz="3600" u="none" cap="none" strike="noStrike">
              <a:solidFill>
                <a:schemeClr val="dk1"/>
              </a:solidFill>
              <a:latin typeface="Arial"/>
              <a:ea typeface="Arial"/>
              <a:cs typeface="Arial"/>
              <a:sym typeface="Arial"/>
            </a:endParaRPr>
          </a:p>
        </p:txBody>
      </p:sp>
      <p:sp>
        <p:nvSpPr>
          <p:cNvPr id="292" name="Google Shape;292;p4"/>
          <p:cNvSpPr/>
          <p:nvPr/>
        </p:nvSpPr>
        <p:spPr>
          <a:xfrm>
            <a:off x="567000" y="2185560"/>
            <a:ext cx="6950880" cy="3967560"/>
          </a:xfrm>
          <a:prstGeom prst="rect">
            <a:avLst/>
          </a:prstGeom>
          <a:noFill/>
          <a:ln>
            <a:noFill/>
          </a:ln>
        </p:spPr>
        <p:txBody>
          <a:bodyPr anchorCtr="0" anchor="t" bIns="45000" lIns="90000" spcFirstLastPara="1" rIns="90000" wrap="square" tIns="45000">
            <a:noAutofit/>
          </a:bodyPr>
          <a:lstStyle/>
          <a:p>
            <a:pPr indent="-285750" lvl="0" marL="285750" marR="0" rtl="0" algn="l">
              <a:lnSpc>
                <a:spcPct val="13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Resize and Crop</a:t>
            </a:r>
            <a:endParaRPr b="0" i="0" sz="18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Photo coll</a:t>
            </a:r>
            <a:r>
              <a:rPr lang="en-US" sz="1800">
                <a:solidFill>
                  <a:schemeClr val="dk1"/>
                </a:solidFill>
              </a:rPr>
              <a:t>age</a:t>
            </a:r>
            <a:endParaRPr b="0" i="0" sz="18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Image Format conversion</a:t>
            </a:r>
            <a:endParaRPr b="0" i="0" sz="18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Passport photo creation tool</a:t>
            </a:r>
            <a:endParaRPr b="0" i="0" sz="18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Noise Removal</a:t>
            </a:r>
            <a:endParaRPr b="0" i="0" sz="18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Brightness/Contrast</a:t>
            </a:r>
            <a:endParaRPr b="0" i="0" sz="1800" u="none" cap="none" strike="noStrike">
              <a:solidFill>
                <a:schemeClr val="dk1"/>
              </a:solidFill>
              <a:latin typeface="Arial"/>
              <a:ea typeface="Arial"/>
              <a:cs typeface="Arial"/>
              <a:sym typeface="Arial"/>
            </a:endParaRPr>
          </a:p>
        </p:txBody>
      </p:sp>
      <p:sp>
        <p:nvSpPr>
          <p:cNvPr id="293" name="Google Shape;293;p4"/>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
          <p:cNvSpPr/>
          <p:nvPr/>
        </p:nvSpPr>
        <p:spPr>
          <a:xfrm>
            <a:off x="535200" y="1803160"/>
            <a:ext cx="11121600" cy="325170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Cropping</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Empowers users to trim photos, removing undesired components or emphasizing a particular section.</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Resizing</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Adapt images to desired dimensions fitting a range of uses - from social media posts to print media.</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Brightness/Contrast Adjustment</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Fine-tune brightness and contrast levels to bring out the best in photos.</a:t>
            </a:r>
            <a:endParaRPr b="0" i="0" sz="1600" u="none" cap="none" strike="noStrike">
              <a:solidFill>
                <a:schemeClr val="dk1"/>
              </a:solidFill>
              <a:latin typeface="Arial"/>
              <a:ea typeface="Arial"/>
              <a:cs typeface="Arial"/>
              <a:sym typeface="Arial"/>
            </a:endParaRPr>
          </a:p>
          <a:p>
            <a:pPr indent="0" lvl="0" marL="0" rtl="0" algn="l">
              <a:lnSpc>
                <a:spcPct val="130000"/>
              </a:lnSpc>
              <a:spcBef>
                <a:spcPts val="0"/>
              </a:spcBef>
              <a:spcAft>
                <a:spcPts val="0"/>
              </a:spcAft>
              <a:buNone/>
            </a:pPr>
            <a:r>
              <a:rPr b="1" lang="en-US" sz="1600">
                <a:solidFill>
                  <a:schemeClr val="dk1"/>
                </a:solidFill>
              </a:rPr>
              <a:t>Upload/Download</a:t>
            </a:r>
            <a:endParaRPr b="1" sz="1600">
              <a:solidFill>
                <a:schemeClr val="dk1"/>
              </a:solidFill>
            </a:endParaRPr>
          </a:p>
          <a:p>
            <a:pPr indent="-285750" lvl="0" marL="285750" rtl="0" algn="l">
              <a:lnSpc>
                <a:spcPct val="130000"/>
              </a:lnSpc>
              <a:spcBef>
                <a:spcPts val="600"/>
              </a:spcBef>
              <a:spcAft>
                <a:spcPts val="0"/>
              </a:spcAft>
              <a:buClr>
                <a:schemeClr val="dk1"/>
              </a:buClr>
              <a:buSzPts val="1600"/>
              <a:buChar char="•"/>
            </a:pPr>
            <a:r>
              <a:rPr lang="en-US" sz="1600">
                <a:solidFill>
                  <a:schemeClr val="dk1"/>
                </a:solidFill>
              </a:rPr>
              <a:t>Seamless integration for users to upload images from local storage and download post-edit.</a:t>
            </a:r>
            <a:endParaRPr sz="1600">
              <a:solidFill>
                <a:schemeClr val="dk1"/>
              </a:solidFill>
            </a:endParaRPr>
          </a:p>
          <a:p>
            <a:pPr indent="0" lvl="0" marL="0" rtl="0" algn="l">
              <a:lnSpc>
                <a:spcPct val="130000"/>
              </a:lnSpc>
              <a:spcBef>
                <a:spcPts val="600"/>
              </a:spcBef>
              <a:spcAft>
                <a:spcPts val="0"/>
              </a:spcAft>
              <a:buNone/>
            </a:pPr>
            <a:r>
              <a:rPr b="1" lang="en-US" sz="1600">
                <a:solidFill>
                  <a:schemeClr val="dk1"/>
                </a:solidFill>
              </a:rPr>
              <a:t>Collage Creation</a:t>
            </a:r>
            <a:endParaRPr b="1" sz="1600">
              <a:solidFill>
                <a:schemeClr val="dk1"/>
              </a:solidFill>
            </a:endParaRPr>
          </a:p>
          <a:p>
            <a:pPr indent="-285750" lvl="0" marL="285750" rtl="0" algn="l">
              <a:lnSpc>
                <a:spcPct val="130000"/>
              </a:lnSpc>
              <a:spcBef>
                <a:spcPts val="600"/>
              </a:spcBef>
              <a:spcAft>
                <a:spcPts val="0"/>
              </a:spcAft>
              <a:buClr>
                <a:schemeClr val="dk1"/>
              </a:buClr>
              <a:buSzPts val="1600"/>
              <a:buChar char="•"/>
            </a:pPr>
            <a:r>
              <a:rPr lang="en-US" sz="1600">
                <a:solidFill>
                  <a:schemeClr val="dk1"/>
                </a:solidFill>
              </a:rPr>
              <a:t>Craft aesthetic collages with multiple images, with options to select specific portions from each.</a:t>
            </a:r>
            <a:endParaRPr sz="1600">
              <a:solidFill>
                <a:schemeClr val="dk1"/>
              </a:solidFill>
            </a:endParaRPr>
          </a:p>
          <a:p>
            <a:pPr indent="0" lvl="0" marL="0" marR="0" rtl="0" algn="l">
              <a:lnSpc>
                <a:spcPct val="130000"/>
              </a:lnSpc>
              <a:spcBef>
                <a:spcPts val="600"/>
              </a:spcBef>
              <a:spcAft>
                <a:spcPts val="0"/>
              </a:spcAft>
              <a:buNone/>
            </a:pPr>
            <a:r>
              <a:t/>
            </a:r>
            <a:endParaRPr sz="1600">
              <a:solidFill>
                <a:schemeClr val="dk1"/>
              </a:solidFill>
            </a:endParaRPr>
          </a:p>
          <a:p>
            <a:pPr indent="0" lvl="0" marL="0" marR="0" rtl="0" algn="l">
              <a:lnSpc>
                <a:spcPct val="130000"/>
              </a:lnSpc>
              <a:spcBef>
                <a:spcPts val="600"/>
              </a:spcBef>
              <a:spcAft>
                <a:spcPts val="0"/>
              </a:spcAft>
              <a:buNone/>
            </a:pPr>
            <a:r>
              <a:t/>
            </a:r>
            <a:endParaRPr sz="1600">
              <a:solidFill>
                <a:schemeClr val="dk1"/>
              </a:solidFill>
            </a:endParaRPr>
          </a:p>
        </p:txBody>
      </p:sp>
      <p:sp>
        <p:nvSpPr>
          <p:cNvPr id="299" name="Google Shape;299;p5"/>
          <p:cNvSpPr/>
          <p:nvPr/>
        </p:nvSpPr>
        <p:spPr>
          <a:xfrm>
            <a:off x="512050" y="1213060"/>
            <a:ext cx="10515000" cy="59010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Product Functions</a:t>
            </a:r>
            <a:endParaRPr b="0" i="0" sz="3600" u="none" cap="none" strike="noStrike">
              <a:solidFill>
                <a:schemeClr val="dk1"/>
              </a:solidFill>
              <a:latin typeface="Arial"/>
              <a:ea typeface="Arial"/>
              <a:cs typeface="Arial"/>
              <a:sym typeface="Arial"/>
            </a:endParaRPr>
          </a:p>
        </p:txBody>
      </p:sp>
      <p:sp>
        <p:nvSpPr>
          <p:cNvPr id="300" name="Google Shape;300;p5"/>
          <p:cNvSpPr/>
          <p:nvPr/>
        </p:nvSpPr>
        <p:spPr>
          <a:xfrm>
            <a:off x="5410080" y="2185560"/>
            <a:ext cx="4498200" cy="394950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1" name="Google Shape;301;p5"/>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
          <p:cNvSpPr/>
          <p:nvPr/>
        </p:nvSpPr>
        <p:spPr>
          <a:xfrm>
            <a:off x="567055" y="2185670"/>
            <a:ext cx="11121390" cy="3950335"/>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Mosaic Generation</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Design intricate mosaics using any given template, like the UB logo, with a set of input images.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Noise Removal</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Enhance image clarity by effectively reducing noise and disturbances.</a:t>
            </a:r>
            <a:endParaRPr b="0" i="0" sz="1600" u="none" cap="none" strike="noStrike">
              <a:solidFill>
                <a:schemeClr val="dk1"/>
              </a:solidFill>
              <a:latin typeface="Arial"/>
              <a:ea typeface="Arial"/>
              <a:cs typeface="Arial"/>
              <a:sym typeface="Arial"/>
            </a:endParaRPr>
          </a:p>
          <a:p>
            <a:pPr indent="0" lvl="0" marL="0" rtl="0" algn="l">
              <a:lnSpc>
                <a:spcPct val="130000"/>
              </a:lnSpc>
              <a:spcBef>
                <a:spcPts val="0"/>
              </a:spcBef>
              <a:spcAft>
                <a:spcPts val="0"/>
              </a:spcAft>
              <a:buNone/>
            </a:pPr>
            <a:r>
              <a:rPr b="1" lang="en-US" sz="1600">
                <a:solidFill>
                  <a:schemeClr val="dk1"/>
                </a:solidFill>
              </a:rPr>
              <a:t>Format Conversion</a:t>
            </a:r>
            <a:endParaRPr b="1" sz="1600">
              <a:solidFill>
                <a:schemeClr val="dk1"/>
              </a:solidFill>
            </a:endParaRPr>
          </a:p>
          <a:p>
            <a:pPr indent="-285750" lvl="0" marL="285750" rtl="0" algn="l">
              <a:lnSpc>
                <a:spcPct val="130000"/>
              </a:lnSpc>
              <a:spcBef>
                <a:spcPts val="600"/>
              </a:spcBef>
              <a:spcAft>
                <a:spcPts val="0"/>
              </a:spcAft>
              <a:buClr>
                <a:schemeClr val="dk1"/>
              </a:buClr>
              <a:buSzPts val="1600"/>
              <a:buChar char="•"/>
            </a:pPr>
            <a:r>
              <a:rPr lang="en-US" sz="1600">
                <a:solidFill>
                  <a:schemeClr val="dk1"/>
                </a:solidFill>
              </a:rPr>
              <a:t>Transmute image formats effortlessly; options include jpg, png, jpeg, and more.</a:t>
            </a:r>
            <a:endParaRPr sz="1600">
              <a:solidFill>
                <a:schemeClr val="dk1"/>
              </a:solidFill>
            </a:endParaRPr>
          </a:p>
          <a:p>
            <a:pPr indent="0" lvl="0" marL="0" rtl="0" algn="l">
              <a:lnSpc>
                <a:spcPct val="130000"/>
              </a:lnSpc>
              <a:spcBef>
                <a:spcPts val="600"/>
              </a:spcBef>
              <a:spcAft>
                <a:spcPts val="0"/>
              </a:spcAft>
              <a:buNone/>
            </a:pPr>
            <a:r>
              <a:rPr b="1" lang="en-US" sz="1600">
                <a:solidFill>
                  <a:schemeClr val="dk1"/>
                </a:solidFill>
              </a:rPr>
              <a:t>PDF Integration</a:t>
            </a:r>
            <a:endParaRPr b="1" sz="1600">
              <a:solidFill>
                <a:schemeClr val="dk1"/>
              </a:solidFill>
            </a:endParaRPr>
          </a:p>
          <a:p>
            <a:pPr indent="-285750" lvl="0" marL="285750" rtl="0" algn="l">
              <a:lnSpc>
                <a:spcPct val="130000"/>
              </a:lnSpc>
              <a:spcBef>
                <a:spcPts val="600"/>
              </a:spcBef>
              <a:spcAft>
                <a:spcPts val="0"/>
              </a:spcAft>
              <a:buClr>
                <a:schemeClr val="dk1"/>
              </a:buClr>
              <a:buSzPts val="1600"/>
              <a:buChar char="•"/>
            </a:pPr>
            <a:r>
              <a:rPr lang="en-US" sz="1600">
                <a:solidFill>
                  <a:schemeClr val="dk1"/>
                </a:solidFill>
              </a:rPr>
              <a:t>Combine multiple images into a singular, easily shareable PDF document.</a:t>
            </a:r>
            <a:endParaRPr sz="1600">
              <a:solidFill>
                <a:schemeClr val="dk1"/>
              </a:solidFill>
            </a:endParaRPr>
          </a:p>
          <a:p>
            <a:pPr indent="0" lvl="0" marL="0" rtl="0" algn="l">
              <a:lnSpc>
                <a:spcPct val="130000"/>
              </a:lnSpc>
              <a:spcBef>
                <a:spcPts val="600"/>
              </a:spcBef>
              <a:spcAft>
                <a:spcPts val="0"/>
              </a:spcAft>
              <a:buNone/>
            </a:pPr>
            <a:r>
              <a:rPr b="1" lang="en-US" sz="1600">
                <a:solidFill>
                  <a:schemeClr val="dk1"/>
                </a:solidFill>
              </a:rPr>
              <a:t>Background Alteration</a:t>
            </a:r>
            <a:endParaRPr b="1" sz="1600">
              <a:solidFill>
                <a:schemeClr val="dk1"/>
              </a:solidFill>
            </a:endParaRPr>
          </a:p>
          <a:p>
            <a:pPr indent="-285750" lvl="0" marL="285750" rtl="0" algn="l">
              <a:lnSpc>
                <a:spcPct val="130000"/>
              </a:lnSpc>
              <a:spcBef>
                <a:spcPts val="600"/>
              </a:spcBef>
              <a:spcAft>
                <a:spcPts val="0"/>
              </a:spcAft>
              <a:buClr>
                <a:schemeClr val="dk1"/>
              </a:buClr>
              <a:buSzPts val="1600"/>
              <a:buChar char="•"/>
            </a:pPr>
            <a:r>
              <a:rPr lang="en-US" sz="1600">
                <a:solidFill>
                  <a:schemeClr val="dk1"/>
                </a:solidFill>
              </a:rPr>
              <a:t>Transition between backgrounds, choosing from White, Black, or a preferred color.</a:t>
            </a:r>
            <a:endParaRPr sz="1600">
              <a:solidFill>
                <a:schemeClr val="dk1"/>
              </a:solidFill>
            </a:endParaRPr>
          </a:p>
        </p:txBody>
      </p:sp>
      <p:sp>
        <p:nvSpPr>
          <p:cNvPr id="307" name="Google Shape;307;p6"/>
          <p:cNvSpPr/>
          <p:nvPr/>
        </p:nvSpPr>
        <p:spPr>
          <a:xfrm>
            <a:off x="490800" y="1499760"/>
            <a:ext cx="10515000" cy="59010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Product Functions</a:t>
            </a:r>
            <a:endParaRPr b="0" i="0" sz="3600" u="none" cap="none" strike="noStrike">
              <a:solidFill>
                <a:schemeClr val="dk1"/>
              </a:solidFill>
              <a:latin typeface="Arial"/>
              <a:ea typeface="Arial"/>
              <a:cs typeface="Arial"/>
              <a:sym typeface="Arial"/>
            </a:endParaRPr>
          </a:p>
        </p:txBody>
      </p:sp>
      <p:sp>
        <p:nvSpPr>
          <p:cNvPr id="308" name="Google Shape;308;p6"/>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9" name="Google Shape;309;p6"/>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rPr b="1" i="0" lang="en-US" sz="1800" u="none" cap="none" strike="noStrike">
                <a:solidFill>
                  <a:schemeClr val="accent1"/>
                </a:solidFill>
                <a:latin typeface="Arial"/>
                <a:ea typeface="Arial"/>
                <a:cs typeface="Arial"/>
                <a:sym typeface="Arial"/>
              </a:rPr>
              <a:t>Gen</a:t>
            </a:r>
            <a:r>
              <a:rPr b="1" lang="en-US" sz="1800">
                <a:solidFill>
                  <a:schemeClr val="accent1"/>
                </a:solidFill>
              </a:rPr>
              <a:t>e</a:t>
            </a:r>
            <a:r>
              <a:rPr b="1" i="0" lang="en-US" sz="1800" u="none" cap="none" strike="noStrike">
                <a:solidFill>
                  <a:schemeClr val="accent1"/>
                </a:solidFill>
                <a:latin typeface="Arial"/>
                <a:ea typeface="Arial"/>
                <a:cs typeface="Arial"/>
                <a:sym typeface="Arial"/>
              </a:rPr>
              <a:t>ral Observations:</a:t>
            </a:r>
            <a:endParaRPr b="1" i="0" sz="1800" u="none" cap="none" strike="noStrike">
              <a:solidFill>
                <a:schemeClr val="accent1"/>
              </a:solidFill>
              <a:latin typeface="Arial"/>
              <a:ea typeface="Arial"/>
              <a:cs typeface="Arial"/>
              <a:sym typeface="Arial"/>
            </a:endParaRPr>
          </a:p>
          <a:p>
            <a:pPr indent="0" lvl="0" marL="0" marR="0" rtl="0" algn="l">
              <a:lnSpc>
                <a:spcPct val="130000"/>
              </a:lnSpc>
              <a:spcBef>
                <a:spcPts val="600"/>
              </a:spcBef>
              <a:spcAft>
                <a:spcPts val="0"/>
              </a:spcAft>
              <a:buNone/>
            </a:pPr>
            <a:r>
              <a:rPr b="1" i="0" lang="en-US" sz="1600" u="none" cap="none" strike="noStrike">
                <a:solidFill>
                  <a:schemeClr val="dk1"/>
                </a:solidFill>
                <a:latin typeface="Arial"/>
                <a:ea typeface="Arial"/>
                <a:cs typeface="Arial"/>
                <a:sym typeface="Arial"/>
              </a:rPr>
              <a:t>Performance Issues</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Notable sluggishness during image drag; potential for optimization.</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lang="en-US" sz="1600">
                <a:solidFill>
                  <a:schemeClr val="dk1"/>
                </a:solidFill>
              </a:rPr>
              <a:t>Assessment of existing features</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lang="en-US" sz="1600">
                <a:solidFill>
                  <a:schemeClr val="dk1"/>
                </a:solidFill>
              </a:rPr>
              <a:t>Some features require significant improvement</a:t>
            </a:r>
            <a:endParaRPr i="0" sz="1600" u="none" cap="none" strike="noStrike">
              <a:solidFill>
                <a:schemeClr val="dk1"/>
              </a:solidFil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Testing Concerns</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Comprehensive testing required to ensure robustness and to mitigate any overlooked bugs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15" name="Google Shape;315;p8"/>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Observations and Feedback</a:t>
            </a:r>
            <a:endParaRPr b="0" i="0" sz="3600" u="none" cap="none" strike="noStrike">
              <a:solidFill>
                <a:schemeClr val="dk1"/>
              </a:solidFill>
              <a:latin typeface="Arial"/>
              <a:ea typeface="Arial"/>
              <a:cs typeface="Arial"/>
              <a:sym typeface="Arial"/>
            </a:endParaRPr>
          </a:p>
        </p:txBody>
      </p:sp>
      <p:sp>
        <p:nvSpPr>
          <p:cNvPr id="316" name="Google Shape;316;p8"/>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7" name="Google Shape;317;p8"/>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3"/>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Image Interaction Lag</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Drag Delay: Users are experiencing slow response times when dragging within an image.</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Impact: Delays can disrupt the flow of editing, potentially decreasing user satisfaction.</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Recommendation: Optimize image rendering and processing to ensure a smoother drag experience.</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UI Console Concerns</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Error Overflow: A significant number of errors are popping up in the UI console.</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Impact: Console errors might lead to unexpected behavior, crashes, or compromised user experience.</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Recommendation: Conduct a thorough code review, prioritize error resolution, and improve error handling mechanisms to ensure a seamless user interface experience.</a:t>
            </a:r>
            <a:endParaRPr b="0" i="0" sz="1600" u="none" cap="none" strike="noStrike">
              <a:solidFill>
                <a:schemeClr val="dk1"/>
              </a:solidFill>
              <a:latin typeface="Arial"/>
              <a:ea typeface="Arial"/>
              <a:cs typeface="Arial"/>
              <a:sym typeface="Arial"/>
            </a:endParaRPr>
          </a:p>
        </p:txBody>
      </p:sp>
      <p:sp>
        <p:nvSpPr>
          <p:cNvPr id="323" name="Google Shape;323;p13"/>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Performance Issues</a:t>
            </a:r>
            <a:endParaRPr b="0" i="0" sz="3600" u="none" cap="none" strike="noStrike">
              <a:solidFill>
                <a:srgbClr val="005BBB"/>
              </a:solidFill>
              <a:latin typeface="Georgia"/>
              <a:ea typeface="Georgia"/>
              <a:cs typeface="Georgia"/>
              <a:sym typeface="Georgia"/>
            </a:endParaRPr>
          </a:p>
        </p:txBody>
      </p:sp>
      <p:sp>
        <p:nvSpPr>
          <p:cNvPr id="324" name="Google Shape;324;p13"/>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5" name="Google Shape;325;p13"/>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1"/>
          <p:cNvSpPr/>
          <p:nvPr/>
        </p:nvSpPr>
        <p:spPr>
          <a:xfrm>
            <a:off x="567000" y="2185560"/>
            <a:ext cx="11121480" cy="413424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rPr b="1" i="0" lang="en-US" sz="1600" u="none" cap="none" strike="noStrike">
                <a:solidFill>
                  <a:schemeClr val="dk1"/>
                </a:solidFill>
                <a:latin typeface="Arial"/>
                <a:ea typeface="Arial"/>
                <a:cs typeface="Arial"/>
                <a:sym typeface="Arial"/>
              </a:rPr>
              <a:t>Passport Photo Tool</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'Apply End Features' Dilemma: Current non-functionality when using 'apply end features'.</a:t>
            </a:r>
            <a:endParaRPr b="0"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Design Revamp: A more user-friendly design for the side pane is suggested to enhance user experience.</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Format Conversion</a:t>
            </a:r>
            <a:endParaRPr b="1" i="0" sz="1600" u="none" cap="none" strike="noStrike">
              <a:solidFill>
                <a:schemeClr val="dk1"/>
              </a:solidFill>
              <a:latin typeface="Arial"/>
              <a:ea typeface="Arial"/>
              <a:cs typeface="Arial"/>
              <a:sym typeface="Arial"/>
            </a:endParaRPr>
          </a:p>
          <a:p>
            <a:pPr indent="-285750" lvl="0" marL="285750" marR="0" rtl="0" algn="l">
              <a:lnSpc>
                <a:spcPct val="130000"/>
              </a:lnSpc>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Format Challenges: Specific formats are not converting as expected. The need for a comprehensive review of all supported formats to pinpoint and rectify issues.</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Background Change</a:t>
            </a:r>
            <a:endParaRPr b="1"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Operational Concerns: The tool is currently non-functional, undermining its utility. Critical need for troubleshooting and resolution.</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60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31" name="Google Shape;331;p11"/>
          <p:cNvSpPr/>
          <p:nvPr/>
        </p:nvSpPr>
        <p:spPr>
          <a:xfrm>
            <a:off x="567000" y="1499760"/>
            <a:ext cx="10514880" cy="59004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Specific Feedback on Exis</a:t>
            </a:r>
            <a:r>
              <a:rPr lang="en-US" sz="3600">
                <a:solidFill>
                  <a:srgbClr val="005BBB"/>
                </a:solidFill>
                <a:latin typeface="Georgia"/>
                <a:ea typeface="Georgia"/>
                <a:cs typeface="Georgia"/>
                <a:sym typeface="Georgia"/>
              </a:rPr>
              <a:t>ting </a:t>
            </a:r>
            <a:r>
              <a:rPr b="0" i="0" lang="en-US" sz="3600" u="none" cap="none" strike="noStrike">
                <a:solidFill>
                  <a:srgbClr val="005BBB"/>
                </a:solidFill>
                <a:latin typeface="Georgia"/>
                <a:ea typeface="Georgia"/>
                <a:cs typeface="Georgia"/>
                <a:sym typeface="Georgia"/>
              </a:rPr>
              <a:t>Features</a:t>
            </a:r>
            <a:endParaRPr b="0" i="0" sz="3600" u="none" cap="none" strike="noStrike">
              <a:solidFill>
                <a:srgbClr val="005BBB"/>
              </a:solidFill>
              <a:latin typeface="Georgia"/>
              <a:ea typeface="Georgia"/>
              <a:cs typeface="Georgia"/>
              <a:sym typeface="Georgia"/>
            </a:endParaRPr>
          </a:p>
        </p:txBody>
      </p:sp>
      <p:sp>
        <p:nvSpPr>
          <p:cNvPr id="332" name="Google Shape;332;p11"/>
          <p:cNvSpPr/>
          <p:nvPr/>
        </p:nvSpPr>
        <p:spPr>
          <a:xfrm>
            <a:off x="5410080" y="2185560"/>
            <a:ext cx="4498200" cy="3949560"/>
          </a:xfrm>
          <a:prstGeom prst="rect">
            <a:avLst/>
          </a:prstGeom>
          <a:noFill/>
          <a:ln>
            <a:noFill/>
          </a:ln>
        </p:spPr>
        <p:txBody>
          <a:bodyPr anchorCtr="0" anchor="t" bIns="45000" lIns="90000" spcFirstLastPara="1" rIns="90000" wrap="square" tIns="45000">
            <a:noAutofit/>
          </a:bodyPr>
          <a:lstStyle/>
          <a:p>
            <a:pPr indent="0" lvl="0" marL="0" marR="0" rtl="0" algn="l">
              <a:lnSpc>
                <a:spcPct val="13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3" name="Google Shape;333;p11"/>
          <p:cNvSpPr/>
          <p:nvPr/>
        </p:nvSpPr>
        <p:spPr>
          <a:xfrm>
            <a:off x="7574400" y="6319800"/>
            <a:ext cx="4114080" cy="364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2019-04-04T19:20:00Z</dcterms:created>
  <dc:creator>Division of University Communications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at Buffalo</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y fmtid="{D5CDD505-2E9C-101B-9397-08002B2CF9AE}" pid="13" name="ICV">
    <vt:lpwstr>957550582E84457EB6CE480020B3F520_13</vt:lpwstr>
  </property>
  <property fmtid="{D5CDD505-2E9C-101B-9397-08002B2CF9AE}" pid="14" name="KSOProductBuildVer">
    <vt:lpwstr>1033-12.2.0.13201</vt:lpwstr>
  </property>
</Properties>
</file>