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4"/>
    <p:sldMasterId id="2147483721" r:id="rId5"/>
    <p:sldMasterId id="2147483722" r:id="rId6"/>
    <p:sldMasterId id="2147483723" r:id="rId7"/>
    <p:sldMasterId id="2147483724" r:id="rId8"/>
    <p:sldMasterId id="214748372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5B6EE5-A993-4206-BAD8-35C5FDF76453}">
  <a:tblStyle styleId="{E25B6EE5-A993-4206-BAD8-35C5FDF7645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2f0b4dc27_0_30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82f0b4dc27_0_30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82f0b4dc27_0_30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801cfd29b8_1_22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2801cfd29b8_1_22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801cfd29b8_1_22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01cfd29b8_1_4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01cfd29b8_1_4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801cfd29b8_1_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801cfd29b8_4_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g2801cfd29b8_4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801cfd29b8_4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2d80cdf68_0_43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g282d80cdf68_0_43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82d80cdf68_0_4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1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2d80cdf68_7_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2d80cdf68_7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82d80cdf68_7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2f0b4dc27_0_6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82f0b4dc27_0_6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2f0b4dc27_0_1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82f0b4dc27_0_12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2f0b4dc27_0_18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82f0b4dc27_0_18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2f0b4dc27_0_24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282f0b4dc27_0_24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82f0b4dc27_0_24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67000" y="218556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6700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200376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344052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56700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200376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344052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567000" y="853560"/>
            <a:ext cx="4248720" cy="573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567000" y="218556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56700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200376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344052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56700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200376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344052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567000" y="853560"/>
            <a:ext cx="4248720" cy="573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567000" y="218556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56700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200376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344052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56700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200376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344052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2"/>
          <p:cNvSpPr txBox="1"/>
          <p:nvPr>
            <p:ph idx="1" type="subTitle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1" type="body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/>
          <p:nvPr>
            <p:ph idx="1" type="subTitle"/>
          </p:nvPr>
        </p:nvSpPr>
        <p:spPr>
          <a:xfrm>
            <a:off x="567000" y="853560"/>
            <a:ext cx="4248720" cy="573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3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9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49"/>
          <p:cNvSpPr txBox="1"/>
          <p:nvPr>
            <p:ph idx="3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1" type="body"/>
          </p:nvPr>
        </p:nvSpPr>
        <p:spPr>
          <a:xfrm>
            <a:off x="567000" y="218556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2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4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2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2"/>
          <p:cNvSpPr txBox="1"/>
          <p:nvPr>
            <p:ph idx="1" type="body"/>
          </p:nvPr>
        </p:nvSpPr>
        <p:spPr>
          <a:xfrm>
            <a:off x="56700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2" type="body"/>
          </p:nvPr>
        </p:nvSpPr>
        <p:spPr>
          <a:xfrm>
            <a:off x="200376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3" type="body"/>
          </p:nvPr>
        </p:nvSpPr>
        <p:spPr>
          <a:xfrm>
            <a:off x="3440520" y="218556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4" type="body"/>
          </p:nvPr>
        </p:nvSpPr>
        <p:spPr>
          <a:xfrm>
            <a:off x="56700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5" type="body"/>
          </p:nvPr>
        </p:nvSpPr>
        <p:spPr>
          <a:xfrm>
            <a:off x="200376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6" type="body"/>
          </p:nvPr>
        </p:nvSpPr>
        <p:spPr>
          <a:xfrm>
            <a:off x="3440520" y="4258440"/>
            <a:ext cx="136800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4"/>
          <p:cNvSpPr txBox="1"/>
          <p:nvPr>
            <p:ph idx="1" type="body"/>
          </p:nvPr>
        </p:nvSpPr>
        <p:spPr>
          <a:xfrm>
            <a:off x="567000" y="2185560"/>
            <a:ext cx="20733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4"/>
          <p:cNvSpPr txBox="1"/>
          <p:nvPr>
            <p:ph idx="2" type="body"/>
          </p:nvPr>
        </p:nvSpPr>
        <p:spPr>
          <a:xfrm>
            <a:off x="2744280" y="2185560"/>
            <a:ext cx="20733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6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" type="subTitle"/>
          </p:nvPr>
        </p:nvSpPr>
        <p:spPr>
          <a:xfrm>
            <a:off x="567000" y="2185560"/>
            <a:ext cx="42486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7"/>
          <p:cNvSpPr txBox="1"/>
          <p:nvPr>
            <p:ph idx="1" type="body"/>
          </p:nvPr>
        </p:nvSpPr>
        <p:spPr>
          <a:xfrm>
            <a:off x="567000" y="2185560"/>
            <a:ext cx="42486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8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 txBox="1"/>
          <p:nvPr>
            <p:ph idx="1" type="subTitle"/>
          </p:nvPr>
        </p:nvSpPr>
        <p:spPr>
          <a:xfrm>
            <a:off x="567000" y="853560"/>
            <a:ext cx="4248600" cy="57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0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0"/>
          <p:cNvSpPr txBox="1"/>
          <p:nvPr>
            <p:ph idx="1" type="body"/>
          </p:nvPr>
        </p:nvSpPr>
        <p:spPr>
          <a:xfrm>
            <a:off x="56700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60"/>
          <p:cNvSpPr txBox="1"/>
          <p:nvPr>
            <p:ph idx="2" type="body"/>
          </p:nvPr>
        </p:nvSpPr>
        <p:spPr>
          <a:xfrm>
            <a:off x="2744280" y="2185560"/>
            <a:ext cx="20733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60"/>
          <p:cNvSpPr txBox="1"/>
          <p:nvPr>
            <p:ph idx="3" type="body"/>
          </p:nvPr>
        </p:nvSpPr>
        <p:spPr>
          <a:xfrm>
            <a:off x="56700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1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1" type="body"/>
          </p:nvPr>
        </p:nvSpPr>
        <p:spPr>
          <a:xfrm>
            <a:off x="567000" y="2185560"/>
            <a:ext cx="20733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61"/>
          <p:cNvSpPr txBox="1"/>
          <p:nvPr>
            <p:ph idx="2" type="body"/>
          </p:nvPr>
        </p:nvSpPr>
        <p:spPr>
          <a:xfrm>
            <a:off x="274428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61"/>
          <p:cNvSpPr txBox="1"/>
          <p:nvPr>
            <p:ph idx="3" type="body"/>
          </p:nvPr>
        </p:nvSpPr>
        <p:spPr>
          <a:xfrm>
            <a:off x="274428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2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2"/>
          <p:cNvSpPr txBox="1"/>
          <p:nvPr>
            <p:ph idx="1" type="body"/>
          </p:nvPr>
        </p:nvSpPr>
        <p:spPr>
          <a:xfrm>
            <a:off x="56700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62"/>
          <p:cNvSpPr txBox="1"/>
          <p:nvPr>
            <p:ph idx="2" type="body"/>
          </p:nvPr>
        </p:nvSpPr>
        <p:spPr>
          <a:xfrm>
            <a:off x="274428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62"/>
          <p:cNvSpPr txBox="1"/>
          <p:nvPr>
            <p:ph idx="3" type="body"/>
          </p:nvPr>
        </p:nvSpPr>
        <p:spPr>
          <a:xfrm>
            <a:off x="567000" y="4258440"/>
            <a:ext cx="42486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3"/>
          <p:cNvSpPr txBox="1"/>
          <p:nvPr>
            <p:ph idx="1" type="body"/>
          </p:nvPr>
        </p:nvSpPr>
        <p:spPr>
          <a:xfrm>
            <a:off x="567000" y="2185560"/>
            <a:ext cx="42486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3"/>
          <p:cNvSpPr txBox="1"/>
          <p:nvPr>
            <p:ph idx="2" type="body"/>
          </p:nvPr>
        </p:nvSpPr>
        <p:spPr>
          <a:xfrm>
            <a:off x="567000" y="4258440"/>
            <a:ext cx="42486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4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4"/>
          <p:cNvSpPr txBox="1"/>
          <p:nvPr>
            <p:ph idx="1" type="body"/>
          </p:nvPr>
        </p:nvSpPr>
        <p:spPr>
          <a:xfrm>
            <a:off x="56700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2" type="body"/>
          </p:nvPr>
        </p:nvSpPr>
        <p:spPr>
          <a:xfrm>
            <a:off x="274428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64"/>
          <p:cNvSpPr txBox="1"/>
          <p:nvPr>
            <p:ph idx="3" type="body"/>
          </p:nvPr>
        </p:nvSpPr>
        <p:spPr>
          <a:xfrm>
            <a:off x="56700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4" type="body"/>
          </p:nvPr>
        </p:nvSpPr>
        <p:spPr>
          <a:xfrm>
            <a:off x="274428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567000" y="853560"/>
            <a:ext cx="4248720" cy="573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5"/>
          <p:cNvSpPr txBox="1"/>
          <p:nvPr>
            <p:ph type="title"/>
          </p:nvPr>
        </p:nvSpPr>
        <p:spPr>
          <a:xfrm>
            <a:off x="567000" y="853560"/>
            <a:ext cx="424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5"/>
          <p:cNvSpPr txBox="1"/>
          <p:nvPr>
            <p:ph idx="1" type="body"/>
          </p:nvPr>
        </p:nvSpPr>
        <p:spPr>
          <a:xfrm>
            <a:off x="567000" y="218556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5"/>
          <p:cNvSpPr txBox="1"/>
          <p:nvPr>
            <p:ph idx="2" type="body"/>
          </p:nvPr>
        </p:nvSpPr>
        <p:spPr>
          <a:xfrm>
            <a:off x="2003760" y="218556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5"/>
          <p:cNvSpPr txBox="1"/>
          <p:nvPr>
            <p:ph idx="3" type="body"/>
          </p:nvPr>
        </p:nvSpPr>
        <p:spPr>
          <a:xfrm>
            <a:off x="3440520" y="218556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4" type="body"/>
          </p:nvPr>
        </p:nvSpPr>
        <p:spPr>
          <a:xfrm>
            <a:off x="567000" y="425844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5"/>
          <p:cNvSpPr txBox="1"/>
          <p:nvPr>
            <p:ph idx="5" type="body"/>
          </p:nvPr>
        </p:nvSpPr>
        <p:spPr>
          <a:xfrm>
            <a:off x="2003760" y="425844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6" type="body"/>
          </p:nvPr>
        </p:nvSpPr>
        <p:spPr>
          <a:xfrm>
            <a:off x="3440520" y="425844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8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5" name="Google Shape;285;p68"/>
          <p:cNvSpPr txBox="1"/>
          <p:nvPr>
            <p:ph idx="1" type="subTitle"/>
          </p:nvPr>
        </p:nvSpPr>
        <p:spPr>
          <a:xfrm>
            <a:off x="567000" y="2185560"/>
            <a:ext cx="42489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9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8" name="Google Shape;288;p69"/>
          <p:cNvSpPr txBox="1"/>
          <p:nvPr>
            <p:ph idx="1" type="body"/>
          </p:nvPr>
        </p:nvSpPr>
        <p:spPr>
          <a:xfrm>
            <a:off x="567000" y="2185560"/>
            <a:ext cx="42489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0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1" name="Google Shape;291;p70"/>
          <p:cNvSpPr txBox="1"/>
          <p:nvPr>
            <p:ph idx="1" type="body"/>
          </p:nvPr>
        </p:nvSpPr>
        <p:spPr>
          <a:xfrm>
            <a:off x="567000" y="2185560"/>
            <a:ext cx="20733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92" name="Google Shape;292;p70"/>
          <p:cNvSpPr txBox="1"/>
          <p:nvPr>
            <p:ph idx="2" type="body"/>
          </p:nvPr>
        </p:nvSpPr>
        <p:spPr>
          <a:xfrm>
            <a:off x="2744280" y="2185560"/>
            <a:ext cx="20733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1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2"/>
          <p:cNvSpPr txBox="1"/>
          <p:nvPr>
            <p:ph idx="1" type="subTitle"/>
          </p:nvPr>
        </p:nvSpPr>
        <p:spPr>
          <a:xfrm>
            <a:off x="567000" y="853560"/>
            <a:ext cx="4248900" cy="57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3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9" name="Google Shape;299;p73"/>
          <p:cNvSpPr txBox="1"/>
          <p:nvPr>
            <p:ph idx="1" type="body"/>
          </p:nvPr>
        </p:nvSpPr>
        <p:spPr>
          <a:xfrm>
            <a:off x="56700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0" name="Google Shape;300;p73"/>
          <p:cNvSpPr txBox="1"/>
          <p:nvPr>
            <p:ph idx="2" type="body"/>
          </p:nvPr>
        </p:nvSpPr>
        <p:spPr>
          <a:xfrm>
            <a:off x="2744280" y="2185560"/>
            <a:ext cx="20733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1" name="Google Shape;301;p73"/>
          <p:cNvSpPr txBox="1"/>
          <p:nvPr>
            <p:ph idx="3" type="body"/>
          </p:nvPr>
        </p:nvSpPr>
        <p:spPr>
          <a:xfrm>
            <a:off x="56700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4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4" name="Google Shape;304;p74"/>
          <p:cNvSpPr txBox="1"/>
          <p:nvPr>
            <p:ph idx="1" type="body"/>
          </p:nvPr>
        </p:nvSpPr>
        <p:spPr>
          <a:xfrm>
            <a:off x="567000" y="2185560"/>
            <a:ext cx="20733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5" name="Google Shape;305;p74"/>
          <p:cNvSpPr txBox="1"/>
          <p:nvPr>
            <p:ph idx="2" type="body"/>
          </p:nvPr>
        </p:nvSpPr>
        <p:spPr>
          <a:xfrm>
            <a:off x="274428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6" name="Google Shape;306;p74"/>
          <p:cNvSpPr txBox="1"/>
          <p:nvPr>
            <p:ph idx="3" type="body"/>
          </p:nvPr>
        </p:nvSpPr>
        <p:spPr>
          <a:xfrm>
            <a:off x="274428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5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9" name="Google Shape;309;p75"/>
          <p:cNvSpPr txBox="1"/>
          <p:nvPr>
            <p:ph idx="1" type="body"/>
          </p:nvPr>
        </p:nvSpPr>
        <p:spPr>
          <a:xfrm>
            <a:off x="56700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10" name="Google Shape;310;p75"/>
          <p:cNvSpPr txBox="1"/>
          <p:nvPr>
            <p:ph idx="2" type="body"/>
          </p:nvPr>
        </p:nvSpPr>
        <p:spPr>
          <a:xfrm>
            <a:off x="274428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11" name="Google Shape;311;p75"/>
          <p:cNvSpPr txBox="1"/>
          <p:nvPr>
            <p:ph idx="3" type="body"/>
          </p:nvPr>
        </p:nvSpPr>
        <p:spPr>
          <a:xfrm>
            <a:off x="567000" y="4258440"/>
            <a:ext cx="42489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274428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56700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6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4" name="Google Shape;314;p76"/>
          <p:cNvSpPr txBox="1"/>
          <p:nvPr>
            <p:ph idx="1" type="body"/>
          </p:nvPr>
        </p:nvSpPr>
        <p:spPr>
          <a:xfrm>
            <a:off x="567000" y="2185560"/>
            <a:ext cx="42489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15" name="Google Shape;315;p76"/>
          <p:cNvSpPr txBox="1"/>
          <p:nvPr>
            <p:ph idx="2" type="body"/>
          </p:nvPr>
        </p:nvSpPr>
        <p:spPr>
          <a:xfrm>
            <a:off x="567000" y="4258440"/>
            <a:ext cx="42489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7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8" name="Google Shape;318;p77"/>
          <p:cNvSpPr txBox="1"/>
          <p:nvPr>
            <p:ph idx="1" type="body"/>
          </p:nvPr>
        </p:nvSpPr>
        <p:spPr>
          <a:xfrm>
            <a:off x="56700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19" name="Google Shape;319;p77"/>
          <p:cNvSpPr txBox="1"/>
          <p:nvPr>
            <p:ph idx="2" type="body"/>
          </p:nvPr>
        </p:nvSpPr>
        <p:spPr>
          <a:xfrm>
            <a:off x="2744280" y="218556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0" name="Google Shape;320;p77"/>
          <p:cNvSpPr txBox="1"/>
          <p:nvPr>
            <p:ph idx="3" type="body"/>
          </p:nvPr>
        </p:nvSpPr>
        <p:spPr>
          <a:xfrm>
            <a:off x="56700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1" name="Google Shape;321;p77"/>
          <p:cNvSpPr txBox="1"/>
          <p:nvPr>
            <p:ph idx="4" type="body"/>
          </p:nvPr>
        </p:nvSpPr>
        <p:spPr>
          <a:xfrm>
            <a:off x="2744280" y="4258440"/>
            <a:ext cx="2073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8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24" name="Google Shape;324;p78"/>
          <p:cNvSpPr txBox="1"/>
          <p:nvPr>
            <p:ph idx="1" type="body"/>
          </p:nvPr>
        </p:nvSpPr>
        <p:spPr>
          <a:xfrm>
            <a:off x="567000" y="218556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5" name="Google Shape;325;p78"/>
          <p:cNvSpPr txBox="1"/>
          <p:nvPr>
            <p:ph idx="2" type="body"/>
          </p:nvPr>
        </p:nvSpPr>
        <p:spPr>
          <a:xfrm>
            <a:off x="2003760" y="218556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6" name="Google Shape;326;p78"/>
          <p:cNvSpPr txBox="1"/>
          <p:nvPr>
            <p:ph idx="3" type="body"/>
          </p:nvPr>
        </p:nvSpPr>
        <p:spPr>
          <a:xfrm>
            <a:off x="3440520" y="218556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7" name="Google Shape;327;p78"/>
          <p:cNvSpPr txBox="1"/>
          <p:nvPr>
            <p:ph idx="4" type="body"/>
          </p:nvPr>
        </p:nvSpPr>
        <p:spPr>
          <a:xfrm>
            <a:off x="567000" y="425844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8" name="Google Shape;328;p78"/>
          <p:cNvSpPr txBox="1"/>
          <p:nvPr>
            <p:ph idx="5" type="body"/>
          </p:nvPr>
        </p:nvSpPr>
        <p:spPr>
          <a:xfrm>
            <a:off x="2003760" y="425844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9" name="Google Shape;329;p78"/>
          <p:cNvSpPr txBox="1"/>
          <p:nvPr>
            <p:ph idx="6" type="body"/>
          </p:nvPr>
        </p:nvSpPr>
        <p:spPr>
          <a:xfrm>
            <a:off x="3440520" y="4258440"/>
            <a:ext cx="1368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567000" y="2185560"/>
            <a:ext cx="2073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2744280" y="425844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56700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2744280" y="2185560"/>
            <a:ext cx="207324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567000" y="4258440"/>
            <a:ext cx="4248720" cy="18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80" y="321120"/>
            <a:ext cx="4800240" cy="3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58440" y="3968640"/>
            <a:ext cx="6638040" cy="164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58440" y="1490400"/>
            <a:ext cx="6638040" cy="238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niversity at Buffalo, The State University of New York logo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240" y="6041160"/>
            <a:ext cx="4800240" cy="3556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80" y="321120"/>
            <a:ext cx="4800240" cy="3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658440" y="1490760"/>
            <a:ext cx="66380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niversity at Buffalo, The State University of New York logo"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80" y="321120"/>
            <a:ext cx="4800240" cy="3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80" y="321120"/>
            <a:ext cx="4800240" cy="3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type="title"/>
          </p:nvPr>
        </p:nvSpPr>
        <p:spPr>
          <a:xfrm>
            <a:off x="567000" y="853560"/>
            <a:ext cx="695124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67000" y="2185560"/>
            <a:ext cx="6951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1" type="ftr"/>
          </p:nvPr>
        </p:nvSpPr>
        <p:spPr>
          <a:xfrm>
            <a:off x="7574400" y="63198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69" name="Google Shape;16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80" y="321120"/>
            <a:ext cx="4800240" cy="3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0"/>
          <p:cNvSpPr txBox="1"/>
          <p:nvPr>
            <p:ph type="title"/>
          </p:nvPr>
        </p:nvSpPr>
        <p:spPr>
          <a:xfrm>
            <a:off x="567000" y="853560"/>
            <a:ext cx="424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40"/>
          <p:cNvSpPr txBox="1"/>
          <p:nvPr>
            <p:ph idx="1" type="body"/>
          </p:nvPr>
        </p:nvSpPr>
        <p:spPr>
          <a:xfrm>
            <a:off x="567000" y="2185560"/>
            <a:ext cx="424872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0"/>
          <p:cNvSpPr txBox="1"/>
          <p:nvPr>
            <p:ph idx="2" type="body"/>
          </p:nvPr>
        </p:nvSpPr>
        <p:spPr>
          <a:xfrm>
            <a:off x="5162040" y="1976400"/>
            <a:ext cx="6324840" cy="396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0"/>
          <p:cNvSpPr txBox="1"/>
          <p:nvPr>
            <p:ph idx="11" type="ftr"/>
          </p:nvPr>
        </p:nvSpPr>
        <p:spPr>
          <a:xfrm>
            <a:off x="7574400" y="63198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223" name="Google Shape;22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80" y="321120"/>
            <a:ext cx="4800238" cy="3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3"/>
          <p:cNvSpPr txBox="1"/>
          <p:nvPr>
            <p:ph type="title"/>
          </p:nvPr>
        </p:nvSpPr>
        <p:spPr>
          <a:xfrm>
            <a:off x="567000" y="853560"/>
            <a:ext cx="10515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5" name="Google Shape;225;p53"/>
          <p:cNvSpPr txBox="1"/>
          <p:nvPr>
            <p:ph idx="1" type="body"/>
          </p:nvPr>
        </p:nvSpPr>
        <p:spPr>
          <a:xfrm>
            <a:off x="567000" y="2185560"/>
            <a:ext cx="4500000" cy="3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53"/>
          <p:cNvSpPr txBox="1"/>
          <p:nvPr>
            <p:ph idx="2" type="body"/>
          </p:nvPr>
        </p:nvSpPr>
        <p:spPr>
          <a:xfrm>
            <a:off x="5410080" y="2185560"/>
            <a:ext cx="44985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53"/>
          <p:cNvSpPr txBox="1"/>
          <p:nvPr>
            <p:ph idx="11" type="ftr"/>
          </p:nvPr>
        </p:nvSpPr>
        <p:spPr>
          <a:xfrm>
            <a:off x="7574400" y="631980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277" name="Google Shape;27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80" y="321120"/>
            <a:ext cx="4800244" cy="35568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6"/>
          <p:cNvSpPr txBox="1"/>
          <p:nvPr>
            <p:ph type="title"/>
          </p:nvPr>
        </p:nvSpPr>
        <p:spPr>
          <a:xfrm>
            <a:off x="567000" y="853560"/>
            <a:ext cx="42489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79" name="Google Shape;279;p66"/>
          <p:cNvSpPr txBox="1"/>
          <p:nvPr>
            <p:ph idx="1" type="body"/>
          </p:nvPr>
        </p:nvSpPr>
        <p:spPr>
          <a:xfrm>
            <a:off x="567000" y="2185560"/>
            <a:ext cx="42489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6"/>
          <p:cNvSpPr txBox="1"/>
          <p:nvPr>
            <p:ph idx="2" type="body"/>
          </p:nvPr>
        </p:nvSpPr>
        <p:spPr>
          <a:xfrm>
            <a:off x="5162040" y="1976400"/>
            <a:ext cx="6324900" cy="3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6"/>
          <p:cNvSpPr txBox="1"/>
          <p:nvPr>
            <p:ph idx="11" type="ftr"/>
          </p:nvPr>
        </p:nvSpPr>
        <p:spPr>
          <a:xfrm>
            <a:off x="7574400" y="631980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9"/>
          <p:cNvSpPr txBox="1"/>
          <p:nvPr/>
        </p:nvSpPr>
        <p:spPr>
          <a:xfrm>
            <a:off x="658451" y="1490400"/>
            <a:ext cx="7463700" cy="23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 EDITING - Technical D</a:t>
            </a:r>
            <a:r>
              <a:rPr b="1" lang="en-US" sz="6000">
                <a:solidFill>
                  <a:srgbClr val="FFFFFF"/>
                </a:solidFill>
              </a:rPr>
              <a:t>esign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9"/>
          <p:cNvSpPr txBox="1"/>
          <p:nvPr/>
        </p:nvSpPr>
        <p:spPr>
          <a:xfrm>
            <a:off x="658440" y="3968640"/>
            <a:ext cx="6638040" cy="164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CSE 611 – MS Project Development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Professor – Jinjun Xiong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8"/>
          <p:cNvSpPr txBox="1"/>
          <p:nvPr/>
        </p:nvSpPr>
        <p:spPr>
          <a:xfrm>
            <a:off x="567000" y="853920"/>
            <a:ext cx="65844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Wireframe Review &amp; Direction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8"/>
          <p:cNvSpPr txBox="1"/>
          <p:nvPr/>
        </p:nvSpPr>
        <p:spPr>
          <a:xfrm>
            <a:off x="453240" y="2229120"/>
            <a:ext cx="109113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666666"/>
                </a:solidFill>
              </a:rPr>
              <a:t>Feature Page Layout</a:t>
            </a:r>
            <a:endParaRPr b="1"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666666"/>
                </a:solidFill>
              </a:rPr>
              <a:t>a. Options Panel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Positioned to the left.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Contains specific controls related to the chosen feature.</a:t>
            </a:r>
            <a:endParaRPr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666666"/>
                </a:solidFill>
              </a:rPr>
              <a:t>b. Image Interaction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Located to the right.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Allows users to upload, preview the edited image, and download it seamlessly.</a:t>
            </a:r>
            <a:endParaRPr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666666"/>
                </a:solidFill>
              </a:rPr>
              <a:t>Direction Forward</a:t>
            </a:r>
            <a:endParaRPr b="1"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Upholding the existing UI design due to its proven effectiveness.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Prioritizing User Experience (UX) enhancements to ensure a smoother and more intuitive journey for our users.</a:t>
            </a:r>
            <a:endParaRPr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9"/>
          <p:cNvSpPr txBox="1"/>
          <p:nvPr/>
        </p:nvSpPr>
        <p:spPr>
          <a:xfrm>
            <a:off x="567000" y="853920"/>
            <a:ext cx="10515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Sample Passport photo size requirements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9"/>
          <p:cNvSpPr txBox="1"/>
          <p:nvPr/>
        </p:nvSpPr>
        <p:spPr>
          <a:xfrm>
            <a:off x="567000" y="2185560"/>
            <a:ext cx="45000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basic passport photograph requirements for some countries are as follows: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United States: 2” x 2”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Canada: 5cm x 7cm.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Mexico: 2” x 2”.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United Kingdom: 4.5cm x 3.5cm.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Germany: 4.5cm x 3.5cm.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France: 4.5cm x 3.5cm.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Italy: 4.5cm x 3.5cm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Spain: 4cm x 3cm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·Russia: 4.5cm x 3.5cm.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Turkey: 4.5cm x 3.5cm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9"/>
          <p:cNvSpPr txBox="1"/>
          <p:nvPr/>
        </p:nvSpPr>
        <p:spPr>
          <a:xfrm>
            <a:off x="5410080" y="2185560"/>
            <a:ext cx="44985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210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Netherlands: 4.5cm x 3.5cm.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Australia: 4.5cm x 3.5cm.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China: 4.8cm x 4.3cm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Japan: 4.5cm x 3.5cm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India: 3.5cm x 3.5cm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Singapore: 4.5cm x 3.5cm.Korea: 4.5cm x3.5cm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●"/>
            </a:pP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Brazil: 7cm x 5cm.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0"/>
          <p:cNvSpPr txBox="1"/>
          <p:nvPr/>
        </p:nvSpPr>
        <p:spPr>
          <a:xfrm>
            <a:off x="567000" y="853920"/>
            <a:ext cx="10515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Expanding Passport Photo Feature Support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0"/>
          <p:cNvSpPr txBox="1"/>
          <p:nvPr/>
        </p:nvSpPr>
        <p:spPr>
          <a:xfrm>
            <a:off x="567000" y="2185560"/>
            <a:ext cx="45000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Considering New Countries:</a:t>
            </a:r>
            <a:r>
              <a:rPr b="0" i="0" lang="en-US" sz="10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South Africa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Argentina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Thailand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New Zealand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UAE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Malaysia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Indonesia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Vietnam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Chile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4839" lvl="0" marL="45720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Char char="●"/>
            </a:pPr>
            <a:r>
              <a:rPr lang="en-US" sz="1050">
                <a:solidFill>
                  <a:srgbClr val="444444"/>
                </a:solidFill>
                <a:highlight>
                  <a:srgbClr val="FFFFFF"/>
                </a:highlight>
              </a:rPr>
              <a:t>Saudi Arabia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0"/>
          <p:cNvSpPr txBox="1"/>
          <p:nvPr/>
        </p:nvSpPr>
        <p:spPr>
          <a:xfrm>
            <a:off x="6290675" y="1563373"/>
            <a:ext cx="45000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44444"/>
                </a:solidFill>
                <a:highlight>
                  <a:srgbClr val="FFFFFF"/>
                </a:highlight>
              </a:rPr>
              <a:t>Relevance:</a:t>
            </a: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</a:rPr>
              <a:t> Expanding support to these countries enhances our application's reach, catering to users from frequent travel destinations.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44444"/>
                </a:solidFill>
                <a:highlight>
                  <a:srgbClr val="FFFFFF"/>
                </a:highlight>
              </a:rPr>
              <a:t>Accuracy:</a:t>
            </a: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</a:rPr>
              <a:t> Passport photo requirements can vary even within a country based on visa or application type.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44444"/>
                </a:solidFill>
                <a:highlight>
                  <a:srgbClr val="FFFFFF"/>
                </a:highlight>
              </a:rPr>
              <a:t>User Caution:</a:t>
            </a: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</a:rPr>
              <a:t> Always emphasize users to refer to official guidelines. Consider providing links or guiding them to official sources.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444444"/>
                </a:solidFill>
                <a:highlight>
                  <a:srgbClr val="FFFFFF"/>
                </a:highlight>
              </a:rPr>
              <a:t>Updates:</a:t>
            </a: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</a:rPr>
              <a:t> Consider </a:t>
            </a: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</a:rPr>
              <a:t>regular updates</a:t>
            </a: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</a:rPr>
              <a:t> as countries' requirements can change, ensuring our tool's continued reliability.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1"/>
          <p:cNvSpPr txBox="1"/>
          <p:nvPr/>
        </p:nvSpPr>
        <p:spPr>
          <a:xfrm>
            <a:off x="567000" y="853920"/>
            <a:ext cx="65844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Revised Project Features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1"/>
          <p:cNvSpPr txBox="1"/>
          <p:nvPr/>
        </p:nvSpPr>
        <p:spPr>
          <a:xfrm>
            <a:off x="453240" y="2229120"/>
            <a:ext cx="109113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</a:rPr>
              <a:t>Feedback &amp; Iteration:</a:t>
            </a:r>
            <a:endParaRPr b="1" sz="1800">
              <a:solidFill>
                <a:srgbClr val="666666"/>
              </a:solidFill>
            </a:endParaRPr>
          </a:p>
          <a:p>
            <a:pPr indent="-365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</a:pPr>
            <a:r>
              <a:rPr lang="en-US" sz="1800">
                <a:solidFill>
                  <a:srgbClr val="666666"/>
                </a:solidFill>
              </a:rPr>
              <a:t>Based on our discussion last week, we're focusing on streamlined, essential features rather than an extensive suite.</a:t>
            </a:r>
            <a:endParaRPr sz="18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</a:rPr>
              <a:t>Enhancements :</a:t>
            </a:r>
            <a:endParaRPr sz="1800">
              <a:solidFill>
                <a:srgbClr val="666666"/>
              </a:solidFill>
            </a:endParaRPr>
          </a:p>
          <a:p>
            <a:pPr indent="-365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</a:pPr>
            <a:r>
              <a:rPr lang="en-US" sz="1800">
                <a:solidFill>
                  <a:srgbClr val="666666"/>
                </a:solidFill>
              </a:rPr>
              <a:t>Mosaic Feature: Needs to be worked for updations and proper functioning.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Our Vision: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Delivering a user-friendly application that fulfills the most common editing needs without overwhelming the user with a plethora of features like other editing tools.</a:t>
            </a:r>
            <a:endParaRPr sz="18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2"/>
          <p:cNvSpPr txBox="1"/>
          <p:nvPr/>
        </p:nvSpPr>
        <p:spPr>
          <a:xfrm>
            <a:off x="567000" y="853925"/>
            <a:ext cx="80817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New Functionalities</a:t>
            </a: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 (Approved)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2"/>
          <p:cNvSpPr txBox="1"/>
          <p:nvPr/>
        </p:nvSpPr>
        <p:spPr>
          <a:xfrm>
            <a:off x="453250" y="2229126"/>
            <a:ext cx="10911300" cy="4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</a:rPr>
              <a:t>Multiple Photo Sizes</a:t>
            </a:r>
            <a:r>
              <a:rPr b="1" lang="en-US" sz="1800">
                <a:solidFill>
                  <a:srgbClr val="666666"/>
                </a:solidFill>
              </a:rPr>
              <a:t>:</a:t>
            </a:r>
            <a:endParaRPr b="1" sz="1800">
              <a:solidFill>
                <a:srgbClr val="666666"/>
              </a:solidFill>
            </a:endParaRPr>
          </a:p>
          <a:p>
            <a:pPr indent="-365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</a:pPr>
            <a:r>
              <a:rPr lang="en-US" sz="1800">
                <a:solidFill>
                  <a:srgbClr val="666666"/>
                </a:solidFill>
              </a:rPr>
              <a:t>Allow users to edit photos for different document sizes beyond passports, like visas, driver's licenses, and ID cards, with templates and guidelines for each.</a:t>
            </a:r>
            <a:endParaRPr sz="1800">
              <a:solidFill>
                <a:srgbClr val="666666"/>
              </a:solidFill>
            </a:endParaRPr>
          </a:p>
          <a:p>
            <a:pPr indent="-365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lang="en-US" sz="1800">
                <a:solidFill>
                  <a:srgbClr val="666666"/>
                </a:solidFill>
              </a:rPr>
              <a:t>This feature caters to a wider audience, including travelers, students, and individuals who need various types of document photos.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Image Compression: </a:t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Efficiently reduce file sizes while maintaining image quality.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Video Compression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Optimized to retain resolution while reducing space.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Circle Crop: 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Creates a unique and eye-catching visual effect that can make an image stand out.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Automatically eliminates clutter at corners.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3"/>
          <p:cNvSpPr txBox="1"/>
          <p:nvPr/>
        </p:nvSpPr>
        <p:spPr>
          <a:xfrm>
            <a:off x="567000" y="853920"/>
            <a:ext cx="10515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Sample </a:t>
            </a: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Driver’s license</a:t>
            </a:r>
            <a:r>
              <a:rPr b="0" i="0" lang="en-US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 photo size requirements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3"/>
          <p:cNvSpPr txBox="1"/>
          <p:nvPr/>
        </p:nvSpPr>
        <p:spPr>
          <a:xfrm>
            <a:off x="567000" y="2185550"/>
            <a:ext cx="7728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50">
                <a:solidFill>
                  <a:srgbClr val="444444"/>
                </a:solidFill>
                <a:highlight>
                  <a:schemeClr val="lt1"/>
                </a:highlight>
              </a:rPr>
              <a:t>The driver’s license photograph requirements for some countries are as follows: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3"/>
          <p:cNvSpPr txBox="1"/>
          <p:nvPr/>
        </p:nvSpPr>
        <p:spPr>
          <a:xfrm>
            <a:off x="567005" y="2648460"/>
            <a:ext cx="44985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United States: 51mm x 51mm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United Kingdom: 35mm x 45mm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Canada: 35mm x 45mm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Australia: 35mm x 45mm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India: 35mm x 35mm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Germany: 35mm x 45mm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Japan: 25mm x 30mm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France: 35mm x 45mm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Italy: 35mm x 40mm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Spain: 30mm x 40mm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Brazil: 30mm x 40mm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China: 33mm x 48mm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South Africa: 35mm x 45mm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Russia: 35mm x 45mm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Mexico: 25mm x 32mm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4"/>
          <p:cNvSpPr txBox="1"/>
          <p:nvPr/>
        </p:nvSpPr>
        <p:spPr>
          <a:xfrm>
            <a:off x="3996000" y="2998440"/>
            <a:ext cx="577872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0" i="0" sz="5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0"/>
          <p:cNvSpPr txBox="1"/>
          <p:nvPr/>
        </p:nvSpPr>
        <p:spPr>
          <a:xfrm>
            <a:off x="442440" y="884880"/>
            <a:ext cx="5574600" cy="171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0"/>
          <p:cNvSpPr txBox="1"/>
          <p:nvPr/>
        </p:nvSpPr>
        <p:spPr>
          <a:xfrm>
            <a:off x="442440" y="2863800"/>
            <a:ext cx="663804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Pavana Lakshmi Venugopal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Saad Ahmed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Taraka Rohit Adusumilli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Ayesha Humaera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1"/>
          <p:cNvSpPr txBox="1"/>
          <p:nvPr/>
        </p:nvSpPr>
        <p:spPr>
          <a:xfrm>
            <a:off x="567000" y="853560"/>
            <a:ext cx="695124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Tech Stack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1"/>
          <p:cNvSpPr txBox="1"/>
          <p:nvPr/>
        </p:nvSpPr>
        <p:spPr>
          <a:xfrm>
            <a:off x="464040" y="2185560"/>
            <a:ext cx="6951240" cy="39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Front End: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Back End: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1"/>
          <p:cNvSpPr txBox="1"/>
          <p:nvPr/>
        </p:nvSpPr>
        <p:spPr>
          <a:xfrm>
            <a:off x="7574400" y="63198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9" name="Google Shape;349;p81"/>
          <p:cNvGraphicFramePr/>
          <p:nvPr/>
        </p:nvGraphicFramePr>
        <p:xfrm>
          <a:off x="567000" y="2706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{E25B6EE5-A993-4206-BAD8-35C5FDF76453}</a:tableStyleId>
              </a:tblPr>
              <a:tblGrid>
                <a:gridCol w="3055675"/>
                <a:gridCol w="5072050"/>
              </a:tblGrid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Stack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B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Functionality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BBB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React Js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0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 UI Interface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0E7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 &amp; CSS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9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 UI framework and Styling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9F3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0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content update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0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81"/>
          <p:cNvGraphicFramePr/>
          <p:nvPr/>
        </p:nvGraphicFramePr>
        <p:xfrm>
          <a:off x="567000" y="487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{E25B6EE5-A993-4206-BAD8-35C5FDF76453}</a:tableStyleId>
              </a:tblPr>
              <a:tblGrid>
                <a:gridCol w="3055675"/>
                <a:gridCol w="50720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Stack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B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Functionality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BBB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0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backend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D0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Django REST API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9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 and manage REST APIs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9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2"/>
          <p:cNvSpPr txBox="1"/>
          <p:nvPr/>
        </p:nvSpPr>
        <p:spPr>
          <a:xfrm>
            <a:off x="567000" y="832780"/>
            <a:ext cx="5685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Deployment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2"/>
          <p:cNvSpPr txBox="1"/>
          <p:nvPr/>
        </p:nvSpPr>
        <p:spPr>
          <a:xfrm>
            <a:off x="7574400" y="63198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25" y="2262375"/>
            <a:ext cx="9268050" cy="44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3"/>
          <p:cNvSpPr txBox="1"/>
          <p:nvPr>
            <p:ph type="title"/>
          </p:nvPr>
        </p:nvSpPr>
        <p:spPr>
          <a:xfrm>
            <a:off x="442950" y="1154825"/>
            <a:ext cx="9362700" cy="73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Deployment Structure</a:t>
            </a:r>
            <a:endParaRPr/>
          </a:p>
        </p:txBody>
      </p:sp>
      <p:sp>
        <p:nvSpPr>
          <p:cNvPr id="364" name="Google Shape;364;p83"/>
          <p:cNvSpPr txBox="1"/>
          <p:nvPr>
            <p:ph idx="1" type="subTitle"/>
          </p:nvPr>
        </p:nvSpPr>
        <p:spPr>
          <a:xfrm>
            <a:off x="567000" y="2185550"/>
            <a:ext cx="10177800" cy="39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Backend Deployment: contains Django application, which serves as the backend of the application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Frontend Deployment: contains React application. It's responsible for rendering the user interface, handling user interactions, and making API requests to the backend. </a:t>
            </a:r>
            <a:endParaRPr sz="1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Advantages</a:t>
            </a:r>
            <a:endParaRPr sz="1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Scalability- scale backend/frontend based on requirement</a:t>
            </a:r>
            <a:endParaRPr sz="1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Isolation -Easier to manage and update components independently</a:t>
            </a:r>
            <a:endParaRPr sz="1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4"/>
          <p:cNvSpPr txBox="1"/>
          <p:nvPr/>
        </p:nvSpPr>
        <p:spPr>
          <a:xfrm>
            <a:off x="567000" y="355320"/>
            <a:ext cx="56856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Wireframe Home Page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84"/>
          <p:cNvSpPr txBox="1"/>
          <p:nvPr/>
        </p:nvSpPr>
        <p:spPr>
          <a:xfrm>
            <a:off x="7574400" y="631980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66" y="1592133"/>
            <a:ext cx="9606833" cy="488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5"/>
          <p:cNvSpPr txBox="1"/>
          <p:nvPr/>
        </p:nvSpPr>
        <p:spPr>
          <a:xfrm>
            <a:off x="567000" y="309020"/>
            <a:ext cx="467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Wireframe Features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5"/>
          <p:cNvSpPr txBox="1"/>
          <p:nvPr/>
        </p:nvSpPr>
        <p:spPr>
          <a:xfrm>
            <a:off x="7574400" y="631980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67" y="1749033"/>
            <a:ext cx="8595599" cy="463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6"/>
          <p:cNvSpPr txBox="1"/>
          <p:nvPr/>
        </p:nvSpPr>
        <p:spPr>
          <a:xfrm>
            <a:off x="567000" y="384267"/>
            <a:ext cx="59013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Wireframe Feature</a:t>
            </a: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 Screen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86"/>
          <p:cNvSpPr txBox="1"/>
          <p:nvPr/>
        </p:nvSpPr>
        <p:spPr>
          <a:xfrm>
            <a:off x="7574400" y="631980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5" name="Google Shape;38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67" y="1599950"/>
            <a:ext cx="9799099" cy="466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7"/>
          <p:cNvSpPr txBox="1"/>
          <p:nvPr/>
        </p:nvSpPr>
        <p:spPr>
          <a:xfrm>
            <a:off x="567000" y="853920"/>
            <a:ext cx="65844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rPr>
              <a:t>Wireframe Review &amp; Direction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7"/>
          <p:cNvSpPr txBox="1"/>
          <p:nvPr/>
        </p:nvSpPr>
        <p:spPr>
          <a:xfrm>
            <a:off x="453240" y="2229120"/>
            <a:ext cx="109113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666666"/>
                </a:solidFill>
              </a:rPr>
              <a:t>Wireframe Overview</a:t>
            </a:r>
            <a:endParaRPr b="1" sz="1900">
              <a:solidFill>
                <a:srgbClr val="666666"/>
              </a:solidFill>
            </a:endParaRPr>
          </a:p>
          <a:p>
            <a:pPr indent="-3746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900"/>
              <a:buChar char="•"/>
            </a:pPr>
            <a:r>
              <a:rPr lang="en-US" sz="1900">
                <a:solidFill>
                  <a:srgbClr val="666666"/>
                </a:solidFill>
              </a:rPr>
              <a:t>Presents a skeletal visualization of our User Interface (UI).</a:t>
            </a:r>
            <a:endParaRPr sz="1900">
              <a:solidFill>
                <a:srgbClr val="666666"/>
              </a:solidFill>
            </a:endParaRPr>
          </a:p>
          <a:p>
            <a:pPr indent="-3746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1900"/>
              <a:buChar char="•"/>
            </a:pPr>
            <a:r>
              <a:rPr lang="en-US" sz="1900">
                <a:solidFill>
                  <a:srgbClr val="666666"/>
                </a:solidFill>
              </a:rPr>
              <a:t>Previously shown wireframes showcase the layout for both the home page and feature pages of our Photo Editor.</a:t>
            </a:r>
            <a:endParaRPr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666666"/>
                </a:solidFill>
              </a:rPr>
              <a:t>Main Page Highlights</a:t>
            </a:r>
            <a:endParaRPr b="1"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666666"/>
                </a:solidFill>
              </a:rPr>
              <a:t>a. Feature Cards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Multiple cards detailing each feature.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Each card is accompanied by a concise explanation of its functionality.</a:t>
            </a:r>
            <a:endParaRPr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666666"/>
                </a:solidFill>
              </a:rPr>
              <a:t>b. Navigation &amp; Flow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Clicking on any feature card leads to its respective feature page.</a:t>
            </a:r>
            <a:endParaRPr sz="1900">
              <a:solidFill>
                <a:srgbClr val="666666"/>
              </a:solidFill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en-US" sz="1900">
                <a:solidFill>
                  <a:srgbClr val="666666"/>
                </a:solidFill>
              </a:rPr>
              <a:t>Intuitive layout ensures easy user navigation.</a:t>
            </a:r>
            <a:endParaRPr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