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8" r:id="rId11"/>
    <p:sldId id="273" r:id="rId12"/>
    <p:sldId id="261" r:id="rId13"/>
    <p:sldId id="262" r:id="rId14"/>
    <p:sldId id="263" r:id="rId15"/>
    <p:sldId id="264" r:id="rId16"/>
    <p:sldId id="265" r:id="rId17"/>
    <p:sldId id="266"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9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9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9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0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1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2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4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5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5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5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5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5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5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5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8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8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8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9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9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9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9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9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9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9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 name="Picture 8" descr="University at Buffalo, The State University of New York logo"/>
          <p:cNvPicPr/>
          <p:nvPr/>
        </p:nvPicPr>
        <p:blipFill>
          <a:blip r:embed="rId15"/>
          <a:stretch/>
        </p:blipFill>
        <p:spPr>
          <a:xfrm>
            <a:off x="355680" y="321120"/>
            <a:ext cx="4799880" cy="355320"/>
          </a:xfrm>
          <a:prstGeom prst="rect">
            <a:avLst/>
          </a:prstGeom>
          <a:ln>
            <a:noFill/>
          </a:ln>
        </p:spPr>
      </p:pic>
      <p:pic>
        <p:nvPicPr>
          <p:cNvPr id="5" name="Picture 7" descr="University at Buffalo, The State University of New York logo"/>
          <p:cNvPicPr/>
          <p:nvPr/>
        </p:nvPicPr>
        <p:blipFill>
          <a:blip r:embed="rId15"/>
          <a:stretch/>
        </p:blipFill>
        <p:spPr>
          <a:xfrm>
            <a:off x="660240" y="6041160"/>
            <a:ext cx="4799880" cy="3553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0" name="Picture 8" descr="University at Buffalo, The State University of New York logo"/>
          <p:cNvPicPr/>
          <p:nvPr/>
        </p:nvPicPr>
        <p:blipFill>
          <a:blip r:embed="rId15"/>
          <a:stretch/>
        </p:blipFill>
        <p:spPr>
          <a:xfrm>
            <a:off x="355680" y="321120"/>
            <a:ext cx="4799880" cy="355320"/>
          </a:xfrm>
          <a:prstGeom prst="rect">
            <a:avLst/>
          </a:prstGeom>
          <a:ln>
            <a:noFill/>
          </a:ln>
        </p:spPr>
      </p:pic>
      <p:pic>
        <p:nvPicPr>
          <p:cNvPr id="41" name="Picture 6" descr="University at Buffalo, The State University of New York logo"/>
          <p:cNvPicPr/>
          <p:nvPr/>
        </p:nvPicPr>
        <p:blipFill>
          <a:blip r:embed="rId15"/>
          <a:stretch/>
        </p:blipFill>
        <p:spPr>
          <a:xfrm>
            <a:off x="355680" y="321120"/>
            <a:ext cx="4799880" cy="355320"/>
          </a:xfrm>
          <a:prstGeom prst="rect">
            <a:avLst/>
          </a:prstGeom>
          <a:ln>
            <a:noFill/>
          </a:ln>
        </p:spPr>
      </p:pic>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80" name="Picture 8" descr="University at Buffalo, The State University of New York logo"/>
          <p:cNvPicPr/>
          <p:nvPr/>
        </p:nvPicPr>
        <p:blipFill>
          <a:blip r:embed="rId15"/>
          <a:stretch/>
        </p:blipFill>
        <p:spPr>
          <a:xfrm>
            <a:off x="355680" y="321120"/>
            <a:ext cx="4799880" cy="355320"/>
          </a:xfrm>
          <a:prstGeom prst="rect">
            <a:avLst/>
          </a:prstGeom>
          <a:ln>
            <a:noFill/>
          </a:ln>
        </p:spPr>
      </p:pic>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19" name="Picture 8" descr="University at Buffalo, The State University of New York logo"/>
          <p:cNvPicPr/>
          <p:nvPr/>
        </p:nvPicPr>
        <p:blipFill>
          <a:blip r:embed="rId15"/>
          <a:stretch/>
        </p:blipFill>
        <p:spPr>
          <a:xfrm>
            <a:off x="355680" y="321120"/>
            <a:ext cx="4799880" cy="355320"/>
          </a:xfrm>
          <a:prstGeom prst="rect">
            <a:avLst/>
          </a:prstGeom>
          <a:ln>
            <a:noFill/>
          </a:ln>
        </p:spPr>
      </p:pic>
      <p:sp>
        <p:nvSpPr>
          <p:cNvPr id="1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21"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58" name="Picture 8" descr="University at Buffalo, The State University of New York logo"/>
          <p:cNvPicPr/>
          <p:nvPr/>
        </p:nvPicPr>
        <p:blipFill>
          <a:blip r:embed="rId15"/>
          <a:stretch/>
        </p:blipFill>
        <p:spPr>
          <a:xfrm>
            <a:off x="355680" y="321120"/>
            <a:ext cx="4799880" cy="355320"/>
          </a:xfrm>
          <a:prstGeom prst="rect">
            <a:avLst/>
          </a:prstGeom>
          <a:ln>
            <a:noFill/>
          </a:ln>
        </p:spPr>
      </p:pic>
      <p:sp>
        <p:nvSpPr>
          <p:cNvPr id="159" name="PlaceHolder 1"/>
          <p:cNvSpPr>
            <a:spLocks noGrp="1"/>
          </p:cNvSpPr>
          <p:nvPr>
            <p:ph type="title"/>
          </p:nvPr>
        </p:nvSpPr>
        <p:spPr>
          <a:xfrm>
            <a:off x="567000" y="1499760"/>
            <a:ext cx="6950880" cy="5900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160" name="PlaceHolder 2"/>
          <p:cNvSpPr>
            <a:spLocks noGrp="1"/>
          </p:cNvSpPr>
          <p:nvPr>
            <p:ph type="body"/>
          </p:nvPr>
        </p:nvSpPr>
        <p:spPr>
          <a:xfrm>
            <a:off x="567000" y="2185560"/>
            <a:ext cx="3391560" cy="3967560"/>
          </a:xfrm>
          <a:prstGeom prst="rect">
            <a:avLst/>
          </a:prstGeom>
        </p:spPr>
        <p:txBody>
          <a:bodyPr lIns="0" tIns="0" rIns="0" bIns="0">
            <a:normAutofit fontScale="64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161" name="PlaceHolder 3"/>
          <p:cNvSpPr>
            <a:spLocks noGrp="1"/>
          </p:cNvSpPr>
          <p:nvPr>
            <p:ph type="body"/>
          </p:nvPr>
        </p:nvSpPr>
        <p:spPr>
          <a:xfrm>
            <a:off x="4128840" y="2185560"/>
            <a:ext cx="3391560" cy="3967560"/>
          </a:xfrm>
          <a:prstGeom prst="rect">
            <a:avLst/>
          </a:prstGeom>
        </p:spPr>
        <p:txBody>
          <a:bodyPr lIns="0" tIns="0" rIns="0" bIns="0">
            <a:normAutofit fontScale="64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658440" y="1490400"/>
            <a:ext cx="6637680" cy="238572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chor="b">
            <a:noAutofit/>
          </a:bodyPr>
          <a:lstStyle/>
          <a:p>
            <a:pPr>
              <a:lnSpc>
                <a:spcPts val="5800"/>
              </a:lnSpc>
            </a:pPr>
            <a:r>
              <a:rPr lang="en-US" sz="6000" b="1" strike="noStrike" cap="all" spc="-1">
                <a:solidFill>
                  <a:srgbClr val="FFFFFF"/>
                </a:solidFill>
                <a:latin typeface="Arial"/>
                <a:ea typeface="Arial"/>
              </a:rPr>
              <a:t>PHOTO EDITING</a:t>
            </a:r>
            <a:br/>
            <a:endParaRPr lang="en-IN" sz="6000" b="0" strike="noStrike" spc="-1">
              <a:latin typeface="Arial"/>
            </a:endParaRPr>
          </a:p>
        </p:txBody>
      </p:sp>
      <p:sp>
        <p:nvSpPr>
          <p:cNvPr id="199" name="CustomShape 2"/>
          <p:cNvSpPr/>
          <p:nvPr/>
        </p:nvSpPr>
        <p:spPr>
          <a:xfrm>
            <a:off x="658440" y="3968640"/>
            <a:ext cx="6637680" cy="164952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130000"/>
              </a:lnSpc>
              <a:spcBef>
                <a:spcPts val="601"/>
              </a:spcBef>
              <a:tabLst>
                <a:tab pos="0" algn="l"/>
              </a:tabLst>
            </a:pPr>
            <a:r>
              <a:rPr lang="en-US" sz="2800" b="0" strike="noStrike" spc="-1">
                <a:solidFill>
                  <a:srgbClr val="FFFFFF"/>
                </a:solidFill>
                <a:latin typeface="Georgia"/>
                <a:ea typeface="Georgia"/>
              </a:rPr>
              <a:t>CSE 611 – MS Project Development</a:t>
            </a:r>
            <a:endParaRPr lang="en-IN" sz="2800" b="0" strike="noStrike" spc="-1">
              <a:latin typeface="Arial"/>
            </a:endParaRPr>
          </a:p>
          <a:p>
            <a:pPr>
              <a:lnSpc>
                <a:spcPct val="130000"/>
              </a:lnSpc>
              <a:spcBef>
                <a:spcPts val="601"/>
              </a:spcBef>
              <a:tabLst>
                <a:tab pos="0" algn="l"/>
              </a:tabLst>
            </a:pPr>
            <a:r>
              <a:rPr lang="en-US" sz="2000" b="0" strike="noStrike" spc="-1">
                <a:solidFill>
                  <a:srgbClr val="FFFFFF"/>
                </a:solidFill>
                <a:latin typeface="Georgia"/>
                <a:ea typeface="Georgia"/>
              </a:rPr>
              <a:t>Professor – Jinjun Xiong</a:t>
            </a:r>
            <a:endParaRPr lang="en-IN" sz="2000" b="0" strike="noStrike" spc="-1">
              <a:latin typeface="Arial"/>
            </a:endParaRPr>
          </a:p>
          <a:p>
            <a:pPr>
              <a:lnSpc>
                <a:spcPct val="130000"/>
              </a:lnSpc>
              <a:spcBef>
                <a:spcPts val="601"/>
              </a:spcBef>
              <a:tabLst>
                <a:tab pos="0" algn="l"/>
              </a:tabLst>
            </a:pPr>
            <a:r>
              <a:rPr lang="en-US" sz="2000" b="0" strike="noStrike" spc="-1">
                <a:solidFill>
                  <a:srgbClr val="FFFFFF"/>
                </a:solidFill>
                <a:latin typeface="Georgia"/>
                <a:ea typeface="Georgia"/>
              </a:rPr>
              <a:t>TA – Amir Nassereldine</a:t>
            </a:r>
            <a:endParaRPr lang="en-IN"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567000" y="2185560"/>
            <a:ext cx="4499640" cy="394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3640">
              <a:lnSpc>
                <a:spcPct val="130000"/>
              </a:lnSpc>
              <a:spcBef>
                <a:spcPts val="601"/>
              </a:spcBef>
              <a:buClr>
                <a:srgbClr val="000000"/>
              </a:buClr>
              <a:buSzPct val="45000"/>
              <a:buFont typeface="Wingdings" charset="2"/>
              <a:buChar char=""/>
              <a:tabLst>
                <a:tab pos="0" algn="l"/>
              </a:tabLst>
            </a:pPr>
            <a:r>
              <a:rPr lang="en-US" sz="1400" b="1" strike="noStrike" cap="all" spc="-1" dirty="0">
                <a:solidFill>
                  <a:srgbClr val="005BBB"/>
                </a:solidFill>
                <a:latin typeface="Arial"/>
              </a:rPr>
              <a:t>Interface Requirements</a:t>
            </a:r>
            <a:endParaRPr lang="en-IN" sz="14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400" b="0" strike="noStrike" spc="-1" dirty="0">
                <a:latin typeface="Arial"/>
              </a:rPr>
              <a:t>The Photo editing application is a Single Page Application (SPA) built by using React and Python as tech-stacks.</a:t>
            </a:r>
            <a:endParaRPr lang="en-IN" sz="14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400" b="0" strike="noStrike" spc="-1" dirty="0">
                <a:latin typeface="Arial"/>
              </a:rPr>
              <a:t>This SPA will have several cards with required features such as resize, crop, and image conversion and will also have a feature to download the image to your local.</a:t>
            </a:r>
            <a:endParaRPr lang="en-IN" sz="14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400" b="0" strike="noStrike" spc="-1" dirty="0">
                <a:latin typeface="Arial"/>
              </a:rPr>
              <a:t>Each card will have a feature title and a short description of what the feature does which helps the user to select. </a:t>
            </a:r>
            <a:endParaRPr lang="en-IN" sz="1400" b="0" strike="noStrike" spc="-1" dirty="0">
              <a:latin typeface="Arial"/>
            </a:endParaRPr>
          </a:p>
          <a:p>
            <a:pPr>
              <a:lnSpc>
                <a:spcPct val="130000"/>
              </a:lnSpc>
              <a:spcBef>
                <a:spcPts val="601"/>
              </a:spcBef>
              <a:spcAft>
                <a:spcPts val="601"/>
              </a:spcAft>
              <a:tabLst>
                <a:tab pos="0" algn="l"/>
              </a:tabLst>
            </a:pPr>
            <a:endParaRPr lang="en-IN" sz="1400" b="0" strike="noStrike" spc="-1" dirty="0">
              <a:latin typeface="Arial"/>
            </a:endParaRPr>
          </a:p>
        </p:txBody>
      </p:sp>
      <p:sp>
        <p:nvSpPr>
          <p:cNvPr id="221" name="CustomShape 2"/>
          <p:cNvSpPr/>
          <p:nvPr/>
        </p:nvSpPr>
        <p:spPr>
          <a:xfrm>
            <a:off x="567000" y="1499760"/>
            <a:ext cx="1051488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600" b="0" strike="noStrike" spc="-1">
                <a:solidFill>
                  <a:srgbClr val="005BBB"/>
                </a:solidFill>
                <a:latin typeface="Georgia"/>
              </a:rPr>
              <a:t>Specific Requirements</a:t>
            </a:r>
            <a:endParaRPr lang="en-IN" sz="3600" b="0" strike="noStrike" spc="-1">
              <a:latin typeface="Arial"/>
            </a:endParaRPr>
          </a:p>
        </p:txBody>
      </p:sp>
      <p:sp>
        <p:nvSpPr>
          <p:cNvPr id="222" name="CustomShape 3"/>
          <p:cNvSpPr/>
          <p:nvPr/>
        </p:nvSpPr>
        <p:spPr>
          <a:xfrm>
            <a:off x="5410080" y="2185560"/>
            <a:ext cx="4498200" cy="394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300" b="0" strike="noStrike" spc="-1" dirty="0">
                <a:latin typeface="Arial"/>
              </a:rPr>
              <a:t>Users can select any feature by selecting or clicking on the feature cards.</a:t>
            </a:r>
            <a:endParaRPr lang="en-IN" sz="13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300" b="0" strike="noStrike" spc="-1" dirty="0">
                <a:latin typeface="Arial"/>
              </a:rPr>
              <a:t>Upon selection, the component related to the selected feature will be loaded. Allowing users to use the feature he/she selected.</a:t>
            </a:r>
            <a:endParaRPr lang="en-IN" sz="13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300" b="0" strike="noStrike" spc="-1" dirty="0">
                <a:latin typeface="Arial"/>
              </a:rPr>
              <a:t>Toasters will be used to handle the errors in the interface.</a:t>
            </a:r>
            <a:endParaRPr lang="en-IN" sz="1300" b="0" strike="noStrike" spc="-1" dirty="0">
              <a:latin typeface="Arial"/>
            </a:endParaRPr>
          </a:p>
        </p:txBody>
      </p:sp>
      <p:sp>
        <p:nvSpPr>
          <p:cNvPr id="223" name="CustomShape 4"/>
          <p:cNvSpPr/>
          <p:nvPr/>
        </p:nvSpPr>
        <p:spPr>
          <a:xfrm>
            <a:off x="7574400" y="631980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41E5B1B-997C-40C3-A71E-98E9624D404B}" type="slidenum">
              <a:rPr lang="en-US" sz="1600" b="1" strike="noStrike" spc="-1">
                <a:solidFill>
                  <a:srgbClr val="666666"/>
                </a:solidFill>
                <a:latin typeface="Arial"/>
              </a:rPr>
              <a:t>10</a:t>
            </a:fld>
            <a:endParaRPr lang="en-IN" sz="16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567000" y="1499760"/>
            <a:ext cx="695088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600" b="0" strike="noStrike" spc="-1">
                <a:solidFill>
                  <a:srgbClr val="005BBB"/>
                </a:solidFill>
                <a:latin typeface="Georgia"/>
              </a:rPr>
              <a:t>Front End WorkFlow </a:t>
            </a:r>
            <a:endParaRPr lang="en-IN" sz="3600" b="0" strike="noStrike" spc="-1">
              <a:latin typeface="Arial"/>
            </a:endParaRPr>
          </a:p>
        </p:txBody>
      </p:sp>
      <p:pic>
        <p:nvPicPr>
          <p:cNvPr id="225" name="Picture 224"/>
          <p:cNvPicPr/>
          <p:nvPr/>
        </p:nvPicPr>
        <p:blipFill>
          <a:blip r:embed="rId2"/>
          <a:stretch/>
        </p:blipFill>
        <p:spPr>
          <a:xfrm>
            <a:off x="2721960" y="2185560"/>
            <a:ext cx="2640600" cy="3967560"/>
          </a:xfrm>
          <a:prstGeom prst="rect">
            <a:avLst/>
          </a:prstGeom>
          <a:ln>
            <a:noFill/>
          </a:ln>
        </p:spPr>
      </p:pic>
      <p:sp>
        <p:nvSpPr>
          <p:cNvPr id="226" name="CustomShape 2"/>
          <p:cNvSpPr/>
          <p:nvPr/>
        </p:nvSpPr>
        <p:spPr>
          <a:xfrm>
            <a:off x="7574400" y="631980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99DC119-C99E-43CA-88E6-0025EA98B92B}" type="slidenum">
              <a:rPr lang="en-US" sz="1600" b="1" strike="noStrike" spc="-1">
                <a:solidFill>
                  <a:srgbClr val="666666"/>
                </a:solidFill>
                <a:latin typeface="Arial"/>
              </a:rPr>
              <a:t>11</a:t>
            </a:fld>
            <a:endParaRPr lang="en-IN" sz="1600" b="0" strike="noStrike" spc="-1">
              <a:latin typeface="Arial"/>
            </a:endParaRPr>
          </a:p>
        </p:txBody>
      </p:sp>
      <p:sp>
        <p:nvSpPr>
          <p:cNvPr id="227" name="CustomShape 3"/>
          <p:cNvSpPr/>
          <p:nvPr/>
        </p:nvSpPr>
        <p:spPr>
          <a:xfrm>
            <a:off x="6044760" y="3877920"/>
            <a:ext cx="180360" cy="232200"/>
          </a:xfrm>
          <a:prstGeom prst="rect">
            <a:avLst/>
          </a:prstGeom>
          <a:noFill/>
          <a:ln>
            <a:noFill/>
          </a:ln>
        </p:spPr>
        <p:style>
          <a:lnRef idx="0">
            <a:scrgbClr r="0" g="0" b="0"/>
          </a:lnRef>
          <a:fillRef idx="0">
            <a:scrgbClr r="0" g="0" b="0"/>
          </a:fillRef>
          <a:effectRef idx="0">
            <a:scrgbClr r="0" g="0" b="0"/>
          </a:effectRef>
          <a:fontRef idx="minor"/>
        </p:style>
      </p:sp>
      <p:sp>
        <p:nvSpPr>
          <p:cNvPr id="228" name="CustomShape 4"/>
          <p:cNvSpPr/>
          <p:nvPr/>
        </p:nvSpPr>
        <p:spPr>
          <a:xfrm>
            <a:off x="6044760" y="3877920"/>
            <a:ext cx="180360" cy="232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567000" y="1499760"/>
            <a:ext cx="695088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600" b="0" strike="noStrike" spc="-1">
                <a:solidFill>
                  <a:srgbClr val="005BBB"/>
                </a:solidFill>
                <a:latin typeface="Georgia"/>
              </a:rPr>
              <a:t>Backend Work Flow  </a:t>
            </a:r>
            <a:endParaRPr lang="en-IN" sz="3600" b="0" strike="noStrike" spc="-1">
              <a:latin typeface="Arial"/>
            </a:endParaRPr>
          </a:p>
        </p:txBody>
      </p:sp>
      <p:pic>
        <p:nvPicPr>
          <p:cNvPr id="230" name="Picture 229"/>
          <p:cNvPicPr/>
          <p:nvPr/>
        </p:nvPicPr>
        <p:blipFill>
          <a:blip r:embed="rId2"/>
          <a:stretch/>
        </p:blipFill>
        <p:spPr>
          <a:xfrm>
            <a:off x="1253520" y="2185560"/>
            <a:ext cx="5577120" cy="396756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2448000" y="3240000"/>
            <a:ext cx="695088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2800" b="1" strike="noStrike" spc="-1" dirty="0">
                <a:latin typeface="Arial"/>
              </a:rPr>
              <a:t>Thank You</a:t>
            </a:r>
            <a:endParaRPr lang="en-IN" sz="2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42440" y="884880"/>
            <a:ext cx="5574240" cy="171000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chor="b">
            <a:noAutofit/>
          </a:bodyPr>
          <a:lstStyle/>
          <a:p>
            <a:pPr>
              <a:lnSpc>
                <a:spcPts val="5800"/>
              </a:lnSpc>
            </a:pPr>
            <a:r>
              <a:rPr lang="en-US" sz="4000" b="1" strike="noStrike" cap="all" spc="-1">
                <a:solidFill>
                  <a:srgbClr val="FFFFFF"/>
                </a:solidFill>
                <a:latin typeface="Arial"/>
                <a:ea typeface="Arial"/>
              </a:rPr>
              <a:t>Team Members</a:t>
            </a:r>
            <a:endParaRPr lang="en-IN" sz="4000" b="0" strike="noStrike" spc="-1">
              <a:latin typeface="Arial"/>
            </a:endParaRPr>
          </a:p>
        </p:txBody>
      </p:sp>
      <p:sp>
        <p:nvSpPr>
          <p:cNvPr id="201" name="CustomShape 2"/>
          <p:cNvSpPr/>
          <p:nvPr/>
        </p:nvSpPr>
        <p:spPr>
          <a:xfrm>
            <a:off x="442440" y="2863800"/>
            <a:ext cx="6637680" cy="3108600"/>
          </a:xfrm>
          <a:prstGeom prst="rect">
            <a:avLst/>
          </a:prstGeom>
          <a:noFill/>
          <a:ln>
            <a:noFill/>
          </a:ln>
        </p:spPr>
        <p:style>
          <a:lnRef idx="0">
            <a:scrgbClr r="0" g="0" b="0"/>
          </a:lnRef>
          <a:fillRef idx="0">
            <a:scrgbClr r="0" g="0" b="0"/>
          </a:fillRef>
          <a:effectRef idx="0">
            <a:scrgbClr r="0" g="0" b="0"/>
          </a:effectRef>
          <a:fontRef idx="minor"/>
        </p:style>
        <p:txBody>
          <a:bodyPr lIns="0" tIns="45000" rIns="90000" bIns="45000">
            <a:noAutofit/>
          </a:bodyPr>
          <a:lstStyle/>
          <a:p>
            <a:pPr>
              <a:lnSpc>
                <a:spcPct val="130000"/>
              </a:lnSpc>
              <a:spcBef>
                <a:spcPts val="601"/>
              </a:spcBef>
              <a:tabLst>
                <a:tab pos="0" algn="l"/>
              </a:tabLst>
            </a:pPr>
            <a:r>
              <a:rPr lang="en-US" sz="2400" b="0" strike="noStrike" spc="-1">
                <a:solidFill>
                  <a:srgbClr val="FFFFFF"/>
                </a:solidFill>
                <a:latin typeface="Georgia"/>
                <a:ea typeface="Georgia"/>
              </a:rPr>
              <a:t>Manikanta Kalyan Gokavarapu</a:t>
            </a:r>
            <a:endParaRPr lang="en-IN" sz="2400" b="0" strike="noStrike" spc="-1">
              <a:latin typeface="Arial"/>
            </a:endParaRPr>
          </a:p>
          <a:p>
            <a:pPr>
              <a:lnSpc>
                <a:spcPct val="130000"/>
              </a:lnSpc>
              <a:spcBef>
                <a:spcPts val="601"/>
              </a:spcBef>
              <a:tabLst>
                <a:tab pos="0" algn="l"/>
              </a:tabLst>
            </a:pPr>
            <a:r>
              <a:rPr lang="en-US" sz="2400" b="0" strike="noStrike" spc="-1">
                <a:solidFill>
                  <a:srgbClr val="FFFFFF"/>
                </a:solidFill>
                <a:latin typeface="Georgia"/>
                <a:ea typeface="Georgia"/>
              </a:rPr>
              <a:t>Mallikharjuna Rao Annam</a:t>
            </a:r>
            <a:endParaRPr lang="en-IN" sz="2400" b="0" strike="noStrike" spc="-1">
              <a:latin typeface="Arial"/>
            </a:endParaRPr>
          </a:p>
          <a:p>
            <a:pPr>
              <a:lnSpc>
                <a:spcPct val="130000"/>
              </a:lnSpc>
              <a:spcBef>
                <a:spcPts val="601"/>
              </a:spcBef>
              <a:tabLst>
                <a:tab pos="0" algn="l"/>
              </a:tabLst>
            </a:pPr>
            <a:r>
              <a:rPr lang="en-US" sz="2400" b="0" strike="noStrike" spc="-1">
                <a:solidFill>
                  <a:srgbClr val="FFFFFF"/>
                </a:solidFill>
                <a:latin typeface="Georgia"/>
                <a:ea typeface="Georgia"/>
              </a:rPr>
              <a:t>Rakesh Kumar Gavara</a:t>
            </a:r>
            <a:endParaRPr lang="en-IN" sz="2400" b="0" strike="noStrike" spc="-1">
              <a:latin typeface="Arial"/>
            </a:endParaRPr>
          </a:p>
          <a:p>
            <a:pPr>
              <a:lnSpc>
                <a:spcPct val="130000"/>
              </a:lnSpc>
              <a:spcBef>
                <a:spcPts val="601"/>
              </a:spcBef>
              <a:tabLst>
                <a:tab pos="0" algn="l"/>
              </a:tabLst>
            </a:pPr>
            <a:r>
              <a:rPr lang="en-US" sz="2400" b="0" strike="noStrike" spc="-1">
                <a:solidFill>
                  <a:srgbClr val="FFFFFF"/>
                </a:solidFill>
                <a:latin typeface="Georgia"/>
                <a:ea typeface="Georgia"/>
              </a:rPr>
              <a:t>Ruthika Juluri</a:t>
            </a:r>
            <a:endParaRPr lang="en-IN" sz="2400" b="0" strike="noStrike" spc="-1">
              <a:latin typeface="Arial"/>
            </a:endParaRPr>
          </a:p>
          <a:p>
            <a:pPr>
              <a:lnSpc>
                <a:spcPct val="130000"/>
              </a:lnSpc>
              <a:spcBef>
                <a:spcPts val="601"/>
              </a:spcBef>
              <a:tabLst>
                <a:tab pos="0" algn="l"/>
              </a:tabLst>
            </a:pPr>
            <a:r>
              <a:rPr lang="en-US" sz="2400" b="0" strike="noStrike" spc="-1">
                <a:solidFill>
                  <a:srgbClr val="FFFFFF"/>
                </a:solidFill>
                <a:latin typeface="Georgia"/>
                <a:ea typeface="Georgia"/>
              </a:rPr>
              <a:t>Khyathi kunuthur</a:t>
            </a:r>
            <a:endParaRPr lang="en-IN" sz="2400" b="0" strike="noStrike" spc="-1">
              <a:latin typeface="Arial"/>
            </a:endParaRPr>
          </a:p>
          <a:p>
            <a:pPr>
              <a:lnSpc>
                <a:spcPct val="130000"/>
              </a:lnSpc>
              <a:spcBef>
                <a:spcPts val="601"/>
              </a:spcBef>
              <a:tabLst>
                <a:tab pos="0" algn="l"/>
              </a:tabLst>
            </a:pPr>
            <a:endParaRPr lang="en-IN"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567000" y="1499760"/>
            <a:ext cx="695088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600" b="0" strike="noStrike" spc="-1">
                <a:solidFill>
                  <a:srgbClr val="005BBB"/>
                </a:solidFill>
                <a:latin typeface="Georgia"/>
              </a:rPr>
              <a:t>Overview</a:t>
            </a:r>
            <a:endParaRPr lang="en-IN" sz="3600" b="0" strike="noStrike" spc="-1">
              <a:latin typeface="Arial"/>
            </a:endParaRPr>
          </a:p>
        </p:txBody>
      </p:sp>
      <p:sp>
        <p:nvSpPr>
          <p:cNvPr id="203" name="CustomShape 2"/>
          <p:cNvSpPr/>
          <p:nvPr/>
        </p:nvSpPr>
        <p:spPr>
          <a:xfrm>
            <a:off x="567000" y="2185560"/>
            <a:ext cx="6950880" cy="396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30000"/>
              </a:lnSpc>
              <a:spcBef>
                <a:spcPts val="601"/>
              </a:spcBef>
            </a:pPr>
            <a:r>
              <a:rPr lang="en-US" sz="1800" b="0" strike="noStrike" spc="-1" dirty="0">
                <a:latin typeface="Arial"/>
              </a:rPr>
              <a:t>The Photo Editor project is a web application designed to enhance and manipulate digital images. It allows users to edit and enhance their photos with a variety of tools and features, including cropping, resizing, adjusting brightness and contrast. The software is user-friendly, offering an intuitive interface and the ability to undo or redo actions. The project is aimed at individuals who want to improve their photos or use them for personal or professional purposes. The end goal of the project is to provide users with a comprehensive tool that can help them create high-quality images with ease.</a:t>
            </a:r>
            <a:endParaRPr lang="en-IN" sz="1800" b="0" strike="noStrike" spc="-1" dirty="0">
              <a:latin typeface="Arial"/>
            </a:endParaRPr>
          </a:p>
          <a:p>
            <a:pPr algn="just">
              <a:lnSpc>
                <a:spcPct val="130000"/>
              </a:lnSpc>
              <a:spcBef>
                <a:spcPts val="601"/>
              </a:spcBef>
            </a:pPr>
            <a:endParaRPr lang="en-IN" sz="1800" b="0" strike="noStrike" spc="-1" dirty="0">
              <a:latin typeface="Arial"/>
            </a:endParaRPr>
          </a:p>
        </p:txBody>
      </p:sp>
      <p:sp>
        <p:nvSpPr>
          <p:cNvPr id="204" name="CustomShape 3"/>
          <p:cNvSpPr/>
          <p:nvPr/>
        </p:nvSpPr>
        <p:spPr>
          <a:xfrm>
            <a:off x="7574400" y="631980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515F799-9594-440C-B288-891B2FED7AA5}" type="slidenum">
              <a:rPr lang="en-US" sz="1600" b="1" strike="noStrike" spc="-1">
                <a:solidFill>
                  <a:srgbClr val="666666"/>
                </a:solidFill>
                <a:latin typeface="Arial"/>
              </a:rPr>
              <a:t>3</a:t>
            </a:fld>
            <a:endParaRPr lang="en-IN" sz="16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567000" y="1499760"/>
            <a:ext cx="695088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600" b="0" strike="noStrike" spc="-1">
                <a:solidFill>
                  <a:srgbClr val="005BBB"/>
                </a:solidFill>
                <a:latin typeface="Georgia"/>
              </a:rPr>
              <a:t>Features </a:t>
            </a:r>
            <a:endParaRPr lang="en-IN" sz="3600" b="0" strike="noStrike" spc="-1">
              <a:latin typeface="Arial"/>
            </a:endParaRPr>
          </a:p>
        </p:txBody>
      </p:sp>
      <p:sp>
        <p:nvSpPr>
          <p:cNvPr id="206" name="CustomShape 2"/>
          <p:cNvSpPr/>
          <p:nvPr/>
        </p:nvSpPr>
        <p:spPr>
          <a:xfrm>
            <a:off x="567000" y="2185560"/>
            <a:ext cx="6950880" cy="396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30000"/>
              </a:lnSpc>
              <a:spcBef>
                <a:spcPts val="601"/>
              </a:spcBef>
              <a:buFont typeface="Arial" panose="020B0604020202020204" pitchFamily="34" charset="0"/>
              <a:buChar char="•"/>
              <a:tabLst>
                <a:tab pos="0" algn="l"/>
              </a:tabLst>
            </a:pPr>
            <a:r>
              <a:rPr lang="en-US" sz="1800" b="0" strike="noStrike" spc="-1" dirty="0">
                <a:latin typeface="Arial"/>
              </a:rPr>
              <a:t>Resize and Crop</a:t>
            </a:r>
          </a:p>
          <a:p>
            <a:pPr marL="285750" indent="-285750">
              <a:lnSpc>
                <a:spcPct val="130000"/>
              </a:lnSpc>
              <a:spcBef>
                <a:spcPts val="601"/>
              </a:spcBef>
              <a:buFont typeface="Arial" panose="020B0604020202020204" pitchFamily="34" charset="0"/>
              <a:buChar char="•"/>
              <a:tabLst>
                <a:tab pos="0" algn="l"/>
              </a:tabLst>
            </a:pPr>
            <a:r>
              <a:rPr lang="en-US" sz="1800" b="0" strike="noStrike" spc="-1" dirty="0">
                <a:latin typeface="Arial"/>
              </a:rPr>
              <a:t>Photo colleague</a:t>
            </a:r>
            <a:endParaRPr lang="en-IN" sz="1800" b="0" strike="noStrike" spc="-1" dirty="0">
              <a:latin typeface="Arial"/>
            </a:endParaRPr>
          </a:p>
          <a:p>
            <a:pPr marL="285750" indent="-285750">
              <a:lnSpc>
                <a:spcPct val="130000"/>
              </a:lnSpc>
              <a:spcBef>
                <a:spcPts val="601"/>
              </a:spcBef>
              <a:buFont typeface="Arial" panose="020B0604020202020204" pitchFamily="34" charset="0"/>
              <a:buChar char="•"/>
              <a:tabLst>
                <a:tab pos="0" algn="l"/>
              </a:tabLst>
            </a:pPr>
            <a:r>
              <a:rPr lang="en-US" sz="1800" b="0" strike="noStrike" spc="-1" dirty="0">
                <a:latin typeface="Arial"/>
              </a:rPr>
              <a:t>Image Format conversion</a:t>
            </a:r>
            <a:endParaRPr lang="en-IN" spc="-1" dirty="0">
              <a:latin typeface="Arial"/>
            </a:endParaRPr>
          </a:p>
          <a:p>
            <a:pPr marL="285750" indent="-285750">
              <a:lnSpc>
                <a:spcPct val="130000"/>
              </a:lnSpc>
              <a:spcBef>
                <a:spcPts val="601"/>
              </a:spcBef>
              <a:buFont typeface="Arial" panose="020B0604020202020204" pitchFamily="34" charset="0"/>
              <a:buChar char="•"/>
              <a:tabLst>
                <a:tab pos="0" algn="l"/>
              </a:tabLst>
            </a:pPr>
            <a:r>
              <a:rPr lang="en-US" sz="1800" b="0" strike="noStrike" spc="-1" dirty="0">
                <a:latin typeface="Arial"/>
              </a:rPr>
              <a:t>Passport photo </a:t>
            </a:r>
            <a:r>
              <a:rPr lang="en-US" spc="-1" dirty="0">
                <a:latin typeface="Arial"/>
              </a:rPr>
              <a:t>creation tool</a:t>
            </a:r>
            <a:endParaRPr lang="en-US" sz="1800" b="0" strike="noStrike" spc="-1" dirty="0">
              <a:latin typeface="Arial"/>
            </a:endParaRPr>
          </a:p>
          <a:p>
            <a:pPr marL="285750" indent="-285750">
              <a:lnSpc>
                <a:spcPct val="130000"/>
              </a:lnSpc>
              <a:spcBef>
                <a:spcPts val="601"/>
              </a:spcBef>
              <a:buFont typeface="Arial" panose="020B0604020202020204" pitchFamily="34" charset="0"/>
              <a:buChar char="•"/>
              <a:tabLst>
                <a:tab pos="0" algn="l"/>
              </a:tabLst>
            </a:pPr>
            <a:r>
              <a:rPr lang="en-US" spc="-1" dirty="0">
                <a:latin typeface="Arial"/>
              </a:rPr>
              <a:t>Noise Removal</a:t>
            </a:r>
          </a:p>
          <a:p>
            <a:pPr marL="285750" indent="-285750">
              <a:lnSpc>
                <a:spcPct val="130000"/>
              </a:lnSpc>
              <a:spcBef>
                <a:spcPts val="601"/>
              </a:spcBef>
              <a:buFont typeface="Arial" panose="020B0604020202020204" pitchFamily="34" charset="0"/>
              <a:buChar char="•"/>
              <a:tabLst>
                <a:tab pos="0" algn="l"/>
              </a:tabLst>
            </a:pPr>
            <a:r>
              <a:rPr lang="en-IN" sz="1800" b="0" strike="noStrike" spc="-1" dirty="0">
                <a:latin typeface="Arial"/>
              </a:rPr>
              <a:t>Brightness/Contrast</a:t>
            </a:r>
          </a:p>
        </p:txBody>
      </p:sp>
      <p:sp>
        <p:nvSpPr>
          <p:cNvPr id="207" name="CustomShape 3"/>
          <p:cNvSpPr/>
          <p:nvPr/>
        </p:nvSpPr>
        <p:spPr>
          <a:xfrm>
            <a:off x="7574400" y="631980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DDE58AB-7C61-48BF-8C5B-A6ECB767389A}" type="slidenum">
              <a:rPr lang="en-US" sz="1600" b="1" strike="noStrike" spc="-1">
                <a:solidFill>
                  <a:srgbClr val="666666"/>
                </a:solidFill>
                <a:latin typeface="Arial"/>
              </a:rPr>
              <a:t>4</a:t>
            </a:fld>
            <a:endParaRPr lang="en-IN" sz="16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67000" y="2185560"/>
            <a:ext cx="11121480" cy="325167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30000"/>
              </a:lnSpc>
              <a:spcBef>
                <a:spcPts val="601"/>
              </a:spcBef>
              <a:tabLst>
                <a:tab pos="0" algn="l"/>
              </a:tabLst>
            </a:pPr>
            <a:r>
              <a:rPr lang="en-US" b="0" strike="noStrike" spc="-1" dirty="0"/>
              <a:t>The photo editor is a comprehensive tool for enhancing and manipulating digital photos. The main functions that will be built into the product include:</a:t>
            </a:r>
            <a:endParaRPr lang="en-IN" b="0" strike="noStrike" spc="-1" dirty="0"/>
          </a:p>
          <a:p>
            <a:pPr marL="285750" indent="-285750">
              <a:lnSpc>
                <a:spcPct val="130000"/>
              </a:lnSpc>
              <a:spcBef>
                <a:spcPts val="601"/>
              </a:spcBef>
              <a:buFont typeface="Arial" panose="020B0604020202020204" pitchFamily="34" charset="0"/>
              <a:buChar char="•"/>
              <a:tabLst>
                <a:tab pos="0" algn="l"/>
              </a:tabLst>
            </a:pPr>
            <a:r>
              <a:rPr lang="en-US" b="1" strike="noStrike" spc="-1" dirty="0"/>
              <a:t>Cropping:</a:t>
            </a:r>
            <a:r>
              <a:rPr lang="en-US" b="0" strike="noStrike" spc="-1" dirty="0"/>
              <a:t> Users will be able to crop their photos to remove unwanted elements or to focus on a specific area.</a:t>
            </a:r>
            <a:endParaRPr lang="en-IN" b="0" strike="noStrike" spc="-1" dirty="0"/>
          </a:p>
          <a:p>
            <a:pPr marL="285750" indent="-285750">
              <a:lnSpc>
                <a:spcPct val="130000"/>
              </a:lnSpc>
              <a:spcBef>
                <a:spcPts val="601"/>
              </a:spcBef>
              <a:buFont typeface="Arial" panose="020B0604020202020204" pitchFamily="34" charset="0"/>
              <a:buChar char="•"/>
              <a:tabLst>
                <a:tab pos="0" algn="l"/>
              </a:tabLst>
            </a:pPr>
            <a:r>
              <a:rPr lang="en-US" b="1" strike="noStrike" spc="-1" dirty="0"/>
              <a:t>Resizing:</a:t>
            </a:r>
            <a:r>
              <a:rPr lang="en-US" b="0" strike="noStrike" spc="-1" dirty="0"/>
              <a:t> Users will be able to change the dimensions of their entire image to better fit their intended use, whether it's for social media, printing, or other purposes.</a:t>
            </a:r>
          </a:p>
          <a:p>
            <a:pPr marL="285750" indent="-285750">
              <a:lnSpc>
                <a:spcPct val="130000"/>
              </a:lnSpc>
              <a:spcBef>
                <a:spcPts val="601"/>
              </a:spcBef>
              <a:buFont typeface="Arial" panose="020B0604020202020204" pitchFamily="34" charset="0"/>
              <a:buChar char="•"/>
              <a:tabLst>
                <a:tab pos="0" algn="l"/>
              </a:tabLst>
            </a:pPr>
            <a:r>
              <a:rPr lang="en-US" b="1" strike="noStrike" spc="-1" dirty="0"/>
              <a:t>Brightness/Contrast Adjustment:</a:t>
            </a:r>
            <a:r>
              <a:rPr lang="en-US" b="0" strike="noStrike" spc="-1" dirty="0"/>
              <a:t> Users will be able to adjust the brightness and contrast of their photos to improve the overall look and feel.</a:t>
            </a:r>
            <a:endParaRPr lang="en-IN" b="0" strike="noStrike" spc="-1" dirty="0"/>
          </a:p>
          <a:p>
            <a:pPr marL="285750" indent="-285750">
              <a:lnSpc>
                <a:spcPct val="130000"/>
              </a:lnSpc>
              <a:spcBef>
                <a:spcPts val="601"/>
              </a:spcBef>
              <a:buFont typeface="Arial" panose="020B0604020202020204" pitchFamily="34" charset="0"/>
              <a:buChar char="•"/>
              <a:tabLst>
                <a:tab pos="0" algn="l"/>
              </a:tabLst>
            </a:pPr>
            <a:r>
              <a:rPr lang="en-US" b="1" strike="noStrike" spc="-1" dirty="0">
                <a:ea typeface="Noto Sans CJK SC"/>
              </a:rPr>
              <a:t>Upload/Download:</a:t>
            </a:r>
            <a:r>
              <a:rPr lang="en-US" b="0" strike="noStrike" spc="-1" dirty="0">
                <a:ea typeface="Noto Sans CJK SC"/>
              </a:rPr>
              <a:t> As part of UI there will be a couple of buttons for Users to Upload images from their local system and download the same post image  processing.</a:t>
            </a:r>
            <a:endParaRPr lang="en-IN" b="0" strike="noStrike" spc="-1" dirty="0"/>
          </a:p>
          <a:p>
            <a:pPr>
              <a:lnSpc>
                <a:spcPct val="130000"/>
              </a:lnSpc>
              <a:spcBef>
                <a:spcPts val="601"/>
              </a:spcBef>
              <a:tabLst>
                <a:tab pos="0" algn="l"/>
              </a:tabLst>
            </a:pPr>
            <a:endParaRPr lang="en-IN" sz="1800" b="0" strike="noStrike" spc="-1" dirty="0">
              <a:latin typeface="Arial"/>
            </a:endParaRPr>
          </a:p>
          <a:p>
            <a:pPr>
              <a:lnSpc>
                <a:spcPct val="130000"/>
              </a:lnSpc>
              <a:spcBef>
                <a:spcPts val="601"/>
              </a:spcBef>
              <a:tabLst>
                <a:tab pos="0" algn="l"/>
              </a:tabLst>
            </a:pPr>
            <a:endParaRPr lang="en-IN" sz="1800" b="0" strike="noStrike" spc="-1" dirty="0">
              <a:latin typeface="Arial"/>
            </a:endParaRPr>
          </a:p>
          <a:p>
            <a:pPr>
              <a:lnSpc>
                <a:spcPct val="130000"/>
              </a:lnSpc>
              <a:spcBef>
                <a:spcPts val="601"/>
              </a:spcBef>
              <a:tabLst>
                <a:tab pos="0" algn="l"/>
              </a:tabLst>
            </a:pPr>
            <a:endParaRPr lang="en-IN" sz="1800" b="0" strike="noStrike" spc="-1" dirty="0">
              <a:latin typeface="Arial"/>
            </a:endParaRPr>
          </a:p>
        </p:txBody>
      </p:sp>
      <p:sp>
        <p:nvSpPr>
          <p:cNvPr id="209" name="CustomShape 2"/>
          <p:cNvSpPr/>
          <p:nvPr/>
        </p:nvSpPr>
        <p:spPr>
          <a:xfrm>
            <a:off x="567000" y="1499760"/>
            <a:ext cx="1051488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600" b="0" strike="noStrike" spc="-1" dirty="0">
                <a:solidFill>
                  <a:srgbClr val="005BBB"/>
                </a:solidFill>
                <a:latin typeface="Georgia"/>
              </a:rPr>
              <a:t>Product Functions</a:t>
            </a:r>
            <a:endParaRPr lang="en-IN" sz="3600" b="0" strike="noStrike" spc="-1" dirty="0">
              <a:latin typeface="Arial"/>
            </a:endParaRPr>
          </a:p>
        </p:txBody>
      </p:sp>
      <p:sp>
        <p:nvSpPr>
          <p:cNvPr id="210" name="CustomShape 3"/>
          <p:cNvSpPr/>
          <p:nvPr/>
        </p:nvSpPr>
        <p:spPr>
          <a:xfrm>
            <a:off x="5410080" y="2185560"/>
            <a:ext cx="4498200" cy="394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30000"/>
              </a:lnSpc>
              <a:spcBef>
                <a:spcPts val="601"/>
              </a:spcBef>
              <a:tabLst>
                <a:tab pos="0" algn="l"/>
              </a:tabLst>
            </a:pPr>
            <a:endParaRPr lang="en-IN" sz="1800" b="0" strike="noStrike" spc="-1" dirty="0">
              <a:latin typeface="Arial"/>
            </a:endParaRPr>
          </a:p>
        </p:txBody>
      </p:sp>
      <p:sp>
        <p:nvSpPr>
          <p:cNvPr id="211" name="CustomShape 4"/>
          <p:cNvSpPr/>
          <p:nvPr/>
        </p:nvSpPr>
        <p:spPr>
          <a:xfrm>
            <a:off x="7574400" y="631980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CBF379F-CDD3-4CA1-AAAE-79DFBDB3EE5A}" type="slidenum">
              <a:rPr lang="en-US" sz="1600" b="1" strike="noStrike" spc="-1">
                <a:solidFill>
                  <a:srgbClr val="666666"/>
                </a:solidFill>
                <a:latin typeface="Arial"/>
              </a:rPr>
              <a:t>5</a:t>
            </a:fld>
            <a:endParaRPr lang="en-IN" sz="16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67000" y="2185560"/>
            <a:ext cx="11121480" cy="413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30000"/>
              </a:lnSpc>
              <a:spcBef>
                <a:spcPts val="601"/>
              </a:spcBef>
              <a:buFont typeface="Arial" panose="020B0604020202020204" pitchFamily="34" charset="0"/>
              <a:buChar char="•"/>
              <a:tabLst>
                <a:tab pos="0" algn="l"/>
              </a:tabLst>
            </a:pPr>
            <a:r>
              <a:rPr lang="en-US" b="1" spc="-1" dirty="0"/>
              <a:t>Face Detection</a:t>
            </a:r>
            <a:r>
              <a:rPr lang="en-US" b="1" strike="noStrike" spc="-1" dirty="0"/>
              <a:t>:</a:t>
            </a:r>
            <a:r>
              <a:rPr lang="en-US" b="0" strike="noStrike" spc="-1" dirty="0"/>
              <a:t> </a:t>
            </a:r>
            <a:r>
              <a:rPr lang="en-US" b="0" i="0" dirty="0">
                <a:effectLst/>
              </a:rPr>
              <a:t>We extract the head image of users from their uploaded full photo.</a:t>
            </a:r>
          </a:p>
          <a:p>
            <a:pPr marL="285750" indent="-285750">
              <a:lnSpc>
                <a:spcPct val="130000"/>
              </a:lnSpc>
              <a:spcBef>
                <a:spcPts val="601"/>
              </a:spcBef>
              <a:buFont typeface="Arial" panose="020B0604020202020204" pitchFamily="34" charset="0"/>
              <a:buChar char="•"/>
              <a:tabLst>
                <a:tab pos="0" algn="l"/>
              </a:tabLst>
            </a:pPr>
            <a:r>
              <a:rPr lang="en-US" b="1" spc="-1" dirty="0"/>
              <a:t>Photo Collage: </a:t>
            </a:r>
            <a:r>
              <a:rPr lang="en-US" spc="-1" dirty="0"/>
              <a:t>U</a:t>
            </a:r>
            <a:r>
              <a:rPr lang="en-US" b="0" i="0" dirty="0">
                <a:effectLst/>
              </a:rPr>
              <a:t>sers can submit multiple images, which we then combine into a single image or layout.</a:t>
            </a:r>
            <a:endParaRPr lang="en-US" b="1" spc="-1" dirty="0"/>
          </a:p>
          <a:p>
            <a:pPr marL="285750" indent="-285750">
              <a:lnSpc>
                <a:spcPct val="130000"/>
              </a:lnSpc>
              <a:spcBef>
                <a:spcPts val="601"/>
              </a:spcBef>
              <a:buFont typeface="Arial" panose="020B0604020202020204" pitchFamily="34" charset="0"/>
              <a:buChar char="•"/>
              <a:tabLst>
                <a:tab pos="0" algn="l"/>
              </a:tabLst>
            </a:pPr>
            <a:r>
              <a:rPr lang="en-US" b="1" strike="noStrike" spc="-1" dirty="0"/>
              <a:t>Image Format Conversion: </a:t>
            </a:r>
            <a:r>
              <a:rPr lang="en-US" strike="noStrike" spc="-1" dirty="0"/>
              <a:t>U</a:t>
            </a:r>
            <a:r>
              <a:rPr lang="en-US" b="0" i="0" dirty="0">
                <a:effectLst/>
              </a:rPr>
              <a:t>sers can convert their images into the desired format, such as JPEG, PNG, and more.</a:t>
            </a:r>
          </a:p>
          <a:p>
            <a:pPr marL="285750" indent="-285750">
              <a:lnSpc>
                <a:spcPct val="130000"/>
              </a:lnSpc>
              <a:spcBef>
                <a:spcPts val="601"/>
              </a:spcBef>
              <a:buFont typeface="Arial" panose="020B0604020202020204" pitchFamily="34" charset="0"/>
              <a:buChar char="•"/>
              <a:tabLst>
                <a:tab pos="0" algn="l"/>
              </a:tabLst>
            </a:pPr>
            <a:r>
              <a:rPr lang="en-US" b="1" dirty="0"/>
              <a:t>Passport Photo Creation tool: </a:t>
            </a:r>
            <a:r>
              <a:rPr lang="en-US" b="0" i="0" dirty="0">
                <a:effectLst/>
              </a:rPr>
              <a:t>Users will get digital passport size images that meet the precise passport image requirements like size, background color, and head position of their country of choice.</a:t>
            </a:r>
            <a:endParaRPr lang="en-US" i="0" dirty="0">
              <a:effectLst/>
            </a:endParaRPr>
          </a:p>
          <a:p>
            <a:pPr marL="285750" indent="-285750">
              <a:lnSpc>
                <a:spcPct val="130000"/>
              </a:lnSpc>
              <a:spcBef>
                <a:spcPts val="601"/>
              </a:spcBef>
              <a:buFont typeface="Arial" panose="020B0604020202020204" pitchFamily="34" charset="0"/>
              <a:buChar char="•"/>
              <a:tabLst>
                <a:tab pos="0" algn="l"/>
              </a:tabLst>
            </a:pPr>
            <a:r>
              <a:rPr lang="en-US" b="1" strike="noStrike" spc="-1" dirty="0"/>
              <a:t>Noise Removal: </a:t>
            </a:r>
            <a:r>
              <a:rPr lang="en-US" strike="noStrike" spc="-1" dirty="0"/>
              <a:t>Users can get sharp and clea</a:t>
            </a:r>
            <a:r>
              <a:rPr lang="en-US" spc="-1" dirty="0"/>
              <a:t>n images by removing unwanted distortions or noise.</a:t>
            </a:r>
            <a:endParaRPr lang="en-IN" strike="noStrike" spc="-1" dirty="0"/>
          </a:p>
          <a:p>
            <a:pPr marL="285750" indent="-285750">
              <a:lnSpc>
                <a:spcPct val="130000"/>
              </a:lnSpc>
              <a:spcBef>
                <a:spcPts val="601"/>
              </a:spcBef>
              <a:buFont typeface="Arial" panose="020B0604020202020204" pitchFamily="34" charset="0"/>
              <a:buChar char="•"/>
              <a:tabLst>
                <a:tab pos="0" algn="l"/>
              </a:tabLst>
            </a:pPr>
            <a:endParaRPr lang="en-IN" strike="noStrike" spc="-1" dirty="0"/>
          </a:p>
          <a:p>
            <a:pPr>
              <a:lnSpc>
                <a:spcPct val="130000"/>
              </a:lnSpc>
              <a:spcBef>
                <a:spcPts val="601"/>
              </a:spcBef>
              <a:tabLst>
                <a:tab pos="0" algn="l"/>
              </a:tabLst>
            </a:pPr>
            <a:endParaRPr lang="en-IN" sz="1800" b="0" strike="noStrike" spc="-1" dirty="0">
              <a:latin typeface="Arial"/>
            </a:endParaRPr>
          </a:p>
          <a:p>
            <a:pPr>
              <a:lnSpc>
                <a:spcPct val="130000"/>
              </a:lnSpc>
              <a:spcBef>
                <a:spcPts val="601"/>
              </a:spcBef>
              <a:tabLst>
                <a:tab pos="0" algn="l"/>
              </a:tabLst>
            </a:pPr>
            <a:endParaRPr lang="en-IN" sz="1800" b="0" strike="noStrike" spc="-1" dirty="0">
              <a:latin typeface="Arial"/>
            </a:endParaRPr>
          </a:p>
          <a:p>
            <a:pPr>
              <a:lnSpc>
                <a:spcPct val="130000"/>
              </a:lnSpc>
              <a:spcBef>
                <a:spcPts val="601"/>
              </a:spcBef>
              <a:tabLst>
                <a:tab pos="0" algn="l"/>
              </a:tabLst>
            </a:pPr>
            <a:endParaRPr lang="en-IN" sz="1800" b="0" strike="noStrike" spc="-1" dirty="0">
              <a:latin typeface="Arial"/>
            </a:endParaRPr>
          </a:p>
        </p:txBody>
      </p:sp>
      <p:sp>
        <p:nvSpPr>
          <p:cNvPr id="209" name="CustomShape 2"/>
          <p:cNvSpPr/>
          <p:nvPr/>
        </p:nvSpPr>
        <p:spPr>
          <a:xfrm>
            <a:off x="567000" y="1499760"/>
            <a:ext cx="1051488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600" b="0" strike="noStrike" spc="-1" dirty="0">
                <a:solidFill>
                  <a:srgbClr val="005BBB"/>
                </a:solidFill>
                <a:latin typeface="Georgia"/>
              </a:rPr>
              <a:t>Product Functions</a:t>
            </a:r>
            <a:endParaRPr lang="en-IN" sz="3600" b="0" strike="noStrike" spc="-1" dirty="0">
              <a:latin typeface="Arial"/>
            </a:endParaRPr>
          </a:p>
        </p:txBody>
      </p:sp>
      <p:sp>
        <p:nvSpPr>
          <p:cNvPr id="210" name="CustomShape 3"/>
          <p:cNvSpPr/>
          <p:nvPr/>
        </p:nvSpPr>
        <p:spPr>
          <a:xfrm>
            <a:off x="5410080" y="2185560"/>
            <a:ext cx="4498200" cy="394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30000"/>
              </a:lnSpc>
              <a:spcBef>
                <a:spcPts val="601"/>
              </a:spcBef>
              <a:tabLst>
                <a:tab pos="0" algn="l"/>
              </a:tabLst>
            </a:pPr>
            <a:endParaRPr lang="en-IN" sz="1800" b="0" strike="noStrike" spc="-1" dirty="0">
              <a:latin typeface="Arial"/>
            </a:endParaRPr>
          </a:p>
        </p:txBody>
      </p:sp>
      <p:sp>
        <p:nvSpPr>
          <p:cNvPr id="211" name="CustomShape 4"/>
          <p:cNvSpPr/>
          <p:nvPr/>
        </p:nvSpPr>
        <p:spPr>
          <a:xfrm>
            <a:off x="7574400" y="631980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CBF379F-CDD3-4CA1-AAAE-79DFBDB3EE5A}" type="slidenum">
              <a:rPr lang="en-US" sz="1600" b="1" strike="noStrike" spc="-1">
                <a:solidFill>
                  <a:srgbClr val="666666"/>
                </a:solidFill>
                <a:latin typeface="Arial"/>
              </a:rPr>
              <a:t>6</a:t>
            </a:fld>
            <a:endParaRPr lang="en-IN" sz="1600" b="0" strike="noStrike" spc="-1">
              <a:latin typeface="Arial"/>
            </a:endParaRPr>
          </a:p>
        </p:txBody>
      </p:sp>
    </p:spTree>
    <p:extLst>
      <p:ext uri="{BB962C8B-B14F-4D97-AF65-F5344CB8AC3E}">
        <p14:creationId xmlns:p14="http://schemas.microsoft.com/office/powerpoint/2010/main" val="190705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503520" y="1957080"/>
            <a:ext cx="11121480" cy="413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Canva </a:t>
            </a:r>
            <a:r>
              <a:rPr lang="en-US" sz="1800" b="0" i="0" u="none" strike="noStrike" dirty="0">
                <a:solidFill>
                  <a:srgbClr val="000000"/>
                </a:solidFill>
                <a:effectLst/>
                <a:latin typeface="Times New Roman" panose="02020603050405020304" pitchFamily="18" charset="0"/>
              </a:rPr>
              <a:t>provides basic photo editing tools such as crop, resize, brightness and contrast adjustments but does not provide tools such as </a:t>
            </a:r>
            <a:r>
              <a:rPr lang="en-US" sz="1800" b="1" i="0" u="none" strike="noStrike" dirty="0">
                <a:solidFill>
                  <a:srgbClr val="000000"/>
                </a:solidFill>
                <a:effectLst/>
                <a:latin typeface="Times New Roman" panose="02020603050405020304" pitchFamily="18" charset="0"/>
              </a:rPr>
              <a:t>image format conversion, passport size photo creation and  face detection.</a:t>
            </a:r>
          </a:p>
          <a:p>
            <a:pPr marL="285750" indent="-285750" algn="just"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Times New Roman" panose="02020603050405020304" pitchFamily="18" charset="0"/>
            </a:endParaRPr>
          </a:p>
          <a:p>
            <a:pPr marL="285750" indent="-285750" algn="just" rtl="0" fontAlgn="base">
              <a:spcBef>
                <a:spcPts val="0"/>
              </a:spcBef>
              <a:spcAft>
                <a:spcPts val="0"/>
              </a:spcAft>
              <a:buFont typeface="Arial" panose="020B0604020202020204" pitchFamily="34" charset="0"/>
              <a:buChar char="•"/>
            </a:pPr>
            <a:r>
              <a:rPr lang="en-US" sz="1800" b="1" i="0" u="none" strike="noStrike" dirty="0" err="1">
                <a:solidFill>
                  <a:srgbClr val="000000"/>
                </a:solidFill>
                <a:effectLst/>
                <a:latin typeface="Times New Roman" panose="02020603050405020304" pitchFamily="18" charset="0"/>
              </a:rPr>
              <a:t>Ribbet</a:t>
            </a:r>
            <a:r>
              <a:rPr lang="en-US" sz="1800" b="1"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provides a range of basic photo editing tools, including crop, resize, color correction and collages but does not provide tools such as but does not provide tools such as </a:t>
            </a:r>
            <a:r>
              <a:rPr lang="en-US" sz="1800" b="1" i="0" u="none" strike="noStrike" dirty="0">
                <a:solidFill>
                  <a:srgbClr val="000000"/>
                </a:solidFill>
                <a:effectLst/>
                <a:latin typeface="Times New Roman" panose="02020603050405020304" pitchFamily="18" charset="0"/>
              </a:rPr>
              <a:t>image format conversion, passport size photo creation and  face detection.</a:t>
            </a:r>
          </a:p>
          <a:p>
            <a:pPr marL="285750" indent="-285750" algn="just"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Times New Roman" panose="02020603050405020304" pitchFamily="18" charset="0"/>
            </a:endParaRPr>
          </a:p>
          <a:p>
            <a:pPr marL="285750" indent="-285750" algn="just" rtl="0" fontAlgn="base">
              <a:spcBef>
                <a:spcPts val="0"/>
              </a:spcBef>
              <a:spcAft>
                <a:spcPts val="0"/>
              </a:spcAft>
              <a:buFont typeface="Arial" panose="020B0604020202020204" pitchFamily="34" charset="0"/>
              <a:buChar char="•"/>
            </a:pPr>
            <a:r>
              <a:rPr lang="en-US" sz="1800" b="1" i="0" u="none" strike="noStrike" dirty="0" err="1">
                <a:solidFill>
                  <a:srgbClr val="000000"/>
                </a:solidFill>
                <a:effectLst/>
                <a:latin typeface="Times New Roman" panose="02020603050405020304" pitchFamily="18" charset="0"/>
              </a:rPr>
              <a:t>BeFunky</a:t>
            </a:r>
            <a:r>
              <a:rPr lang="en-US" sz="1800" b="0" i="0" u="none" strike="noStrike" dirty="0">
                <a:solidFill>
                  <a:srgbClr val="000000"/>
                </a:solidFill>
                <a:effectLst/>
                <a:latin typeface="Times New Roman" panose="02020603050405020304" pitchFamily="18" charset="0"/>
              </a:rPr>
              <a:t> provides a range of basic photo editing tools, including crop, resize, color correction and collages but does not provide tools such as </a:t>
            </a:r>
            <a:r>
              <a:rPr lang="en-US" sz="1800" b="1" i="0" u="none" strike="noStrike" dirty="0">
                <a:solidFill>
                  <a:srgbClr val="000000"/>
                </a:solidFill>
                <a:effectLst/>
                <a:latin typeface="Times New Roman" panose="02020603050405020304" pitchFamily="18" charset="0"/>
              </a:rPr>
              <a:t>image format conversion, passport size photo creation and  face detection </a:t>
            </a:r>
          </a:p>
          <a:p>
            <a:pPr marL="285750" indent="-285750" algn="just"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Times New Roman" panose="02020603050405020304" pitchFamily="18" charset="0"/>
            </a:endParaRPr>
          </a:p>
          <a:p>
            <a:pPr marL="285750" indent="-285750" algn="just"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Adobe Photoshop Express </a:t>
            </a:r>
            <a:r>
              <a:rPr lang="en-US" sz="1800" b="0" i="0" u="none" strike="noStrike" dirty="0">
                <a:solidFill>
                  <a:srgbClr val="000000"/>
                </a:solidFill>
                <a:effectLst/>
                <a:latin typeface="Times New Roman" panose="02020603050405020304" pitchFamily="18" charset="0"/>
              </a:rPr>
              <a:t>provides basic photo editing tools, such as cropping, resizing, collage and color correction but does not provide tools such </a:t>
            </a:r>
            <a:r>
              <a:rPr lang="en-US" sz="1800" b="1" i="0" u="none" strike="noStrike" dirty="0">
                <a:solidFill>
                  <a:srgbClr val="000000"/>
                </a:solidFill>
                <a:effectLst/>
                <a:latin typeface="Times New Roman" panose="02020603050405020304" pitchFamily="18" charset="0"/>
              </a:rPr>
              <a:t>as image format conversion, passport size photo creation and  face detection.</a:t>
            </a:r>
          </a:p>
          <a:p>
            <a:pPr marL="285750" indent="-285750" algn="just"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Times New Roman" panose="02020603050405020304" pitchFamily="18" charset="0"/>
            </a:endParaRPr>
          </a:p>
          <a:p>
            <a:pPr marL="285750" indent="-285750" algn="just" rtl="0" fontAlgn="base">
              <a:spcBef>
                <a:spcPts val="0"/>
              </a:spcBef>
              <a:spcAft>
                <a:spcPts val="0"/>
              </a:spcAft>
              <a:buFont typeface="Arial" panose="020B0604020202020204" pitchFamily="34" charset="0"/>
              <a:buChar char="•"/>
            </a:pPr>
            <a:r>
              <a:rPr lang="en-US" sz="1800" b="1" i="0" u="none" strike="noStrike" dirty="0" err="1">
                <a:solidFill>
                  <a:srgbClr val="000000"/>
                </a:solidFill>
                <a:effectLst/>
                <a:latin typeface="Times New Roman" panose="02020603050405020304" pitchFamily="18" charset="0"/>
              </a:rPr>
              <a:t>PicsArt</a:t>
            </a:r>
            <a:r>
              <a:rPr lang="en-US" sz="1800" b="0" i="0" u="none" strike="noStrike" dirty="0">
                <a:solidFill>
                  <a:srgbClr val="000000"/>
                </a:solidFill>
                <a:effectLst/>
                <a:latin typeface="Times New Roman" panose="02020603050405020304" pitchFamily="18" charset="0"/>
              </a:rPr>
              <a:t> also provides a range of photo editing tools, including crop, resize, collage and color correction but does not provide tools such as </a:t>
            </a:r>
            <a:r>
              <a:rPr lang="en-US" sz="1800" b="1" i="0" u="none" strike="noStrike" dirty="0">
                <a:solidFill>
                  <a:srgbClr val="000000"/>
                </a:solidFill>
                <a:effectLst/>
                <a:latin typeface="Times New Roman" panose="02020603050405020304" pitchFamily="18" charset="0"/>
              </a:rPr>
              <a:t>image format conversion, passport size photo creation and  face detection.</a:t>
            </a:r>
          </a:p>
          <a:p>
            <a:pPr>
              <a:lnSpc>
                <a:spcPct val="130000"/>
              </a:lnSpc>
              <a:spcBef>
                <a:spcPts val="601"/>
              </a:spcBef>
              <a:tabLst>
                <a:tab pos="0" algn="l"/>
              </a:tabLst>
            </a:pPr>
            <a:endParaRPr lang="en-IN" b="1" strike="noStrike" spc="-1" dirty="0"/>
          </a:p>
          <a:p>
            <a:pPr>
              <a:lnSpc>
                <a:spcPct val="130000"/>
              </a:lnSpc>
              <a:spcBef>
                <a:spcPts val="601"/>
              </a:spcBef>
              <a:tabLst>
                <a:tab pos="0" algn="l"/>
              </a:tabLst>
            </a:pPr>
            <a:endParaRPr lang="en-IN" sz="1800" b="0" strike="noStrike" spc="-1" dirty="0">
              <a:latin typeface="Arial"/>
            </a:endParaRPr>
          </a:p>
          <a:p>
            <a:pPr>
              <a:lnSpc>
                <a:spcPct val="130000"/>
              </a:lnSpc>
              <a:spcBef>
                <a:spcPts val="601"/>
              </a:spcBef>
              <a:tabLst>
                <a:tab pos="0" algn="l"/>
              </a:tabLst>
            </a:pPr>
            <a:endParaRPr lang="en-IN" sz="1800" b="0" strike="noStrike" spc="-1" dirty="0">
              <a:latin typeface="Arial"/>
            </a:endParaRPr>
          </a:p>
          <a:p>
            <a:pPr>
              <a:lnSpc>
                <a:spcPct val="130000"/>
              </a:lnSpc>
              <a:spcBef>
                <a:spcPts val="601"/>
              </a:spcBef>
              <a:tabLst>
                <a:tab pos="0" algn="l"/>
              </a:tabLst>
            </a:pPr>
            <a:endParaRPr lang="en-IN" sz="1800" b="0" strike="noStrike" spc="-1" dirty="0">
              <a:latin typeface="Arial"/>
            </a:endParaRPr>
          </a:p>
        </p:txBody>
      </p:sp>
      <p:sp>
        <p:nvSpPr>
          <p:cNvPr id="209" name="CustomShape 2"/>
          <p:cNvSpPr/>
          <p:nvPr/>
        </p:nvSpPr>
        <p:spPr>
          <a:xfrm>
            <a:off x="567000" y="1499760"/>
            <a:ext cx="1051488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600" b="0" strike="noStrike" spc="-1" dirty="0">
                <a:solidFill>
                  <a:srgbClr val="005BBB"/>
                </a:solidFill>
                <a:latin typeface="Georgia"/>
              </a:rPr>
              <a:t>Comparing similar photo editing products in the Market</a:t>
            </a:r>
            <a:endParaRPr lang="en-IN" sz="3600" b="0" strike="noStrike" spc="-1" dirty="0">
              <a:latin typeface="Arial"/>
            </a:endParaRPr>
          </a:p>
        </p:txBody>
      </p:sp>
      <p:sp>
        <p:nvSpPr>
          <p:cNvPr id="210" name="CustomShape 3"/>
          <p:cNvSpPr/>
          <p:nvPr/>
        </p:nvSpPr>
        <p:spPr>
          <a:xfrm>
            <a:off x="5410080" y="2185560"/>
            <a:ext cx="4498200" cy="394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30000"/>
              </a:lnSpc>
              <a:spcBef>
                <a:spcPts val="601"/>
              </a:spcBef>
              <a:tabLst>
                <a:tab pos="0" algn="l"/>
              </a:tabLst>
            </a:pPr>
            <a:endParaRPr lang="en-IN" sz="1800" b="0" strike="noStrike" spc="-1" dirty="0">
              <a:latin typeface="Arial"/>
            </a:endParaRPr>
          </a:p>
        </p:txBody>
      </p:sp>
      <p:sp>
        <p:nvSpPr>
          <p:cNvPr id="211" name="CustomShape 4"/>
          <p:cNvSpPr/>
          <p:nvPr/>
        </p:nvSpPr>
        <p:spPr>
          <a:xfrm>
            <a:off x="7574400" y="631980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CBF379F-CDD3-4CA1-AAAE-79DFBDB3EE5A}" type="slidenum">
              <a:rPr lang="en-US" sz="1600" b="1" strike="noStrike" spc="-1">
                <a:solidFill>
                  <a:srgbClr val="666666"/>
                </a:solidFill>
                <a:latin typeface="Arial"/>
              </a:rPr>
              <a:t>7</a:t>
            </a:fld>
            <a:endParaRPr lang="en-IN" sz="1600" b="0" strike="noStrike" spc="-1">
              <a:latin typeface="Arial"/>
            </a:endParaRPr>
          </a:p>
        </p:txBody>
      </p:sp>
    </p:spTree>
    <p:extLst>
      <p:ext uri="{BB962C8B-B14F-4D97-AF65-F5344CB8AC3E}">
        <p14:creationId xmlns:p14="http://schemas.microsoft.com/office/powerpoint/2010/main" val="271277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567000" y="2185560"/>
            <a:ext cx="4499640" cy="394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3640">
              <a:lnSpc>
                <a:spcPct val="130000"/>
              </a:lnSpc>
              <a:spcBef>
                <a:spcPts val="601"/>
              </a:spcBef>
              <a:buClr>
                <a:srgbClr val="000000"/>
              </a:buClr>
              <a:buSzPct val="45000"/>
              <a:buFont typeface="Wingdings" charset="2"/>
              <a:buChar char=""/>
              <a:tabLst>
                <a:tab pos="0" algn="l"/>
              </a:tabLst>
            </a:pPr>
            <a:r>
              <a:rPr lang="en-US" sz="1400" b="1" strike="noStrike" cap="all" spc="-1" dirty="0">
                <a:solidFill>
                  <a:srgbClr val="005BBB"/>
                </a:solidFill>
                <a:latin typeface="Arial"/>
              </a:rPr>
              <a:t>User Requirements</a:t>
            </a:r>
            <a:endParaRPr lang="en-IN" sz="14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400" b="0" strike="noStrike" spc="-1" dirty="0">
                <a:latin typeface="Arial"/>
              </a:rPr>
              <a:t>The website should have an easy and user- friendly interface to navigate between different available options.</a:t>
            </a:r>
            <a:endParaRPr lang="en-IN" sz="14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400" b="0" strike="noStrike" spc="-1" dirty="0">
                <a:latin typeface="Arial"/>
              </a:rPr>
              <a:t>Users should be able to upload, view and edit the photos on the website and use the tool and edit them easily.</a:t>
            </a:r>
            <a:endParaRPr lang="en-IN" sz="14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400" b="0" strike="noStrike" spc="-1" dirty="0">
                <a:latin typeface="Arial"/>
              </a:rPr>
              <a:t>The website should have different options such as resizing, format conversion, color adjustments, cropping, color correction, collage creation, face detection, passport size creation tool.</a:t>
            </a:r>
            <a:endParaRPr lang="en-IN" sz="1400" b="0" strike="noStrike" spc="-1" dirty="0">
              <a:latin typeface="Arial"/>
            </a:endParaRPr>
          </a:p>
        </p:txBody>
      </p:sp>
      <p:sp>
        <p:nvSpPr>
          <p:cNvPr id="213" name="CustomShape 2"/>
          <p:cNvSpPr/>
          <p:nvPr/>
        </p:nvSpPr>
        <p:spPr>
          <a:xfrm>
            <a:off x="567000" y="1499760"/>
            <a:ext cx="1051488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600" b="0" strike="noStrike" spc="-1">
                <a:solidFill>
                  <a:srgbClr val="005BBB"/>
                </a:solidFill>
                <a:latin typeface="Georgia"/>
              </a:rPr>
              <a:t>Specific Requirements</a:t>
            </a:r>
            <a:endParaRPr lang="en-IN" sz="3600" b="0" strike="noStrike" spc="-1">
              <a:latin typeface="Arial"/>
            </a:endParaRPr>
          </a:p>
        </p:txBody>
      </p:sp>
      <p:sp>
        <p:nvSpPr>
          <p:cNvPr id="214" name="CustomShape 3"/>
          <p:cNvSpPr/>
          <p:nvPr/>
        </p:nvSpPr>
        <p:spPr>
          <a:xfrm>
            <a:off x="5410080" y="2185560"/>
            <a:ext cx="4498200" cy="394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300" b="0" strike="noStrike" spc="-1" dirty="0">
                <a:latin typeface="Arial"/>
              </a:rPr>
              <a:t>Users should be ensured about privacy of the data and that measures are in place to protect their photos.</a:t>
            </a:r>
            <a:endParaRPr lang="en-IN" sz="13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300" b="0" strike="noStrike" spc="-1" dirty="0">
                <a:latin typeface="Arial"/>
              </a:rPr>
              <a:t>They should be able to download the edited image in their required format such as jpg, </a:t>
            </a:r>
            <a:r>
              <a:rPr lang="en-US" sz="1300" b="0" strike="noStrike" spc="-1" dirty="0" err="1">
                <a:latin typeface="Arial"/>
              </a:rPr>
              <a:t>png</a:t>
            </a:r>
            <a:r>
              <a:rPr lang="en-US" sz="1300" b="0" strike="noStrike" spc="-1" dirty="0">
                <a:latin typeface="Arial"/>
              </a:rPr>
              <a:t>, jpeg, etc.</a:t>
            </a:r>
            <a:endParaRPr lang="en-IN" sz="13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300" b="0" strike="noStrike" spc="-1" dirty="0">
                <a:latin typeface="Arial"/>
              </a:rPr>
              <a:t>Users should be provided with high quality images without much pixel reduction or loss of quality.</a:t>
            </a:r>
            <a:endParaRPr lang="en-IN" sz="13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300" b="0" strike="noStrike" spc="-1" dirty="0">
                <a:latin typeface="Arial"/>
              </a:rPr>
              <a:t>The website should load quickly and perform smoothly while handling complex or large size files.</a:t>
            </a:r>
            <a:endParaRPr lang="en-IN" sz="13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300" b="0" strike="noStrike" spc="-1" dirty="0">
                <a:latin typeface="Arial"/>
              </a:rPr>
              <a:t>The website should be accessible to the users via mobile or web browsers and should be responsive enough in either case.</a:t>
            </a:r>
            <a:endParaRPr lang="en-IN" sz="1300" b="0" strike="noStrike" spc="-1" dirty="0">
              <a:latin typeface="Arial"/>
            </a:endParaRPr>
          </a:p>
        </p:txBody>
      </p:sp>
      <p:sp>
        <p:nvSpPr>
          <p:cNvPr id="215" name="CustomShape 4"/>
          <p:cNvSpPr/>
          <p:nvPr/>
        </p:nvSpPr>
        <p:spPr>
          <a:xfrm>
            <a:off x="7574400" y="631980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58D2C9A-74DE-4590-BA7D-6C07BDC6814B}" type="slidenum">
              <a:rPr lang="en-US" sz="1600" b="1" strike="noStrike" spc="-1">
                <a:solidFill>
                  <a:srgbClr val="666666"/>
                </a:solidFill>
                <a:latin typeface="Arial"/>
              </a:rPr>
              <a:t>8</a:t>
            </a:fld>
            <a:endParaRPr lang="en-IN" sz="16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567000" y="2185560"/>
            <a:ext cx="4499640" cy="394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3640">
              <a:lnSpc>
                <a:spcPct val="130000"/>
              </a:lnSpc>
              <a:spcBef>
                <a:spcPts val="601"/>
              </a:spcBef>
              <a:buClr>
                <a:srgbClr val="000000"/>
              </a:buClr>
              <a:buSzPct val="45000"/>
              <a:buFont typeface="Wingdings" charset="2"/>
              <a:buChar char=""/>
              <a:tabLst>
                <a:tab pos="0" algn="l"/>
              </a:tabLst>
            </a:pPr>
            <a:r>
              <a:rPr lang="en-US" sz="1400" b="1" strike="noStrike" cap="all" spc="-1" dirty="0">
                <a:solidFill>
                  <a:srgbClr val="005BBB"/>
                </a:solidFill>
                <a:latin typeface="Arial"/>
              </a:rPr>
              <a:t>System Requirements</a:t>
            </a:r>
            <a:endParaRPr lang="en-IN" sz="14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400" b="0" strike="noStrike" spc="-1" dirty="0">
                <a:latin typeface="Arial"/>
              </a:rPr>
              <a:t>The website should run smoothly on standard hardware including laptops, desktops, tablets and mobile devices etc.</a:t>
            </a:r>
            <a:endParaRPr lang="en-IN" sz="14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400" b="0" strike="noStrike" spc="-1" dirty="0">
                <a:latin typeface="Arial"/>
              </a:rPr>
              <a:t>The website should run on all types of operating systems such as Linux, Mac OS and Windows.</a:t>
            </a:r>
            <a:endParaRPr lang="en-IN" sz="14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400" b="0" strike="noStrike" spc="-1" dirty="0">
                <a:latin typeface="Arial"/>
              </a:rPr>
              <a:t>It should be hosted on IBM cloud and required resources need to be assigned properly for the deployment of applications.</a:t>
            </a:r>
            <a:endParaRPr lang="en-IN" sz="14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400" b="0" strike="noStrike" spc="-1" dirty="0">
                <a:latin typeface="Arial"/>
              </a:rPr>
              <a:t>The website is developed using the modern programming languages like React </a:t>
            </a:r>
            <a:r>
              <a:rPr lang="en-US" sz="1400" b="0" strike="noStrike" spc="-1" dirty="0" err="1">
                <a:latin typeface="Arial"/>
              </a:rPr>
              <a:t>Js</a:t>
            </a:r>
            <a:r>
              <a:rPr lang="en-US" sz="1400" b="0" strike="noStrike" spc="-1" dirty="0">
                <a:latin typeface="Arial"/>
              </a:rPr>
              <a:t>, Python, Django and JavaScript.</a:t>
            </a:r>
            <a:endParaRPr lang="en-IN" sz="1400" b="0" strike="noStrike" spc="-1" dirty="0">
              <a:latin typeface="Arial"/>
            </a:endParaRPr>
          </a:p>
          <a:p>
            <a:pPr>
              <a:lnSpc>
                <a:spcPct val="130000"/>
              </a:lnSpc>
              <a:spcBef>
                <a:spcPts val="601"/>
              </a:spcBef>
              <a:spcAft>
                <a:spcPts val="601"/>
              </a:spcAft>
              <a:tabLst>
                <a:tab pos="0" algn="l"/>
              </a:tabLst>
            </a:pPr>
            <a:endParaRPr lang="en-IN" sz="1400" b="0" strike="noStrike" spc="-1" dirty="0">
              <a:latin typeface="Arial"/>
            </a:endParaRPr>
          </a:p>
        </p:txBody>
      </p:sp>
      <p:sp>
        <p:nvSpPr>
          <p:cNvPr id="217" name="CustomShape 2"/>
          <p:cNvSpPr/>
          <p:nvPr/>
        </p:nvSpPr>
        <p:spPr>
          <a:xfrm>
            <a:off x="567000" y="1499760"/>
            <a:ext cx="1051488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90000"/>
              </a:lnSpc>
            </a:pPr>
            <a:r>
              <a:rPr lang="en-US" sz="3600" b="0" strike="noStrike" spc="-1">
                <a:solidFill>
                  <a:srgbClr val="005BBB"/>
                </a:solidFill>
                <a:latin typeface="Georgia"/>
              </a:rPr>
              <a:t>Specific Requirements</a:t>
            </a:r>
            <a:endParaRPr lang="en-IN" sz="3600" b="0" strike="noStrike" spc="-1">
              <a:latin typeface="Arial"/>
            </a:endParaRPr>
          </a:p>
        </p:txBody>
      </p:sp>
      <p:sp>
        <p:nvSpPr>
          <p:cNvPr id="218" name="CustomShape 3"/>
          <p:cNvSpPr/>
          <p:nvPr/>
        </p:nvSpPr>
        <p:spPr>
          <a:xfrm>
            <a:off x="5410080" y="2185560"/>
            <a:ext cx="4498200" cy="394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300" b="0" strike="noStrike" spc="-1" dirty="0">
                <a:latin typeface="Arial"/>
              </a:rPr>
              <a:t>The photo editing functionality is achieved using </a:t>
            </a:r>
            <a:r>
              <a:rPr lang="en-US" sz="1300" b="0" strike="noStrike" spc="-1" dirty="0" err="1">
                <a:latin typeface="Arial"/>
              </a:rPr>
              <a:t>opencv</a:t>
            </a:r>
            <a:r>
              <a:rPr lang="en-US" sz="1300" b="0" strike="noStrike" spc="-1" dirty="0">
                <a:latin typeface="Arial"/>
              </a:rPr>
              <a:t> libraries and respective image processing techniques.</a:t>
            </a:r>
            <a:endParaRPr lang="en-IN" sz="13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300" b="0" strike="noStrike" spc="-1" dirty="0">
                <a:latin typeface="Arial"/>
              </a:rPr>
              <a:t> The website should have better network connectivity to upload images and to ensure that they are processed properly.</a:t>
            </a:r>
            <a:endParaRPr lang="en-IN" sz="13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300" b="0" strike="noStrike" spc="-1" dirty="0">
                <a:latin typeface="Arial"/>
              </a:rPr>
              <a:t>The website should be optimized properly to perform image processing techniques and face detection algorithms to perform photo editing.</a:t>
            </a:r>
            <a:endParaRPr lang="en-IN" sz="1300" b="0" strike="noStrike" spc="-1" dirty="0">
              <a:latin typeface="Arial"/>
            </a:endParaRPr>
          </a:p>
          <a:p>
            <a:pPr marL="432000" indent="-323640">
              <a:lnSpc>
                <a:spcPct val="130000"/>
              </a:lnSpc>
              <a:spcBef>
                <a:spcPts val="601"/>
              </a:spcBef>
              <a:spcAft>
                <a:spcPts val="601"/>
              </a:spcAft>
              <a:buClr>
                <a:srgbClr val="000000"/>
              </a:buClr>
              <a:buSzPct val="45000"/>
              <a:buFont typeface="Wingdings" charset="2"/>
              <a:buChar char=""/>
              <a:tabLst>
                <a:tab pos="0" algn="l"/>
              </a:tabLst>
            </a:pPr>
            <a:r>
              <a:rPr lang="en-US" sz="1300" b="0" strike="noStrike" spc="-1" dirty="0">
                <a:latin typeface="Arial"/>
              </a:rPr>
              <a:t>Proper logging, error and exception handling should be handled to accommodate any issues with the website. </a:t>
            </a:r>
            <a:endParaRPr lang="en-IN" sz="1300" b="0" strike="noStrike" spc="-1" dirty="0">
              <a:latin typeface="Arial"/>
            </a:endParaRPr>
          </a:p>
        </p:txBody>
      </p:sp>
      <p:sp>
        <p:nvSpPr>
          <p:cNvPr id="219" name="CustomShape 4"/>
          <p:cNvSpPr/>
          <p:nvPr/>
        </p:nvSpPr>
        <p:spPr>
          <a:xfrm>
            <a:off x="7574400" y="6319800"/>
            <a:ext cx="4114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3E74968-94D0-4544-A861-C3970D54580A}" type="slidenum">
              <a:rPr lang="en-US" sz="1600" b="1" strike="noStrike" spc="-1">
                <a:solidFill>
                  <a:srgbClr val="666666"/>
                </a:solidFill>
                <a:latin typeface="Arial"/>
              </a:rPr>
              <a:t>9</a:t>
            </a:fld>
            <a:endParaRPr lang="en-IN" sz="16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2214</TotalTime>
  <Words>1089</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13</vt:i4>
      </vt:variant>
    </vt:vector>
  </HeadingPairs>
  <TitlesOfParts>
    <vt:vector size="23" baseType="lpstr">
      <vt:lpstr>Arial</vt:lpstr>
      <vt:lpstr>Georgia</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dc:description/>
  <cp:lastModifiedBy>Rakesh</cp:lastModifiedBy>
  <cp:revision>118</cp:revision>
  <dcterms:created xsi:type="dcterms:W3CDTF">2019-04-04T19:20:28Z</dcterms:created>
  <dcterms:modified xsi:type="dcterms:W3CDTF">2023-02-22T20:01:03Z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University at Buffalo</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