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35" r:id="rId6"/>
    <p:sldId id="282" r:id="rId7"/>
    <p:sldId id="315" r:id="rId8"/>
    <p:sldId id="325" r:id="rId9"/>
    <p:sldId id="323" r:id="rId10"/>
    <p:sldId id="324" r:id="rId11"/>
    <p:sldId id="326" r:id="rId12"/>
    <p:sldId id="327" r:id="rId13"/>
    <p:sldId id="328" r:id="rId14"/>
    <p:sldId id="329" r:id="rId15"/>
    <p:sldId id="314" r:id="rId16"/>
    <p:sldId id="330" r:id="rId17"/>
    <p:sldId id="331" r:id="rId18"/>
    <p:sldId id="332" r:id="rId19"/>
    <p:sldId id="333" r:id="rId20"/>
    <p:sldId id="334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495081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4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0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3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AI for illegal parking and vendors detection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A30-D4CF-4BB5-A1E9-2C104D03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2676861"/>
            <a:ext cx="10671048" cy="1362057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0D419-98C5-4F79-8762-C51159E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Handling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The model struggled to correctly identify "cart" images specifically.</a:t>
            </a:r>
          </a:p>
          <a:p>
            <a:r>
              <a:rPr lang="en-US" sz="2400" dirty="0"/>
              <a:t>Added more labeled </a:t>
            </a:r>
            <a:r>
              <a:rPr lang="en-US" sz="2400" b="1" dirty="0"/>
              <a:t>"cart" </a:t>
            </a:r>
            <a:r>
              <a:rPr lang="en-US" sz="2400" dirty="0"/>
              <a:t>images to improve identification.</a:t>
            </a:r>
          </a:p>
          <a:p>
            <a:r>
              <a:rPr lang="en-US" sz="2400" dirty="0"/>
              <a:t>Addressed class imbalance by ensuring the model learns to distinguish "cart" vendors more effectively.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3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697354"/>
            <a:ext cx="7043617" cy="2520217"/>
          </a:xfrm>
        </p:spPr>
        <p:txBody>
          <a:bodyPr/>
          <a:lstStyle/>
          <a:p>
            <a:r>
              <a:rPr lang="en-US" dirty="0"/>
              <a:t>Model Evaluation</a:t>
            </a:r>
            <a:br>
              <a:rPr lang="en-US" dirty="0"/>
            </a:br>
            <a:r>
              <a:rPr lang="en-US" dirty="0"/>
              <a:t>Metrices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DDC-791D-4D36-B403-E6A35D14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79120"/>
            <a:ext cx="7965461" cy="1197998"/>
          </a:xfrm>
        </p:spPr>
        <p:txBody>
          <a:bodyPr/>
          <a:lstStyle/>
          <a:p>
            <a:r>
              <a:rPr lang="en-US" dirty="0"/>
              <a:t>Precision-Confidence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5F3BCD-7118-40C9-97A0-02447AC81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50046" y="1899038"/>
            <a:ext cx="6620113" cy="44134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6664-7A64-4DFA-8DF3-C9C9DC7A5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DDC-791D-4D36-B403-E6A35D14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79120"/>
            <a:ext cx="7965461" cy="1197998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6664-7A64-4DFA-8DF3-C9C9DC7A5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A983D-D942-43CE-A9EB-601CCC14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5" y="2184400"/>
            <a:ext cx="560832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DDC-791D-4D36-B403-E6A35D14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79120"/>
            <a:ext cx="7965461" cy="1197998"/>
          </a:xfrm>
        </p:spPr>
        <p:txBody>
          <a:bodyPr/>
          <a:lstStyle/>
          <a:p>
            <a:r>
              <a:rPr lang="en-US" dirty="0"/>
              <a:t>F1-Confidence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6664-7A64-4DFA-8DF3-C9C9DC7A5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82F8-6BA0-497D-A458-AD35956B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65" y="1980319"/>
            <a:ext cx="710184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1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DDC-791D-4D36-B403-E6A35D14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79120"/>
            <a:ext cx="7965461" cy="119799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6664-7A64-4DFA-8DF3-C9C9DC7A5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9A3F7-0A44-4E66-B877-6A413E49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55" y="2143760"/>
            <a:ext cx="8666480" cy="4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278168"/>
            <a:ext cx="8086495" cy="416745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project provides an easy and effective way to detect illegal parking and street vendors using AI.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reduces the need for manual work and helps manage traffic better.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focuses on being accurate, ensuring important cases are not missed.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solution supports making cities smarter and improving urban life in Pakistan.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4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693062"/>
            <a:ext cx="5715000" cy="2727709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100E-C178-41EA-8127-6B4BFB07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7754"/>
            <a:ext cx="6583680" cy="1531357"/>
          </a:xfrm>
        </p:spPr>
        <p:txBody>
          <a:bodyPr/>
          <a:lstStyle/>
          <a:p>
            <a:r>
              <a:rPr lang="en-US" dirty="0">
                <a:solidFill>
                  <a:srgbClr val="495081"/>
                </a:solidFill>
              </a:rPr>
              <a:t>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A191-CBF5-40A5-AAAB-E5BA26FD3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860DBF-90D8-48FA-8D18-64D92C291D8E}"/>
              </a:ext>
            </a:extLst>
          </p:cNvPr>
          <p:cNvSpPr/>
          <p:nvPr/>
        </p:nvSpPr>
        <p:spPr>
          <a:xfrm>
            <a:off x="3756212" y="2743198"/>
            <a:ext cx="2339788" cy="2440569"/>
          </a:xfrm>
          <a:prstGeom prst="roundRect">
            <a:avLst>
              <a:gd name="adj" fmla="val 900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ADBE1D-F46D-4CEE-83CF-C61B8CA6B76C}"/>
              </a:ext>
            </a:extLst>
          </p:cNvPr>
          <p:cNvSpPr/>
          <p:nvPr/>
        </p:nvSpPr>
        <p:spPr>
          <a:xfrm>
            <a:off x="770965" y="2734232"/>
            <a:ext cx="2196353" cy="2440569"/>
          </a:xfrm>
          <a:prstGeom prst="roundRect">
            <a:avLst>
              <a:gd name="adj" fmla="val 11769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8EAC-3F06-4525-8538-47DC75D41FA9}"/>
              </a:ext>
            </a:extLst>
          </p:cNvPr>
          <p:cNvSpPr txBox="1"/>
          <p:nvPr/>
        </p:nvSpPr>
        <p:spPr>
          <a:xfrm>
            <a:off x="466164" y="5350889"/>
            <a:ext cx="280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Muhammad Saad Akmal</a:t>
            </a:r>
          </a:p>
          <a:p>
            <a:pPr algn="ctr"/>
            <a:r>
              <a:rPr lang="en-US" dirty="0">
                <a:solidFill>
                  <a:srgbClr val="202C8F"/>
                </a:solidFill>
              </a:rPr>
              <a:t>2022-CS-148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DBE60-9B83-41C2-AEBC-55C4DE8502EC}"/>
              </a:ext>
            </a:extLst>
          </p:cNvPr>
          <p:cNvSpPr txBox="1"/>
          <p:nvPr/>
        </p:nvSpPr>
        <p:spPr>
          <a:xfrm>
            <a:off x="3523129" y="5350888"/>
            <a:ext cx="280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02C8F"/>
                </a:solidFill>
              </a:rPr>
              <a:t>Shehroz</a:t>
            </a:r>
            <a:r>
              <a:rPr lang="en-US" dirty="0">
                <a:solidFill>
                  <a:srgbClr val="202C8F"/>
                </a:solidFill>
              </a:rPr>
              <a:t> Ahmed</a:t>
            </a:r>
          </a:p>
          <a:p>
            <a:pPr algn="ctr"/>
            <a:r>
              <a:rPr lang="en-US" dirty="0">
                <a:solidFill>
                  <a:srgbClr val="202C8F"/>
                </a:solidFill>
              </a:rPr>
              <a:t>2022-CS-157</a:t>
            </a:r>
          </a:p>
        </p:txBody>
      </p:sp>
    </p:spTree>
    <p:extLst>
      <p:ext uri="{BB962C8B-B14F-4D97-AF65-F5344CB8AC3E}">
        <p14:creationId xmlns:p14="http://schemas.microsoft.com/office/powerpoint/2010/main" val="271286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In Pakistan Traffic congestion is a major issue in urban areas, impacting daily commutes, emergency services, and overall city functionality.</a:t>
            </a:r>
          </a:p>
          <a:p>
            <a:r>
              <a:rPr lang="en-US" dirty="0"/>
              <a:t>One significant cause of congestion is </a:t>
            </a:r>
            <a:r>
              <a:rPr lang="en-US" b="1" dirty="0"/>
              <a:t>illegal parking</a:t>
            </a:r>
            <a:r>
              <a:rPr lang="en-US" dirty="0"/>
              <a:t>, which obstructs traffic flow and reduces road capacity.</a:t>
            </a:r>
          </a:p>
          <a:p>
            <a:r>
              <a:rPr lang="en-US" dirty="0"/>
              <a:t>Another contributor is the presence of </a:t>
            </a:r>
            <a:r>
              <a:rPr lang="en-US" b="1" dirty="0"/>
              <a:t>roadside vendors</a:t>
            </a:r>
            <a:r>
              <a:rPr lang="en-US" dirty="0"/>
              <a:t>, who often occupy sidewalks and roads, creating bottlenecks for both vehicles and pedestrians.</a:t>
            </a:r>
          </a:p>
          <a:p>
            <a:r>
              <a:rPr lang="en-US" dirty="0"/>
              <a:t>These challenges lead to delays, inefficiencies, and increased frustration for city residents.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109012" cy="372033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AI-powered systems for detecting illegal parking and monitoring traffic have been implemented in various cities globally, such as Seoul and London.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Relevant projects have also been implemented before like “AI powered Illegal Parking” by </a:t>
            </a:r>
            <a:r>
              <a:rPr lang="en-US" b="1" dirty="0"/>
              <a:t>Algo Vision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Pakistan, no AI-based system for detecting illegal parking or monitoring roadside vendors has been implemented, leaving a significant gap in traffic management solutions.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A30-D4CF-4BB5-A1E9-2C104D03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2676861"/>
            <a:ext cx="10671048" cy="1362057"/>
          </a:xfrm>
        </p:spPr>
        <p:txBody>
          <a:bodyPr/>
          <a:lstStyle/>
          <a:p>
            <a:r>
              <a:rPr lang="en-US" dirty="0"/>
              <a:t>ML Model to Business Model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0D419-98C5-4F79-8762-C51159E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ML to BL Mapping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278168"/>
            <a:ext cx="8086495" cy="4167456"/>
          </a:xfrm>
        </p:spPr>
        <p:txBody>
          <a:bodyPr/>
          <a:lstStyle/>
          <a:p>
            <a:r>
              <a:rPr lang="en-US" b="1" dirty="0"/>
              <a:t>Baseline: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Currently, traffic wardens and human enforcement handle illegal parking and vendor management in Pakistan, which is less efficient and error-prone.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Limited automation exists globally, but no specific solutions address vendors and illegal parking together in Pakistan.</a:t>
            </a:r>
          </a:p>
          <a:p>
            <a:pPr algn="just"/>
            <a:r>
              <a:rPr lang="en-US" b="1" dirty="0"/>
              <a:t>Confidence Threshold: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system provides faster detection compared to human observation.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Reduces workload by automating the process of incident detection and alert generation.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4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ML to BL Mapping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278168"/>
            <a:ext cx="8086495" cy="4167456"/>
          </a:xfrm>
        </p:spPr>
        <p:txBody>
          <a:bodyPr/>
          <a:lstStyle/>
          <a:p>
            <a:r>
              <a:rPr lang="en-US" b="1" dirty="0"/>
              <a:t>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 system generates visual evidence (snapshots/videos), making results interpretable for both admins and traffic authorities.</a:t>
            </a:r>
          </a:p>
          <a:p>
            <a:pPr algn="just"/>
            <a:r>
              <a:rPr lang="en-US" b="1" dirty="0"/>
              <a:t>False Negatives VS False Positives: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False Negatives: </a:t>
            </a:r>
            <a:r>
              <a:rPr lang="en-US" dirty="0"/>
              <a:t>Missed detection of illegal parking or vendors could lead to persistent issues such as traffic congestion and lack of enforcement, which undermines urban management efforts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False Positives: </a:t>
            </a:r>
            <a:r>
              <a:rPr lang="en-US" dirty="0"/>
              <a:t>While occasional false detections may occur, their impact is minimal as authorities can quickly verify and dismiss them, ensuring the overall system's reliability is maintained</a:t>
            </a:r>
            <a:r>
              <a:rPr lang="en-US" b="1" dirty="0"/>
              <a:t>.</a:t>
            </a:r>
          </a:p>
          <a:p>
            <a:pPr algn="just"/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4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A30-D4CF-4BB5-A1E9-2C104D03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2676861"/>
            <a:ext cx="10671048" cy="136205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0D419-98C5-4F79-8762-C51159E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0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0D419-98C5-4F79-8762-C51159E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File Icon #366044 - Free Icons Library">
            <a:extLst>
              <a:ext uri="{FF2B5EF4-FFF2-40B4-BE49-F238E27FC236}">
                <a16:creationId xmlns:a16="http://schemas.microsoft.com/office/drawing/2014/main" id="{7DA685FD-1A30-4F53-A112-F589B19B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97" y="447043"/>
            <a:ext cx="952641" cy="9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A7E4E-1FA2-4F6E-99BE-7B5DA2CB006F}"/>
              </a:ext>
            </a:extLst>
          </p:cNvPr>
          <p:cNvSpPr txBox="1"/>
          <p:nvPr/>
        </p:nvSpPr>
        <p:spPr>
          <a:xfrm>
            <a:off x="2142563" y="189154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7FFE48D-4397-41B7-8582-DC719AA9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63" y="110559"/>
            <a:ext cx="1558669" cy="155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CABE60-37EC-40EA-A4E2-705F530775C1}"/>
              </a:ext>
            </a:extLst>
          </p:cNvPr>
          <p:cNvSpPr txBox="1"/>
          <p:nvPr/>
        </p:nvSpPr>
        <p:spPr>
          <a:xfrm>
            <a:off x="5310996" y="1371760"/>
            <a:ext cx="10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YOLO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BD2767-B235-4986-B81A-7C91A446B2CF}"/>
              </a:ext>
            </a:extLst>
          </p:cNvPr>
          <p:cNvCxnSpPr/>
          <p:nvPr/>
        </p:nvCxnSpPr>
        <p:spPr>
          <a:xfrm>
            <a:off x="3290047" y="913203"/>
            <a:ext cx="1671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PT file, how to open or convert it ...">
            <a:extLst>
              <a:ext uri="{FF2B5EF4-FFF2-40B4-BE49-F238E27FC236}">
                <a16:creationId xmlns:a16="http://schemas.microsoft.com/office/drawing/2014/main" id="{F45B8F0E-B06B-485B-B67C-EB51F3C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80" y="2615956"/>
            <a:ext cx="789620" cy="98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70063-1CDA-4D8B-B801-7C61A5A1EB20}"/>
              </a:ext>
            </a:extLst>
          </p:cNvPr>
          <p:cNvCxnSpPr>
            <a:cxnSpLocks/>
          </p:cNvCxnSpPr>
          <p:nvPr/>
        </p:nvCxnSpPr>
        <p:spPr>
          <a:xfrm>
            <a:off x="5701190" y="1936811"/>
            <a:ext cx="0" cy="6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30B1A7-75E6-42D6-B398-1B93D874D1B4}"/>
              </a:ext>
            </a:extLst>
          </p:cNvPr>
          <p:cNvSpPr txBox="1"/>
          <p:nvPr/>
        </p:nvSpPr>
        <p:spPr>
          <a:xfrm>
            <a:off x="5306380" y="3624653"/>
            <a:ext cx="107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E14A73-C81E-4265-A6D2-931A2B597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96" y="5030487"/>
            <a:ext cx="1196487" cy="1196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DF1935-1932-4160-986F-CB277003FB30}"/>
              </a:ext>
            </a:extLst>
          </p:cNvPr>
          <p:cNvCxnSpPr>
            <a:cxnSpLocks/>
          </p:cNvCxnSpPr>
          <p:nvPr/>
        </p:nvCxnSpPr>
        <p:spPr>
          <a:xfrm>
            <a:off x="5699399" y="4259430"/>
            <a:ext cx="1" cy="72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07209C-5107-4965-85F3-A68776C874B9}"/>
              </a:ext>
            </a:extLst>
          </p:cNvPr>
          <p:cNvSpPr txBox="1"/>
          <p:nvPr/>
        </p:nvSpPr>
        <p:spPr>
          <a:xfrm>
            <a:off x="5248241" y="5989729"/>
            <a:ext cx="13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Integration</a:t>
            </a:r>
          </a:p>
        </p:txBody>
      </p:sp>
      <p:pic>
        <p:nvPicPr>
          <p:cNvPr id="3080" name="Picture 8" descr="Image Processing Icon #325411 - Free ...">
            <a:extLst>
              <a:ext uri="{FF2B5EF4-FFF2-40B4-BE49-F238E27FC236}">
                <a16:creationId xmlns:a16="http://schemas.microsoft.com/office/drawing/2014/main" id="{3008DAF7-19D3-45BA-9C2A-A7B118F0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27" y="5237129"/>
            <a:ext cx="1075765" cy="107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06174C-E1E9-47AD-AD31-E78C1CC1D4FB}"/>
              </a:ext>
            </a:extLst>
          </p:cNvPr>
          <p:cNvSpPr txBox="1"/>
          <p:nvPr/>
        </p:nvSpPr>
        <p:spPr>
          <a:xfrm>
            <a:off x="1922036" y="4427334"/>
            <a:ext cx="13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Processing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8C30D-9283-4798-AD2B-8EC05B51EDB0}"/>
              </a:ext>
            </a:extLst>
          </p:cNvPr>
          <p:cNvCxnSpPr>
            <a:cxnSpLocks/>
          </p:cNvCxnSpPr>
          <p:nvPr/>
        </p:nvCxnSpPr>
        <p:spPr>
          <a:xfrm>
            <a:off x="3218328" y="5775011"/>
            <a:ext cx="1821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4" name="Picture 12" descr="Frontend Development Icon Style ...">
            <a:extLst>
              <a:ext uri="{FF2B5EF4-FFF2-40B4-BE49-F238E27FC236}">
                <a16:creationId xmlns:a16="http://schemas.microsoft.com/office/drawing/2014/main" id="{E6034E1F-D92B-4AE8-8B02-EDAB9E73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94" y="2575316"/>
            <a:ext cx="1183666" cy="11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E49CC1-38E7-42AC-B142-F5D14EFF8BC8}"/>
              </a:ext>
            </a:extLst>
          </p:cNvPr>
          <p:cNvSpPr txBox="1"/>
          <p:nvPr/>
        </p:nvSpPr>
        <p:spPr>
          <a:xfrm>
            <a:off x="8501894" y="3806540"/>
            <a:ext cx="13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CD4728-D3C9-43B3-8F25-FD30FC25BC81}"/>
              </a:ext>
            </a:extLst>
          </p:cNvPr>
          <p:cNvCxnSpPr>
            <a:cxnSpLocks/>
            <a:stCxn id="3084" idx="1"/>
          </p:cNvCxnSpPr>
          <p:nvPr/>
        </p:nvCxnSpPr>
        <p:spPr>
          <a:xfrm flipH="1">
            <a:off x="6250911" y="3167149"/>
            <a:ext cx="2047783" cy="228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013B29-8704-4D91-9016-6388EEEA19A2}"/>
              </a:ext>
            </a:extLst>
          </p:cNvPr>
          <p:cNvSpPr txBox="1"/>
          <p:nvPr/>
        </p:nvSpPr>
        <p:spPr>
          <a:xfrm>
            <a:off x="6616252" y="3668040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118753-2249-4535-AD77-571878C96F2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338283" y="3429001"/>
            <a:ext cx="1909611" cy="219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29B451-F884-4382-9231-74615A27DF63}"/>
              </a:ext>
            </a:extLst>
          </p:cNvPr>
          <p:cNvSpPr txBox="1"/>
          <p:nvPr/>
        </p:nvSpPr>
        <p:spPr>
          <a:xfrm>
            <a:off x="7293088" y="441934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5" grpId="0"/>
      <p:bldP spid="31" grpId="0"/>
      <p:bldP spid="41" grpId="0"/>
      <p:bldP spid="47" grpId="0"/>
      <p:bldP spid="55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{6AB24D49-7DE8-4BCF-91AB-927BCDF7F063}tf78438558_win32</Template>
  <TotalTime>232</TotalTime>
  <Words>486</Words>
  <Application>Microsoft Office PowerPoint</Application>
  <PresentationFormat>Widescreen</PresentationFormat>
  <Paragraphs>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Custom</vt:lpstr>
      <vt:lpstr>AI for illegal parking and vendors detection</vt:lpstr>
      <vt:lpstr>Group Members</vt:lpstr>
      <vt:lpstr>Problem Statement</vt:lpstr>
      <vt:lpstr>Previous Works</vt:lpstr>
      <vt:lpstr>ML Model to Business Model Mapping</vt:lpstr>
      <vt:lpstr>ML to BL Mapping</vt:lpstr>
      <vt:lpstr>ML to BL Mapping</vt:lpstr>
      <vt:lpstr>Methodology</vt:lpstr>
      <vt:lpstr>PowerPoint Presentation</vt:lpstr>
      <vt:lpstr>Class Imbalance</vt:lpstr>
      <vt:lpstr>Handling class imbalance</vt:lpstr>
      <vt:lpstr>Model Evaluation Metrices</vt:lpstr>
      <vt:lpstr>Precision-Confidence Curve</vt:lpstr>
      <vt:lpstr>Confusion Matrix</vt:lpstr>
      <vt:lpstr>F1-Confidence Curve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illegal parking and vendors detection</dc:title>
  <dc:subject/>
  <dc:creator>Saad Akmal</dc:creator>
  <cp:lastModifiedBy>Saad Akmal</cp:lastModifiedBy>
  <cp:revision>16</cp:revision>
  <dcterms:created xsi:type="dcterms:W3CDTF">2024-12-20T14:57:12Z</dcterms:created>
  <dcterms:modified xsi:type="dcterms:W3CDTF">2024-12-22T17:18:19Z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