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68"/>
  </p:handoutMasterIdLst>
  <p:sldIdLst>
    <p:sldId id="256" r:id="rId2"/>
    <p:sldId id="329" r:id="rId3"/>
    <p:sldId id="330" r:id="rId4"/>
    <p:sldId id="258" r:id="rId5"/>
    <p:sldId id="259" r:id="rId6"/>
    <p:sldId id="323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324" r:id="rId20"/>
    <p:sldId id="325" r:id="rId21"/>
    <p:sldId id="331" r:id="rId22"/>
    <p:sldId id="274" r:id="rId23"/>
    <p:sldId id="275" r:id="rId24"/>
    <p:sldId id="276" r:id="rId25"/>
    <p:sldId id="277" r:id="rId26"/>
    <p:sldId id="278" r:id="rId27"/>
    <p:sldId id="281" r:id="rId28"/>
    <p:sldId id="283" r:id="rId29"/>
    <p:sldId id="334" r:id="rId30"/>
    <p:sldId id="285" r:id="rId31"/>
    <p:sldId id="335" r:id="rId32"/>
    <p:sldId id="289" r:id="rId33"/>
    <p:sldId id="290" r:id="rId34"/>
    <p:sldId id="291" r:id="rId35"/>
    <p:sldId id="292" r:id="rId36"/>
    <p:sldId id="293" r:id="rId37"/>
    <p:sldId id="336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38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48" r:id="rId59"/>
    <p:sldId id="347" r:id="rId60"/>
    <p:sldId id="349" r:id="rId61"/>
    <p:sldId id="346" r:id="rId62"/>
    <p:sldId id="317" r:id="rId63"/>
    <p:sldId id="318" r:id="rId64"/>
    <p:sldId id="319" r:id="rId65"/>
    <p:sldId id="321" r:id="rId66"/>
    <p:sldId id="322" r:id="rId67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D4D4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28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DAC7F93-25C1-4004-B3C5-DAA522A2D59D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Garamond" pitchFamily="18" charset="0"/>
              </a:defRPr>
            </a:lvl1pPr>
          </a:lstStyle>
          <a:p>
            <a:r>
              <a:rPr lang="en-US" altLang="zh-TW"/>
              <a:t>Course Title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3886200"/>
            <a:ext cx="7775575" cy="1752600"/>
          </a:xfrm>
        </p:spPr>
        <p:txBody>
          <a:bodyPr/>
          <a:lstStyle>
            <a:lvl1pPr marL="0" indent="0">
              <a:buFontTx/>
              <a:buNone/>
              <a:defRPr>
                <a:latin typeface="Garamond" pitchFamily="18" charset="0"/>
              </a:defRPr>
            </a:lvl1pPr>
          </a:lstStyle>
          <a:p>
            <a:r>
              <a:rPr lang="en-US" altLang="zh-TW"/>
              <a:t>Who teach this course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249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249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38600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85113" y="260350"/>
            <a:ext cx="827087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229600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Level 1</a:t>
            </a:r>
          </a:p>
          <a:p>
            <a:pPr lvl="1"/>
            <a:r>
              <a:rPr lang="en-US" altLang="zh-TW" smtClean="0"/>
              <a:t>Level 2</a:t>
            </a:r>
          </a:p>
          <a:p>
            <a:pPr lvl="2"/>
            <a:r>
              <a:rPr lang="en-US" altLang="zh-TW" smtClean="0"/>
              <a:t>Level 3</a:t>
            </a:r>
          </a:p>
          <a:p>
            <a:pPr lvl="3"/>
            <a:r>
              <a:rPr lang="en-US" altLang="zh-TW" smtClean="0"/>
              <a:t>Level4 </a:t>
            </a:r>
          </a:p>
          <a:p>
            <a:pPr lvl="4"/>
            <a:r>
              <a:rPr lang="en-US" altLang="zh-TW" smtClean="0"/>
              <a:t>level5</a:t>
            </a: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468313" y="981075"/>
            <a:ext cx="8207375" cy="0"/>
          </a:xfrm>
          <a:prstGeom prst="line">
            <a:avLst/>
          </a:prstGeom>
          <a:noFill/>
          <a:ln w="38100">
            <a:solidFill>
              <a:srgbClr val="4D4D4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Trebuchet MS" pitchFamily="34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0"/>
              <a:t>Conditional Processing</a:t>
            </a:r>
            <a:r>
              <a:rPr lang="en-US" altLang="zh-TW" b="0">
                <a:latin typeface="新細明體" pitchFamily="18" charset="-120"/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i="1" dirty="0">
                <a:latin typeface="Eras Bold ITC" pitchFamily="34" charset="0"/>
              </a:rPr>
              <a:t>Computer Organization and Assembly Languages</a:t>
            </a:r>
            <a:r>
              <a:rPr lang="en-US" altLang="zh-TW" i="1" dirty="0"/>
              <a:t> </a:t>
            </a:r>
          </a:p>
          <a:p>
            <a:endParaRPr lang="en-US" altLang="zh-TW" i="1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85800" y="6021388"/>
            <a:ext cx="7772400" cy="37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TW" i="1">
                <a:latin typeface="Garamond" pitchFamily="18" charset="0"/>
              </a:rPr>
              <a:t>with slides by Kip Irvine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 </a:t>
            </a:r>
            <a:r>
              <a:rPr lang="en-US" altLang="zh-TW" sz="2400"/>
              <a:t> (1 of 5)</a:t>
            </a: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762000" y="2514600"/>
            <a:ext cx="69342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al,'a'	; AL = 01100001b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and al,11011111b	; AL = 01000001b</a:t>
            </a:r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18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Task: Convert the character in AL to upper case.</a:t>
            </a:r>
          </a:p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Solution: Use the AND instruction to clear bit 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r>
              <a:rPr lang="en-US" altLang="zh-TW" sz="2400"/>
              <a:t>  (2 of 5)</a:t>
            </a:r>
          </a:p>
        </p:txBody>
      </p:sp>
      <p:sp>
        <p:nvSpPr>
          <p:cNvPr id="262147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69342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al,6	; AL = 00000110b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or  al,00110000b	; AL = 00110110b</a:t>
            </a: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773988" cy="155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Task: Convert a binary decimal byte into its equivalent ASCII decimal digit.</a:t>
            </a:r>
          </a:p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Solution: Use the OR instruction to set bits 4 and 5.</a:t>
            </a: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1066800" y="3962400"/>
            <a:ext cx="6477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The ASCII digit '6' = 00110110b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r>
              <a:rPr lang="en-US" altLang="zh-TW" sz="2400"/>
              <a:t>  (3 of 5)</a:t>
            </a:r>
            <a:endParaRPr lang="en-US" altLang="zh-TW"/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762000" y="2921000"/>
            <a:ext cx="7339013" cy="1587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ax,40h           ; BIOS segment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ds,ax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bx,17h           ; keyboard flag byte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or BYTE PTR [bx],01000000b	; CapsLock on</a:t>
            </a: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539750" y="1066800"/>
            <a:ext cx="813435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Task: Turn on the keyboard CapsLock key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Solution: Use the OR instruction to set bit 6 in the keyboard flag byte at 0040:0017h in the BIOS data area.</a:t>
            </a:r>
          </a:p>
        </p:txBody>
      </p:sp>
      <p:sp>
        <p:nvSpPr>
          <p:cNvPr id="263173" name="Text Box 5"/>
          <p:cNvSpPr txBox="1">
            <a:spLocks noChangeArrowheads="1"/>
          </p:cNvSpPr>
          <p:nvPr/>
        </p:nvSpPr>
        <p:spPr bwMode="auto">
          <a:xfrm>
            <a:off x="762000" y="45720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This code only runs in Real-address mode, and it does not work under Windows NT, 2000, or XP.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r>
              <a:rPr lang="en-US" altLang="zh-TW" sz="2400"/>
              <a:t>  (4 of 5)</a:t>
            </a:r>
            <a:endParaRPr lang="en-US" altLang="zh-TW"/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71628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ax,wordVal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and ax,1	; low bit set?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jz  EvenValue	; jump if Zero flag set</a:t>
            </a:r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685800" y="981075"/>
            <a:ext cx="723900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Task: Jump to a label if an integer is even.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Solution: AND the lowest bit with a 1. If the result is Zero, the number was even.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Applications</a:t>
            </a:r>
            <a:r>
              <a:rPr lang="en-US" altLang="zh-TW" sz="2400"/>
              <a:t>  (5 of 5)</a:t>
            </a:r>
            <a:endParaRPr lang="en-US" altLang="zh-TW"/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762000" y="2743200"/>
            <a:ext cx="7162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or  al,al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jnz IsNotZero	; jump if not zero</a:t>
            </a:r>
          </a:p>
        </p:txBody>
      </p:sp>
      <p:sp>
        <p:nvSpPr>
          <p:cNvPr id="26522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239000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Task: Jump to a label if the value in AL is not zero.</a:t>
            </a:r>
          </a:p>
          <a:p>
            <a:pPr marL="285750" indent="-285750">
              <a:lnSpc>
                <a:spcPct val="11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zh-TW" sz="2400"/>
              <a:t>Solution: OR the byte with itself, then use the JNZ (jump if not zero) instruction.</a:t>
            </a:r>
          </a:p>
        </p:txBody>
      </p:sp>
      <p:sp>
        <p:nvSpPr>
          <p:cNvPr id="265221" name="Text Box 5"/>
          <p:cNvSpPr txBox="1">
            <a:spLocks noChangeArrowheads="1"/>
          </p:cNvSpPr>
          <p:nvPr/>
        </p:nvSpPr>
        <p:spPr bwMode="auto">
          <a:xfrm>
            <a:off x="762000" y="4876800"/>
            <a:ext cx="7162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ORing any number with itself does not change its value.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TEST instruction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18488" cy="2039937"/>
          </a:xfrm>
        </p:spPr>
        <p:txBody>
          <a:bodyPr/>
          <a:lstStyle/>
          <a:p>
            <a:r>
              <a:rPr lang="en-US" altLang="zh-TW" sz="2400"/>
              <a:t>Performs a nondestructive AND operation between each pair of matching bits in two operands</a:t>
            </a:r>
          </a:p>
          <a:p>
            <a:r>
              <a:rPr lang="en-US" altLang="zh-TW" sz="2400"/>
              <a:t>No operands are modified, but the flags are affected.</a:t>
            </a:r>
          </a:p>
          <a:p>
            <a:r>
              <a:rPr lang="en-US" altLang="zh-TW" sz="2400"/>
              <a:t>Example: jump to a label if either bit 0 or bit 1 in AL is set.</a:t>
            </a:r>
          </a:p>
        </p:txBody>
      </p:sp>
      <p:sp>
        <p:nvSpPr>
          <p:cNvPr id="266244" name="Text Box 4"/>
          <p:cNvSpPr txBox="1">
            <a:spLocks noChangeArrowheads="1"/>
          </p:cNvSpPr>
          <p:nvPr/>
        </p:nvSpPr>
        <p:spPr bwMode="auto">
          <a:xfrm>
            <a:off x="2133600" y="2878138"/>
            <a:ext cx="3810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test al,00000011b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jnz  ValueFound</a:t>
            </a:r>
          </a:p>
        </p:txBody>
      </p:sp>
      <p:sp>
        <p:nvSpPr>
          <p:cNvPr id="266246" name="Rectangle 6"/>
          <p:cNvSpPr>
            <a:spLocks noChangeArrowheads="1"/>
          </p:cNvSpPr>
          <p:nvPr/>
        </p:nvSpPr>
        <p:spPr bwMode="auto">
          <a:xfrm>
            <a:off x="468313" y="400208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400">
                <a:latin typeface="Trebuchet MS" pitchFamily="34" charset="0"/>
              </a:rPr>
              <a:t>Example: jump to a label if neither bit 0 nor bit 1 in AL is set.</a:t>
            </a:r>
          </a:p>
        </p:txBody>
      </p:sp>
      <p:sp>
        <p:nvSpPr>
          <p:cNvPr id="266247" name="Text Box 7"/>
          <p:cNvSpPr txBox="1">
            <a:spLocks noChangeArrowheads="1"/>
          </p:cNvSpPr>
          <p:nvPr/>
        </p:nvSpPr>
        <p:spPr bwMode="auto">
          <a:xfrm>
            <a:off x="2201863" y="4967288"/>
            <a:ext cx="3810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test al,00000011b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jz   ValueNotFound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CMP instruction </a:t>
            </a:r>
            <a:r>
              <a:rPr lang="en-US" altLang="zh-TW" sz="2400"/>
              <a:t> (1 of 3)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663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 sz="2400"/>
              <a:t>Compares the destination operand to the source operand</a:t>
            </a:r>
          </a:p>
          <a:p>
            <a:pPr lvl="1">
              <a:lnSpc>
                <a:spcPct val="90000"/>
              </a:lnSpc>
            </a:pPr>
            <a:r>
              <a:rPr lang="en-US" altLang="zh-TW" sz="1800"/>
              <a:t>Nondestructive subtraction of source from destination (destination operand is not changed)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Syntax: (OSZCAP)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sz="2400" b="1">
                <a:solidFill>
                  <a:schemeClr val="tx2"/>
                </a:solidFill>
                <a:latin typeface="Courier New" pitchFamily="49" charset="0"/>
              </a:rPr>
              <a:t>    CMP </a:t>
            </a:r>
            <a:r>
              <a:rPr lang="en-US" altLang="zh-TW" sz="2400" b="1" i="1">
                <a:solidFill>
                  <a:schemeClr val="tx2"/>
                </a:solidFill>
                <a:latin typeface="Courier New" pitchFamily="49" charset="0"/>
              </a:rPr>
              <a:t>destination, source</a:t>
            </a:r>
          </a:p>
          <a:p>
            <a:pPr>
              <a:lnSpc>
                <a:spcPct val="90000"/>
              </a:lnSpc>
            </a:pPr>
            <a:r>
              <a:rPr lang="en-US" altLang="zh-TW" sz="2400"/>
              <a:t>Example: destination == source</a:t>
            </a:r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524000" y="3811588"/>
            <a:ext cx="6096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al,5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cmp al,5	; Zero flag set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471488" y="4718050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400">
                <a:latin typeface="Trebuchet MS" pitchFamily="34" charset="0"/>
              </a:rPr>
              <a:t>Example: destination &lt; source</a:t>
            </a:r>
          </a:p>
        </p:txBody>
      </p:sp>
      <p:sp>
        <p:nvSpPr>
          <p:cNvPr id="267271" name="Text Box 7"/>
          <p:cNvSpPr txBox="1">
            <a:spLocks noChangeArrowheads="1"/>
          </p:cNvSpPr>
          <p:nvPr/>
        </p:nvSpPr>
        <p:spPr bwMode="auto">
          <a:xfrm>
            <a:off x="1524000" y="5327650"/>
            <a:ext cx="6096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al,4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cmp al,5	; Carry flag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CMP instruction </a:t>
            </a:r>
            <a:r>
              <a:rPr lang="en-US" altLang="zh-TW" sz="2400"/>
              <a:t> (2 of 3)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6535738" cy="741362"/>
          </a:xfrm>
        </p:spPr>
        <p:txBody>
          <a:bodyPr/>
          <a:lstStyle/>
          <a:p>
            <a:r>
              <a:rPr lang="en-US" altLang="zh-TW" sz="2400"/>
              <a:t>Example: destination &gt; source</a:t>
            </a:r>
          </a:p>
        </p:txBody>
      </p:sp>
      <p:sp>
        <p:nvSpPr>
          <p:cNvPr id="268292" name="Text Box 4"/>
          <p:cNvSpPr txBox="1">
            <a:spLocks noChangeArrowheads="1"/>
          </p:cNvSpPr>
          <p:nvPr/>
        </p:nvSpPr>
        <p:spPr bwMode="auto">
          <a:xfrm>
            <a:off x="1524000" y="1752600"/>
            <a:ext cx="6096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mov al,6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cmp al,5	; ZF = 0, CF = 0</a:t>
            </a:r>
          </a:p>
        </p:txBody>
      </p:sp>
      <p:sp>
        <p:nvSpPr>
          <p:cNvPr id="268293" name="Rectangle 5"/>
          <p:cNvSpPr>
            <a:spLocks noChangeArrowheads="1"/>
          </p:cNvSpPr>
          <p:nvPr/>
        </p:nvSpPr>
        <p:spPr bwMode="auto">
          <a:xfrm>
            <a:off x="1676400" y="27432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</a:pPr>
            <a:r>
              <a:rPr kumimoji="0" lang="en-US" altLang="zh-TW" sz="2000"/>
              <a:t>(both the Zero and Carry flags are clear)</a:t>
            </a:r>
          </a:p>
        </p:txBody>
      </p:sp>
      <p:sp>
        <p:nvSpPr>
          <p:cNvPr id="268294" name="Text Box 6"/>
          <p:cNvSpPr txBox="1">
            <a:spLocks noChangeArrowheads="1"/>
          </p:cNvSpPr>
          <p:nvPr/>
        </p:nvSpPr>
        <p:spPr bwMode="auto">
          <a:xfrm>
            <a:off x="1219200" y="3962400"/>
            <a:ext cx="6324600" cy="603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comparisons shown so far were unsigned.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CMP instruction </a:t>
            </a:r>
            <a:r>
              <a:rPr lang="en-US" altLang="zh-TW" sz="2400"/>
              <a:t> (3 of 3)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55838"/>
            <a:ext cx="6535738" cy="741362"/>
          </a:xfrm>
        </p:spPr>
        <p:txBody>
          <a:bodyPr/>
          <a:lstStyle/>
          <a:p>
            <a:r>
              <a:rPr lang="en-US" altLang="zh-TW" sz="2400"/>
              <a:t>Example: destination &gt; source</a:t>
            </a:r>
          </a:p>
        </p:txBody>
      </p:sp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1143000" y="2819400"/>
            <a:ext cx="6858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al,5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2743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cmp al,-2	; Sign flag == Overflow flag</a:t>
            </a:r>
          </a:p>
        </p:txBody>
      </p:sp>
      <p:sp>
        <p:nvSpPr>
          <p:cNvPr id="269317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7086600" cy="923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comparisons shown here are performed with signed integers.</a:t>
            </a:r>
          </a:p>
        </p:txBody>
      </p:sp>
      <p:grpSp>
        <p:nvGrpSpPr>
          <p:cNvPr id="269318" name="Group 6"/>
          <p:cNvGrpSpPr>
            <a:grpSpLocks/>
          </p:cNvGrpSpPr>
          <p:nvPr/>
        </p:nvGrpSpPr>
        <p:grpSpPr bwMode="auto">
          <a:xfrm>
            <a:off x="685800" y="4005263"/>
            <a:ext cx="7315200" cy="1295400"/>
            <a:chOff x="432" y="2496"/>
            <a:chExt cx="4608" cy="816"/>
          </a:xfrm>
        </p:grpSpPr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432" y="2496"/>
              <a:ext cx="388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chemeClr val="tx1"/>
                </a:buClr>
                <a:buFontTx/>
                <a:buChar char="•"/>
              </a:pPr>
              <a:r>
                <a:rPr kumimoji="0" lang="en-US" altLang="zh-TW" sz="2000"/>
                <a:t>Example: destination &lt; source</a:t>
              </a:r>
            </a:p>
          </p:txBody>
        </p:sp>
        <p:sp>
          <p:nvSpPr>
            <p:cNvPr id="269320" name="Text Box 8"/>
            <p:cNvSpPr txBox="1">
              <a:spLocks noChangeArrowheads="1"/>
            </p:cNvSpPr>
            <p:nvPr/>
          </p:nvSpPr>
          <p:spPr bwMode="auto">
            <a:xfrm>
              <a:off x="720" y="2784"/>
              <a:ext cx="432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2743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al,-1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2743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cmp al,5	; Sign flag </a:t>
              </a:r>
              <a:r>
                <a:rPr kumimoji="0" lang="en-US" altLang="zh-TW" b="1">
                  <a:latin typeface="Courier New" pitchFamily="49" charset="0"/>
                  <a:sym typeface="Symbol" pitchFamily="18" charset="2"/>
                </a:rPr>
                <a:t>!=</a:t>
              </a:r>
              <a:r>
                <a:rPr kumimoji="0" lang="en-US" altLang="zh-TW" b="1">
                  <a:latin typeface="Courier New" pitchFamily="49" charset="0"/>
                </a:rPr>
                <a:t> Overflow flag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Setting and clearing individual flags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and al, 0		; set Zero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or  al, 1		; clear Zero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or  al, 80h		; set Sign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and al, 7Fh		; clear Sign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stc				; set Carry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clc				; clear Carry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 al, 7Fh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inc al			; set Overflow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TW" b="1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or eax, 0		; clear Overflow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Announcements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Midterm exam: Room 103, 10:00am-12:00am next Thursday, open book, chapters 1-5.</a:t>
            </a:r>
          </a:p>
          <a:p>
            <a:r>
              <a:rPr lang="en-US" altLang="zh-TW"/>
              <a:t>Assignment #2 is online.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Conditional jumps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Conditional structures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There are no high-level logic structures such as if-then-else, in the IA-32 instruction set. But, you can use combinations of comparisons and jumps to implement any logic structure.</a:t>
            </a:r>
          </a:p>
          <a:p>
            <a:r>
              <a:rPr lang="en-US" altLang="zh-TW"/>
              <a:t>First, an operation such as CMP, AND or SUB is executed to modified the CPU flags. Second, a conditional jump instruction tests the flags and change the execution flow accordingly. 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2590800" y="4724400"/>
            <a:ext cx="25574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400" b="1">
                <a:latin typeface="Courier New" pitchFamily="49" charset="0"/>
              </a:rPr>
              <a:t>    CMP AL, 0</a:t>
            </a:r>
          </a:p>
          <a:p>
            <a:r>
              <a:rPr lang="en-US" altLang="zh-TW" sz="2400" b="1">
                <a:latin typeface="Courier New" pitchFamily="49" charset="0"/>
              </a:rPr>
              <a:t>    JZ  L1</a:t>
            </a:r>
          </a:p>
          <a:p>
            <a:r>
              <a:rPr lang="en-US" altLang="zh-TW" sz="2400" b="1">
                <a:latin typeface="Courier New" pitchFamily="49" charset="0"/>
              </a:rPr>
              <a:t>    :</a:t>
            </a:r>
          </a:p>
          <a:p>
            <a:r>
              <a:rPr lang="en-US" altLang="zh-TW" sz="2400" b="1">
                <a:latin typeface="Courier New" pitchFamily="49" charset="0"/>
              </a:rPr>
              <a:t>L1: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</a:t>
            </a:r>
            <a:r>
              <a:rPr lang="en-US" altLang="zh-TW" sz="2800" i="1"/>
              <a:t>cond</a:t>
            </a:r>
            <a:r>
              <a:rPr lang="en-US" altLang="zh-TW"/>
              <a:t> instruction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100637"/>
          </a:xfrm>
        </p:spPr>
        <p:txBody>
          <a:bodyPr/>
          <a:lstStyle/>
          <a:p>
            <a:pPr marL="533400" indent="-533400"/>
            <a:r>
              <a:rPr lang="en-US" altLang="zh-TW"/>
              <a:t>A conditional jump instruction branches to a label when specific register or flag conditions are met</a:t>
            </a:r>
          </a:p>
          <a:p>
            <a:pPr marL="533400" indent="-533400">
              <a:buFontTx/>
              <a:buNone/>
            </a:pPr>
            <a:r>
              <a:rPr lang="en-US" altLang="zh-TW" b="1">
                <a:latin typeface="Courier New" pitchFamily="49" charset="0"/>
              </a:rPr>
              <a:t>   Jcond </a:t>
            </a:r>
            <a:r>
              <a:rPr lang="en-US" altLang="zh-TW" b="1" i="1">
                <a:latin typeface="Courier New" pitchFamily="49" charset="0"/>
              </a:rPr>
              <a:t>destination</a:t>
            </a:r>
          </a:p>
          <a:p>
            <a:pPr marL="533400" indent="-533400"/>
            <a:r>
              <a:rPr lang="en-US" altLang="zh-TW"/>
              <a:t>Four groups: (some are the same)</a:t>
            </a:r>
          </a:p>
          <a:p>
            <a:pPr marL="533400" indent="-533400">
              <a:buFontTx/>
              <a:buAutoNum type="arabicPeriod"/>
            </a:pPr>
            <a:r>
              <a:rPr lang="en-US" altLang="zh-TW"/>
              <a:t>based on specific flag values</a:t>
            </a:r>
          </a:p>
          <a:p>
            <a:pPr marL="533400" indent="-533400">
              <a:buFontTx/>
              <a:buAutoNum type="arabicPeriod"/>
            </a:pPr>
            <a:r>
              <a:rPr lang="en-US" altLang="zh-TW"/>
              <a:t>based on equality between operands</a:t>
            </a:r>
          </a:p>
          <a:p>
            <a:pPr marL="533400" indent="-533400">
              <a:buFontTx/>
              <a:buAutoNum type="arabicPeriod"/>
            </a:pPr>
            <a:r>
              <a:rPr lang="en-US" altLang="zh-TW"/>
              <a:t>based on comparisons of unsigned operands</a:t>
            </a:r>
          </a:p>
          <a:p>
            <a:pPr marL="533400" indent="-533400">
              <a:buFontTx/>
              <a:buAutoNum type="arabicPeriod"/>
            </a:pPr>
            <a:r>
              <a:rPr lang="en-US" altLang="zh-TW"/>
              <a:t>based on comparisons of signed operands</a:t>
            </a:r>
            <a:endParaRPr lang="en-US" altLang="zh-TW" b="1" i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Jumps based on specific flags</a:t>
            </a:r>
          </a:p>
        </p:txBody>
      </p:sp>
      <p:pic>
        <p:nvPicPr>
          <p:cNvPr id="2723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052513"/>
            <a:ext cx="7272337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Jumps based on equality</a:t>
            </a:r>
          </a:p>
        </p:txBody>
      </p:sp>
      <p:pic>
        <p:nvPicPr>
          <p:cNvPr id="273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96975"/>
            <a:ext cx="806450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Jumps based on unsigned comparisons</a:t>
            </a:r>
          </a:p>
        </p:txBody>
      </p:sp>
      <p:pic>
        <p:nvPicPr>
          <p:cNvPr id="274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25538"/>
            <a:ext cx="8207375" cy="401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504825" y="5229225"/>
            <a:ext cx="1403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TW" altLang="en-US" sz="2400" b="1"/>
              <a:t>＞≧＜≦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Jumps based on signed comparisons</a:t>
            </a:r>
          </a:p>
        </p:txBody>
      </p:sp>
      <p:pic>
        <p:nvPicPr>
          <p:cNvPr id="275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125538"/>
            <a:ext cx="8207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Examples</a:t>
            </a:r>
            <a:endParaRPr lang="en-US" altLang="zh-TW" sz="2400">
              <a:solidFill>
                <a:schemeClr val="tx1"/>
              </a:solidFill>
            </a:endParaRPr>
          </a:p>
        </p:txBody>
      </p:sp>
      <p:grpSp>
        <p:nvGrpSpPr>
          <p:cNvPr id="278531" name="Group 3"/>
          <p:cNvGrpSpPr>
            <a:grpSpLocks/>
          </p:cNvGrpSpPr>
          <p:nvPr/>
        </p:nvGrpSpPr>
        <p:grpSpPr bwMode="auto">
          <a:xfrm>
            <a:off x="685800" y="914400"/>
            <a:ext cx="7696200" cy="2514600"/>
            <a:chOff x="432" y="576"/>
            <a:chExt cx="4848" cy="1584"/>
          </a:xfrm>
        </p:grpSpPr>
        <p:sp>
          <p:nvSpPr>
            <p:cNvPr id="278532" name="Text Box 4"/>
            <p:cNvSpPr txBox="1">
              <a:spLocks noChangeArrowheads="1"/>
            </p:cNvSpPr>
            <p:nvPr/>
          </p:nvSpPr>
          <p:spPr bwMode="auto">
            <a:xfrm>
              <a:off x="1008" y="1152"/>
              <a:ext cx="3024" cy="100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Large,bx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cmp ax,bx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jna Next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Large,ax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278533" name="Text Box 5"/>
            <p:cNvSpPr txBox="1">
              <a:spLocks noChangeArrowheads="1"/>
            </p:cNvSpPr>
            <p:nvPr/>
          </p:nvSpPr>
          <p:spPr bwMode="auto">
            <a:xfrm>
              <a:off x="432" y="576"/>
              <a:ext cx="48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marL="228600" indent="-228600">
                <a:spcBef>
                  <a:spcPct val="50000"/>
                </a:spcBef>
                <a:buFontTx/>
                <a:buChar char="•"/>
              </a:pPr>
              <a:r>
                <a:rPr kumimoji="0" lang="en-US" altLang="zh-TW" sz="2100"/>
                <a:t>Compare unsigned AX to BX, and copy the larger of the two into a variable named </a:t>
              </a:r>
              <a:r>
                <a:rPr kumimoji="0" lang="en-US" altLang="zh-TW" sz="2100">
                  <a:solidFill>
                    <a:schemeClr val="tx2"/>
                  </a:solidFill>
                </a:rPr>
                <a:t>Large</a:t>
              </a:r>
            </a:p>
          </p:txBody>
        </p:sp>
      </p:grpSp>
      <p:grpSp>
        <p:nvGrpSpPr>
          <p:cNvPr id="278534" name="Group 6"/>
          <p:cNvGrpSpPr>
            <a:grpSpLocks/>
          </p:cNvGrpSpPr>
          <p:nvPr/>
        </p:nvGrpSpPr>
        <p:grpSpPr bwMode="auto">
          <a:xfrm>
            <a:off x="762000" y="3657600"/>
            <a:ext cx="7696200" cy="2590800"/>
            <a:chOff x="480" y="2304"/>
            <a:chExt cx="4848" cy="1632"/>
          </a:xfrm>
        </p:grpSpPr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1008" y="2880"/>
              <a:ext cx="3024" cy="10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37160" tIns="182880" rIns="137160" bIns="182880"/>
            <a:lstStyle/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Small,ax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cmp bx,ax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jnl Next</a:t>
              </a:r>
            </a:p>
            <a:p>
              <a:pPr lvl="1"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mov Small,bx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  <a:tabLst>
                  <a:tab pos="457200" algn="l"/>
                  <a:tab pos="4114800" algn="l"/>
                </a:tabLst>
              </a:pPr>
              <a:r>
                <a:rPr kumimoji="0" lang="en-US" altLang="zh-TW" b="1">
                  <a:latin typeface="Courier New" pitchFamily="49" charset="0"/>
                </a:rPr>
                <a:t>Next:</a:t>
              </a:r>
            </a:p>
          </p:txBody>
        </p:sp>
        <p:sp>
          <p:nvSpPr>
            <p:cNvPr id="278536" name="Text Box 8"/>
            <p:cNvSpPr txBox="1">
              <a:spLocks noChangeArrowheads="1"/>
            </p:cNvSpPr>
            <p:nvPr/>
          </p:nvSpPr>
          <p:spPr bwMode="auto">
            <a:xfrm>
              <a:off x="480" y="2304"/>
              <a:ext cx="4848" cy="5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tIns="137160" bIns="137160">
              <a:spAutoFit/>
            </a:bodyPr>
            <a:lstStyle/>
            <a:p>
              <a:pPr marL="228600" indent="-228600">
                <a:spcBef>
                  <a:spcPct val="50000"/>
                </a:spcBef>
                <a:buFontTx/>
                <a:buChar char="•"/>
              </a:pPr>
              <a:r>
                <a:rPr kumimoji="0" lang="en-US" altLang="zh-TW" sz="2100"/>
                <a:t>Compare signed AX to BX, and copy the smaller of the two into a variable named </a:t>
              </a:r>
              <a:r>
                <a:rPr kumimoji="0" lang="en-US" altLang="zh-TW" sz="2100">
                  <a:solidFill>
                    <a:schemeClr val="tx2"/>
                  </a:solidFill>
                </a:rPr>
                <a:t>Small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280579" name="Text Box 3"/>
          <p:cNvSpPr txBox="1">
            <a:spLocks noChangeArrowheads="1"/>
          </p:cNvSpPr>
          <p:nvPr/>
        </p:nvSpPr>
        <p:spPr bwMode="auto">
          <a:xfrm>
            <a:off x="914400" y="1773238"/>
            <a:ext cx="7162800" cy="374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.date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intArray DWORD 7,9,3,4,6,1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        mov  ebx, OFFSET intArray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        mov  ecx, LENGTHOF intArray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L1:     test DWORD PTR [ebx],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        jz   found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        add  ebx, 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        loop 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200400" algn="l"/>
              </a:tabLst>
            </a:pPr>
            <a:r>
              <a:rPr kumimoji="0" lang="en-US" altLang="zh-TW" b="1">
                <a:latin typeface="Courier New" pitchFamily="49" charset="0"/>
              </a:rPr>
              <a:t>...</a:t>
            </a:r>
          </a:p>
        </p:txBody>
      </p:sp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847013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Find the first even number in an array of unsigned integers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String encryption</a:t>
            </a:r>
          </a:p>
        </p:txBody>
      </p:sp>
      <p:sp>
        <p:nvSpPr>
          <p:cNvPr id="332805" name="Rectangle 5"/>
          <p:cNvSpPr>
            <a:spLocks noChangeArrowheads="1"/>
          </p:cNvSpPr>
          <p:nvPr/>
        </p:nvSpPr>
        <p:spPr bwMode="auto">
          <a:xfrm>
            <a:off x="2884488" y="1917700"/>
            <a:ext cx="230505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encoder</a:t>
            </a:r>
          </a:p>
        </p:txBody>
      </p:sp>
      <p:sp>
        <p:nvSpPr>
          <p:cNvPr id="332806" name="Line 6"/>
          <p:cNvSpPr>
            <a:spLocks noChangeShapeType="1"/>
          </p:cNvSpPr>
          <p:nvPr/>
        </p:nvSpPr>
        <p:spPr bwMode="auto">
          <a:xfrm>
            <a:off x="2236788" y="2565400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7" name="Line 7"/>
          <p:cNvSpPr>
            <a:spLocks noChangeShapeType="1"/>
          </p:cNvSpPr>
          <p:nvPr/>
        </p:nvSpPr>
        <p:spPr bwMode="auto">
          <a:xfrm>
            <a:off x="5219700" y="2565400"/>
            <a:ext cx="792163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08" name="Text Box 8"/>
          <p:cNvSpPr txBox="1">
            <a:spLocks noChangeArrowheads="1"/>
          </p:cNvSpPr>
          <p:nvPr/>
        </p:nvSpPr>
        <p:spPr bwMode="auto">
          <a:xfrm>
            <a:off x="588963" y="2254250"/>
            <a:ext cx="1736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message</a:t>
            </a:r>
          </a:p>
          <a:p>
            <a:pPr algn="ctr"/>
            <a:r>
              <a:rPr lang="en-US" altLang="zh-TW" sz="2400">
                <a:latin typeface="Trebuchet MS" pitchFamily="34" charset="0"/>
              </a:rPr>
              <a:t>(plain text)</a:t>
            </a:r>
          </a:p>
        </p:txBody>
      </p:sp>
      <p:sp>
        <p:nvSpPr>
          <p:cNvPr id="332809" name="Text Box 9"/>
          <p:cNvSpPr txBox="1">
            <a:spLocks noChangeArrowheads="1"/>
          </p:cNvSpPr>
          <p:nvPr/>
        </p:nvSpPr>
        <p:spPr bwMode="auto">
          <a:xfrm>
            <a:off x="5892800" y="3254375"/>
            <a:ext cx="2855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unintelligible string</a:t>
            </a:r>
          </a:p>
          <a:p>
            <a:pPr algn="ctr"/>
            <a:r>
              <a:rPr lang="en-US" altLang="zh-TW" sz="2400">
                <a:latin typeface="Trebuchet MS" pitchFamily="34" charset="0"/>
              </a:rPr>
              <a:t>(cipher text)</a:t>
            </a:r>
          </a:p>
        </p:txBody>
      </p:sp>
      <p:sp>
        <p:nvSpPr>
          <p:cNvPr id="332810" name="Text Box 10"/>
          <p:cNvSpPr txBox="1">
            <a:spLocks noChangeArrowheads="1"/>
          </p:cNvSpPr>
          <p:nvPr/>
        </p:nvSpPr>
        <p:spPr bwMode="auto">
          <a:xfrm>
            <a:off x="3635375" y="1100138"/>
            <a:ext cx="65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key</a:t>
            </a:r>
          </a:p>
        </p:txBody>
      </p:sp>
      <p:sp>
        <p:nvSpPr>
          <p:cNvPr id="332811" name="Line 11"/>
          <p:cNvSpPr>
            <a:spLocks noChangeShapeType="1"/>
          </p:cNvSpPr>
          <p:nvPr/>
        </p:nvSpPr>
        <p:spPr bwMode="auto">
          <a:xfrm>
            <a:off x="3995738" y="1557338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3" name="Rectangle 13"/>
          <p:cNvSpPr>
            <a:spLocks noChangeArrowheads="1"/>
          </p:cNvSpPr>
          <p:nvPr/>
        </p:nvSpPr>
        <p:spPr bwMode="auto">
          <a:xfrm>
            <a:off x="2914650" y="4149725"/>
            <a:ext cx="230505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zh-TW" sz="2400"/>
              <a:t>encoder</a:t>
            </a:r>
          </a:p>
        </p:txBody>
      </p:sp>
      <p:sp>
        <p:nvSpPr>
          <p:cNvPr id="332814" name="Line 14"/>
          <p:cNvSpPr>
            <a:spLocks noChangeShapeType="1"/>
          </p:cNvSpPr>
          <p:nvPr/>
        </p:nvSpPr>
        <p:spPr bwMode="auto">
          <a:xfrm>
            <a:off x="2266950" y="4797425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15" name="Text Box 15"/>
          <p:cNvSpPr txBox="1">
            <a:spLocks noChangeArrowheads="1"/>
          </p:cNvSpPr>
          <p:nvPr/>
        </p:nvSpPr>
        <p:spPr bwMode="auto">
          <a:xfrm>
            <a:off x="619125" y="4486275"/>
            <a:ext cx="17367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message</a:t>
            </a:r>
          </a:p>
          <a:p>
            <a:pPr algn="ctr"/>
            <a:r>
              <a:rPr lang="en-US" altLang="zh-TW" sz="2400">
                <a:latin typeface="Trebuchet MS" pitchFamily="34" charset="0"/>
              </a:rPr>
              <a:t>(plain text)</a:t>
            </a:r>
          </a:p>
        </p:txBody>
      </p:sp>
      <p:sp>
        <p:nvSpPr>
          <p:cNvPr id="332820" name="Text Box 20"/>
          <p:cNvSpPr txBox="1">
            <a:spLocks noChangeArrowheads="1"/>
          </p:cNvSpPr>
          <p:nvPr/>
        </p:nvSpPr>
        <p:spPr bwMode="auto">
          <a:xfrm>
            <a:off x="3708400" y="5734050"/>
            <a:ext cx="6556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TW" sz="2400">
                <a:latin typeface="Trebuchet MS" pitchFamily="34" charset="0"/>
              </a:rPr>
              <a:t>key</a:t>
            </a:r>
          </a:p>
        </p:txBody>
      </p:sp>
      <p:sp>
        <p:nvSpPr>
          <p:cNvPr id="332821" name="Line 21"/>
          <p:cNvSpPr>
            <a:spLocks noChangeShapeType="1"/>
          </p:cNvSpPr>
          <p:nvPr/>
        </p:nvSpPr>
        <p:spPr bwMode="auto">
          <a:xfrm>
            <a:off x="4067175" y="544512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2822" name="Line 22"/>
          <p:cNvSpPr>
            <a:spLocks noChangeShapeType="1"/>
          </p:cNvSpPr>
          <p:nvPr/>
        </p:nvSpPr>
        <p:spPr bwMode="auto">
          <a:xfrm flipV="1">
            <a:off x="5219700" y="4149725"/>
            <a:ext cx="792163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Assignment #2 CRC32 checksum 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unsigned int crc32(const char* data,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             size_t length)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{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// standard polynomial in CRC32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const unsigned int POLY = 0xEDB88320;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// standard initial value in CRC32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unsigned int reminder = 0xFFFFFFFF;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for(size_t i = 0; i &lt; length; i++){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// must be zero extended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reminder ^= (unsigned char)data[i];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for(size_t bit = 0; bit &lt; 8; bit++) 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if(reminder &amp; 0x01)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  reminder = (reminder &gt;&gt; 1) ^ POLY; 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else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      reminder &gt;&gt;= 1;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}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  return reminder ^ 0xFFFFFFFF; 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TW" sz="2000" b="1">
                <a:latin typeface="Courier New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Encrypting a string</a:t>
            </a:r>
          </a:p>
        </p:txBody>
      </p:sp>
      <p:sp>
        <p:nvSpPr>
          <p:cNvPr id="282627" name="Text Box 3"/>
          <p:cNvSpPr txBox="1">
            <a:spLocks noChangeArrowheads="1"/>
          </p:cNvSpPr>
          <p:nvPr/>
        </p:nvSpPr>
        <p:spPr bwMode="auto">
          <a:xfrm>
            <a:off x="755650" y="1236663"/>
            <a:ext cx="769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KEY = 239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buffer BYTE BUFMAX DUP(0)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bufSize DWORD 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ecx,bufSize	; loop counter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esi,0	; index 0 in buffer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L1: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xor buffer[esi],KEY	; translate a byte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inc esi	; point to next byte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loop L1</a:t>
            </a:r>
          </a:p>
        </p:txBody>
      </p:sp>
      <p:sp>
        <p:nvSpPr>
          <p:cNvPr id="282629" name="Rectangle 5"/>
          <p:cNvSpPr>
            <a:spLocks noChangeArrowheads="1"/>
          </p:cNvSpPr>
          <p:nvPr/>
        </p:nvSpPr>
        <p:spPr bwMode="auto">
          <a:xfrm>
            <a:off x="828675" y="4638675"/>
            <a:ext cx="7559675" cy="1743075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Message: Attack at dawn.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 b="1">
                <a:latin typeface="Courier New" pitchFamily="49" charset="0"/>
              </a:rPr>
              <a:t>Cipher text:</a:t>
            </a: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</a:t>
            </a:r>
            <a:r>
              <a:rPr kumimoji="0" lang="en-US" altLang="zh-TW" sz="2400" b="1">
                <a:latin typeface="Courier New" pitchFamily="49" charset="0"/>
              </a:rPr>
              <a:t>«¢¢Äîä-Ä¢-ïÄÿü-Gs</a:t>
            </a:r>
          </a:p>
          <a:p>
            <a:pPr>
              <a:spcBef>
                <a:spcPct val="50000"/>
              </a:spcBef>
            </a:pPr>
            <a:r>
              <a:rPr kumimoji="0" lang="en-US" altLang="zh-TW" sz="2400" b="1">
                <a:latin typeface="Courier New" pitchFamily="49" charset="0"/>
              </a:rPr>
              <a:t>Decrypted: Attack at dawn.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Conditional loops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LOOPZ and LOOPE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5022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Syntax: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500">
                <a:solidFill>
                  <a:schemeClr val="tx2"/>
                </a:solidFill>
              </a:rPr>
              <a:t>	</a:t>
            </a:r>
            <a:r>
              <a:rPr lang="en-US" altLang="zh-TW" sz="2800" b="1">
                <a:solidFill>
                  <a:schemeClr val="tx2"/>
                </a:solidFill>
                <a:latin typeface="Courier New" pitchFamily="49" charset="0"/>
              </a:rPr>
              <a:t>LOOPE </a:t>
            </a:r>
            <a:r>
              <a:rPr lang="en-US" altLang="zh-TW" sz="2800" b="1" i="1">
                <a:solidFill>
                  <a:schemeClr val="tx2"/>
                </a:solidFill>
                <a:latin typeface="Courier New" pitchFamily="49" charset="0"/>
              </a:rPr>
              <a:t>destination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800" i="1">
                <a:solidFill>
                  <a:schemeClr val="tx2"/>
                </a:solidFill>
              </a:rPr>
              <a:t>	</a:t>
            </a:r>
            <a:r>
              <a:rPr lang="en-US" altLang="zh-TW" sz="2800" b="1">
                <a:solidFill>
                  <a:schemeClr val="tx2"/>
                </a:solidFill>
                <a:latin typeface="Courier New" pitchFamily="49" charset="0"/>
              </a:rPr>
              <a:t>LOOPZ</a:t>
            </a:r>
            <a:r>
              <a:rPr lang="en-US" altLang="zh-TW" sz="2800" b="1" i="1">
                <a:solidFill>
                  <a:schemeClr val="tx2"/>
                </a:solidFill>
                <a:latin typeface="Courier New" pitchFamily="49" charset="0"/>
              </a:rPr>
              <a:t> destination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Logic: </a:t>
            </a:r>
          </a:p>
          <a:p>
            <a:pPr lvl="1">
              <a:lnSpc>
                <a:spcPct val="90000"/>
              </a:lnSpc>
            </a:pPr>
            <a:r>
              <a:rPr lang="en-US" altLang="zh-TW" sz="2500"/>
              <a:t>ECX </a:t>
            </a:r>
            <a:r>
              <a:rPr lang="en-US" altLang="zh-TW" sz="2200">
                <a:sym typeface="Symbol" pitchFamily="18" charset="2"/>
              </a:rPr>
              <a:t></a:t>
            </a:r>
            <a:r>
              <a:rPr lang="en-US" altLang="zh-TW" sz="2500"/>
              <a:t> ECX </a:t>
            </a:r>
            <a:r>
              <a:rPr lang="en-US" altLang="zh-TW" sz="2500">
                <a:latin typeface="Arial"/>
              </a:rPr>
              <a:t>–</a:t>
            </a:r>
            <a:r>
              <a:rPr lang="en-US" altLang="zh-TW" sz="2500"/>
              <a:t> 1</a:t>
            </a:r>
          </a:p>
          <a:p>
            <a:pPr lvl="1">
              <a:lnSpc>
                <a:spcPct val="90000"/>
              </a:lnSpc>
            </a:pPr>
            <a:r>
              <a:rPr lang="en-US" altLang="zh-TW" sz="2500"/>
              <a:t>if ECX &gt; 0 and ZF=1, jump to </a:t>
            </a:r>
            <a:r>
              <a:rPr lang="en-US" altLang="zh-TW" sz="2500" i="1"/>
              <a:t>destination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The destination label must be between -128 and +127 bytes from the location of the following instruction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Useful when scanning an array for the first element that meets some condition.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LOOPNZ and LOOPNE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4637087"/>
          </a:xfrm>
        </p:spPr>
        <p:txBody>
          <a:bodyPr/>
          <a:lstStyle/>
          <a:p>
            <a:r>
              <a:rPr lang="en-US" altLang="zh-TW"/>
              <a:t>Syntax: </a:t>
            </a:r>
          </a:p>
          <a:p>
            <a:pPr>
              <a:buFontTx/>
              <a:buNone/>
            </a:pPr>
            <a:r>
              <a:rPr lang="en-US" altLang="zh-TW">
                <a:solidFill>
                  <a:schemeClr val="tx2"/>
                </a:solidFill>
              </a:rPr>
              <a:t>		</a:t>
            </a:r>
            <a:r>
              <a:rPr lang="en-US" altLang="zh-TW" b="1">
                <a:solidFill>
                  <a:schemeClr val="tx2"/>
                </a:solidFill>
                <a:latin typeface="Courier New" pitchFamily="49" charset="0"/>
              </a:rPr>
              <a:t>LOOPNZ </a:t>
            </a:r>
            <a:r>
              <a:rPr lang="en-US" altLang="zh-TW" b="1" i="1">
                <a:solidFill>
                  <a:schemeClr val="tx2"/>
                </a:solidFill>
                <a:latin typeface="Courier New" pitchFamily="49" charset="0"/>
              </a:rPr>
              <a:t>destination</a:t>
            </a:r>
          </a:p>
          <a:p>
            <a:pPr>
              <a:buFontTx/>
              <a:buNone/>
            </a:pPr>
            <a:r>
              <a:rPr lang="en-US" altLang="zh-TW" i="1">
                <a:solidFill>
                  <a:schemeClr val="tx2"/>
                </a:solidFill>
              </a:rPr>
              <a:t>		</a:t>
            </a:r>
            <a:r>
              <a:rPr lang="en-US" altLang="zh-TW" b="1">
                <a:solidFill>
                  <a:schemeClr val="tx2"/>
                </a:solidFill>
                <a:latin typeface="Courier New" pitchFamily="49" charset="0"/>
              </a:rPr>
              <a:t>LOOPNE</a:t>
            </a:r>
            <a:r>
              <a:rPr lang="en-US" altLang="zh-TW" b="1" i="1">
                <a:solidFill>
                  <a:schemeClr val="tx2"/>
                </a:solidFill>
                <a:latin typeface="Courier New" pitchFamily="49" charset="0"/>
              </a:rPr>
              <a:t> destination</a:t>
            </a:r>
          </a:p>
          <a:p>
            <a:r>
              <a:rPr lang="en-US" altLang="zh-TW"/>
              <a:t>Logic: </a:t>
            </a:r>
          </a:p>
          <a:p>
            <a:pPr lvl="1"/>
            <a:r>
              <a:rPr lang="en-US" altLang="zh-TW"/>
              <a:t>ECX </a:t>
            </a:r>
            <a:r>
              <a:rPr lang="en-US" altLang="zh-TW">
                <a:sym typeface="Symbol" pitchFamily="18" charset="2"/>
              </a:rPr>
              <a:t></a:t>
            </a:r>
            <a:r>
              <a:rPr lang="en-US" altLang="zh-TW"/>
              <a:t> ECX </a:t>
            </a:r>
            <a:r>
              <a:rPr lang="en-US" altLang="zh-TW">
                <a:latin typeface="Arial"/>
              </a:rPr>
              <a:t>–</a:t>
            </a:r>
            <a:r>
              <a:rPr lang="en-US" altLang="zh-TW"/>
              <a:t> 1; </a:t>
            </a:r>
          </a:p>
          <a:p>
            <a:pPr lvl="1"/>
            <a:r>
              <a:rPr lang="en-US" altLang="zh-TW"/>
              <a:t>if ECX &gt; 0 and ZF=0, jump to </a:t>
            </a:r>
            <a:r>
              <a:rPr lang="en-US" altLang="zh-TW" i="1"/>
              <a:t>destination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LOOPNZ example</a:t>
            </a:r>
          </a:p>
        </p:txBody>
      </p:sp>
      <p:sp>
        <p:nvSpPr>
          <p:cNvPr id="288771" name="Text Box 3"/>
          <p:cNvSpPr txBox="1">
            <a:spLocks noChangeArrowheads="1"/>
          </p:cNvSpPr>
          <p:nvPr/>
        </p:nvSpPr>
        <p:spPr bwMode="auto">
          <a:xfrm>
            <a:off x="539750" y="1484313"/>
            <a:ext cx="8135938" cy="4895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 SWORD -3,-6,-1,-10,10,30,40,4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sentinel SWORD 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array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ecx,LENGTHOF array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next: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test WORD PTR [esi],8000h	; test sign bit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pushfd	; push flags on stack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esi,TYPE array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popfd	; pop flags from stack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loopnz next	; continue loop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jnz quit	; none found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sub esi,TYPE array	; ESI points to value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quit: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533400" y="908050"/>
            <a:ext cx="7848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following code finds the first positive value in an array: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</a:t>
            </a:r>
          </a:p>
        </p:txBody>
      </p:sp>
      <p:sp>
        <p:nvSpPr>
          <p:cNvPr id="289795" name="Text Box 3"/>
          <p:cNvSpPr txBox="1">
            <a:spLocks noChangeArrowheads="1"/>
          </p:cNvSpPr>
          <p:nvPr/>
        </p:nvSpPr>
        <p:spPr bwMode="auto">
          <a:xfrm>
            <a:off x="755650" y="1828800"/>
            <a:ext cx="7696200" cy="434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array SWORD 50 DUP(?)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sentinel SWORD 0FFFFh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array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mov ecx,LENGTHOF array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L1:	cmp WORD PTR [esi],0	; check for zero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	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solidFill>
                <a:schemeClr val="tx2"/>
              </a:solidFill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572000" algn="l"/>
              </a:tabLst>
            </a:pPr>
            <a:r>
              <a:rPr kumimoji="0" lang="en-US" altLang="zh-TW" b="1">
                <a:latin typeface="Courier New" pitchFamily="49" charset="0"/>
              </a:rPr>
              <a:t>quit:</a:t>
            </a:r>
          </a:p>
        </p:txBody>
      </p:sp>
      <p:sp>
        <p:nvSpPr>
          <p:cNvPr id="289796" name="Text Box 4"/>
          <p:cNvSpPr txBox="1">
            <a:spLocks noChangeArrowheads="1"/>
          </p:cNvSpPr>
          <p:nvPr/>
        </p:nvSpPr>
        <p:spPr bwMode="auto">
          <a:xfrm>
            <a:off x="533400" y="90805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Locate the first nonzero value in the array. If none is found, let ESI point to the sentinel value: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Solution</a:t>
            </a: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762000" y="1219200"/>
            <a:ext cx="7696200" cy="457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array SWORD 50 DUP(?)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sentinel SWORD 0FFFFh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.code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esi,OFFSET array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ecx,LENGTHOF array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L1:	cmp WORD PTR [esi],0	; check for zero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pushfd	; push flags on stack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add esi,TYPE array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popfd	; pop flags from stack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loope next	; continue loop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jz quit	; none found</a:t>
            </a:r>
          </a:p>
          <a:p>
            <a:pPr lvl="1"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sub esi,TYPE array	; ESI points to value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quit: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636838"/>
            <a:ext cx="7772400" cy="1470025"/>
          </a:xfrm>
        </p:spPr>
        <p:txBody>
          <a:bodyPr/>
          <a:lstStyle/>
          <a:p>
            <a:pPr algn="ctr"/>
            <a:r>
              <a:rPr lang="en-US" altLang="zh-TW"/>
              <a:t>Conditional structures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Block-structured IF statements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576387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TW" sz="2400"/>
              <a:t>Assembly language programmers can easily translate logical statements written in C++/Java into assembly language. For example:</a:t>
            </a:r>
            <a:endParaRPr lang="en-US" altLang="zh-TW" sz="2000" b="1">
              <a:latin typeface="Courier New" pitchFamily="49" charset="0"/>
            </a:endParaRPr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4419600" y="2667000"/>
            <a:ext cx="3897313" cy="3209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mov eax,op1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cmp eax,op2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jne 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mov X,1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jmp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L1: mov X,2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L2: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611188" y="2636838"/>
            <a:ext cx="3384550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if( op1 == op2 )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X = 1;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X = 2;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484312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TW"/>
              <a:t>Implement the following pseudocode in assembly language. All values are unsigned:</a:t>
            </a:r>
            <a:endParaRPr lang="en-US" altLang="zh-TW" sz="2400" b="1">
              <a:latin typeface="Courier New" pitchFamily="49" charset="0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4427538" y="2349500"/>
            <a:ext cx="3744912" cy="24479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cmp ebx,ecx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ja 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mov eax,5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mov edx,6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next:	</a:t>
            </a:r>
          </a:p>
        </p:txBody>
      </p:sp>
      <p:sp>
        <p:nvSpPr>
          <p:cNvPr id="293893" name="Text Box 5"/>
          <p:cNvSpPr txBox="1">
            <a:spLocks noChangeArrowheads="1"/>
          </p:cNvSpPr>
          <p:nvPr/>
        </p:nvSpPr>
        <p:spPr bwMode="auto">
          <a:xfrm>
            <a:off x="611188" y="2349500"/>
            <a:ext cx="3384550" cy="2447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if( ebx &lt;= ecx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eax =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edx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Boolean and comparison instructions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89038"/>
            <a:ext cx="5810250" cy="4545012"/>
          </a:xfrm>
        </p:spPr>
        <p:txBody>
          <a:bodyPr/>
          <a:lstStyle/>
          <a:p>
            <a:r>
              <a:rPr lang="en-US" altLang="zh-TW"/>
              <a:t>CPU Status Flags</a:t>
            </a:r>
          </a:p>
          <a:p>
            <a:r>
              <a:rPr lang="en-US" altLang="zh-TW"/>
              <a:t>AND Instruction</a:t>
            </a:r>
          </a:p>
          <a:p>
            <a:r>
              <a:rPr lang="en-US" altLang="zh-TW"/>
              <a:t>OR Instruction</a:t>
            </a:r>
          </a:p>
          <a:p>
            <a:r>
              <a:rPr lang="en-US" altLang="zh-TW"/>
              <a:t>XOR Instruction</a:t>
            </a:r>
          </a:p>
          <a:p>
            <a:r>
              <a:rPr lang="en-US" altLang="zh-TW"/>
              <a:t>NOT Instruction</a:t>
            </a:r>
          </a:p>
          <a:p>
            <a:r>
              <a:rPr lang="en-US" altLang="zh-TW"/>
              <a:t>Applications</a:t>
            </a:r>
          </a:p>
          <a:p>
            <a:r>
              <a:rPr lang="en-US" altLang="zh-TW"/>
              <a:t>TEST Instruction </a:t>
            </a:r>
          </a:p>
          <a:p>
            <a:r>
              <a:rPr lang="en-US" altLang="zh-TW"/>
              <a:t>CMP Instruction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1152525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TW"/>
              <a:t>Implement the following pseudocode in assembly language. All values are 32-bit signed integers:</a:t>
            </a:r>
            <a:endParaRPr lang="en-US" altLang="zh-TW" sz="2400" b="1">
              <a:latin typeface="Courier New" pitchFamily="49" charset="0"/>
            </a:endParaRP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4419600" y="2362200"/>
            <a:ext cx="3968750" cy="34432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mov eax,var1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cmp eax,var2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jle L1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mov var3,6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mov var4,7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jmp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L1: mov var3,10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L2:</a:t>
            </a:r>
          </a:p>
        </p:txBody>
      </p:sp>
      <p:sp>
        <p:nvSpPr>
          <p:cNvPr id="294917" name="Text Box 5"/>
          <p:cNvSpPr txBox="1">
            <a:spLocks noChangeArrowheads="1"/>
          </p:cNvSpPr>
          <p:nvPr/>
        </p:nvSpPr>
        <p:spPr bwMode="auto">
          <a:xfrm>
            <a:off x="611188" y="2276475"/>
            <a:ext cx="3600450" cy="352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if( var1 &lt;= var2 )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var3 = 10;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var3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var4 = 7;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AND</a:t>
            </a:r>
            <a:endParaRPr lang="en-US" altLang="zh-TW" sz="2400"/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676400"/>
          </a:xfrm>
        </p:spPr>
        <p:txBody>
          <a:bodyPr/>
          <a:lstStyle/>
          <a:p>
            <a:pPr marL="228600" indent="-228600">
              <a:lnSpc>
                <a:spcPct val="120000"/>
              </a:lnSpc>
            </a:pPr>
            <a:r>
              <a:rPr lang="en-US" altLang="zh-TW" sz="2400"/>
              <a:t>When implementing the logical AND operator, consider that HLLs use short-circuit evaluation</a:t>
            </a:r>
          </a:p>
          <a:p>
            <a:pPr marL="228600" indent="-228600">
              <a:lnSpc>
                <a:spcPct val="120000"/>
              </a:lnSpc>
            </a:pPr>
            <a:r>
              <a:rPr lang="en-US" altLang="zh-TW" sz="2400"/>
              <a:t>In the following example, if the first expression is false, the second expression is skipped:</a:t>
            </a:r>
          </a:p>
        </p:txBody>
      </p:sp>
      <p:sp>
        <p:nvSpPr>
          <p:cNvPr id="295940" name="Text Box 4"/>
          <p:cNvSpPr txBox="1">
            <a:spLocks noChangeArrowheads="1"/>
          </p:cNvSpPr>
          <p:nvPr/>
        </p:nvSpPr>
        <p:spPr bwMode="auto">
          <a:xfrm>
            <a:off x="2198688" y="3375025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AND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AND</a:t>
            </a:r>
            <a:endParaRPr lang="en-US" altLang="zh-TW" sz="2400"/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990600" y="2971800"/>
            <a:ext cx="70104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al,bl	; first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ja  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jmp next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L1: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bl,cl	; second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ja  L2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jmp next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L2:		; both are 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X,1	; set X to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next:</a:t>
            </a:r>
          </a:p>
        </p:txBody>
      </p:sp>
      <p:sp>
        <p:nvSpPr>
          <p:cNvPr id="296964" name="Text Box 4"/>
          <p:cNvSpPr txBox="1">
            <a:spLocks noChangeArrowheads="1"/>
          </p:cNvSpPr>
          <p:nvPr/>
        </p:nvSpPr>
        <p:spPr bwMode="auto">
          <a:xfrm>
            <a:off x="2590800" y="12192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AND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296965" name="Text Box 5"/>
          <p:cNvSpPr txBox="1">
            <a:spLocks noChangeArrowheads="1"/>
          </p:cNvSpPr>
          <p:nvPr/>
        </p:nvSpPr>
        <p:spPr bwMode="auto">
          <a:xfrm>
            <a:off x="762000" y="2286000"/>
            <a:ext cx="73152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>
                <a:solidFill>
                  <a:schemeClr val="tx2"/>
                </a:solidFill>
              </a:rPr>
              <a:t>This is one possible implementation 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AND</a:t>
            </a:r>
            <a:endParaRPr lang="en-US" altLang="zh-TW" sz="2400"/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7315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al,bl	; first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jbe next	; quit if 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bl,cl	; second expression...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jbe next	; quit if false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X,1	; both are true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next:</a:t>
            </a:r>
          </a:p>
        </p:txBody>
      </p:sp>
      <p:sp>
        <p:nvSpPr>
          <p:cNvPr id="297988" name="Text Box 4"/>
          <p:cNvSpPr txBox="1">
            <a:spLocks noChangeArrowheads="1"/>
          </p:cNvSpPr>
          <p:nvPr/>
        </p:nvSpPr>
        <p:spPr bwMode="auto">
          <a:xfrm>
            <a:off x="2438400" y="12954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AND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609600" y="2438400"/>
            <a:ext cx="7696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>
                <a:solidFill>
                  <a:schemeClr val="tx2"/>
                </a:solidFill>
              </a:rPr>
              <a:t>But the following implementation uses  29% less code by reversing the first relational operator. We allow the program to "fall through" to the second expression: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152525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TW"/>
              <a:t>Implement the following pseudocode in assembly language. All values are unsigned:</a:t>
            </a:r>
            <a:endParaRPr lang="en-US" altLang="zh-TW" sz="2400" b="1">
              <a:latin typeface="Courier New" pitchFamily="49" charset="0"/>
            </a:endParaRP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4427538" y="2349500"/>
            <a:ext cx="4032250" cy="28797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cmp ebx,ecx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ja 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cmp ecx,edx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jbe next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mov eax,5</a:t>
            </a:r>
          </a:p>
          <a:p>
            <a:pPr lvl="1"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   mov edx,6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solidFill>
                  <a:schemeClr val="tx2"/>
                </a:solidFill>
                <a:latin typeface="Courier New" pitchFamily="49" charset="0"/>
              </a:rPr>
              <a:t>next:</a:t>
            </a:r>
            <a:r>
              <a:rPr kumimoji="0" lang="en-US" altLang="zh-TW" b="1">
                <a:solidFill>
                  <a:schemeClr val="tx2"/>
                </a:solidFill>
                <a:latin typeface="Courier New" pitchFamily="49" charset="0"/>
              </a:rPr>
              <a:t>	</a:t>
            </a: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539750" y="2349500"/>
            <a:ext cx="3671888" cy="2879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if( ebx &lt;= ecx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&amp;&amp; ecx &gt; edx 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eax =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  edx = 6;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400" b="1">
                <a:latin typeface="Courier New" pitchFamily="49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sz="2400" b="1">
              <a:latin typeface="Courier New" pitchFamily="49" charset="0"/>
            </a:endParaRPr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762000" y="5715000"/>
            <a:ext cx="7239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(There are multiple correct solutions to this problem.)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9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2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OR</a:t>
            </a:r>
            <a:endParaRPr lang="en-US" altLang="zh-TW" sz="2400"/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077200" cy="1062038"/>
          </a:xfrm>
        </p:spPr>
        <p:txBody>
          <a:bodyPr/>
          <a:lstStyle/>
          <a:p>
            <a:pPr marL="228600" indent="-228600">
              <a:lnSpc>
                <a:spcPct val="120000"/>
              </a:lnSpc>
            </a:pPr>
            <a:r>
              <a:rPr lang="en-US" altLang="zh-TW" sz="2400"/>
              <a:t>In the following example, if the first expression is true, the second expression is skipped:</a:t>
            </a: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268538" y="23495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OR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Compound Expression with OR</a:t>
            </a:r>
            <a:endParaRPr lang="en-US" altLang="zh-TW" sz="2400"/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914400" y="3505200"/>
            <a:ext cx="76962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cmp al,bl	; is AL &gt; BL?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ja  L1	; yes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cmp bl,cl	; no: is BL &gt; CL?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jbe next	; no: skip next statement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L1:	mov X,1	; set X to 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next:</a:t>
            </a:r>
          </a:p>
        </p:txBody>
      </p:sp>
      <p:sp>
        <p:nvSpPr>
          <p:cNvPr id="301060" name="Text Box 4"/>
          <p:cNvSpPr txBox="1">
            <a:spLocks noChangeArrowheads="1"/>
          </p:cNvSpPr>
          <p:nvPr/>
        </p:nvSpPr>
        <p:spPr bwMode="auto">
          <a:xfrm>
            <a:off x="2590800" y="1219200"/>
            <a:ext cx="38862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if (al &gt; bl) OR (bl &gt; cl)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  X = 1;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731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We can use "fall-through" logic to keep the code as short as possible: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 Loops</a:t>
            </a:r>
            <a:endParaRPr lang="en-US" altLang="zh-TW" sz="2400"/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2667000" y="2438400"/>
            <a:ext cx="3886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while( eax &lt; ebx)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eax = eax + 1;</a:t>
            </a: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838200" y="1066800"/>
            <a:ext cx="7315200" cy="123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A WHILE loop is really an IF statement followed by the body of the loop, followed by an unconditional jump to the top of the loop. Consider the following example:</a:t>
            </a: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903288" y="3862388"/>
            <a:ext cx="7467600" cy="2087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_while: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       cmp eax,ebx	; check loop condition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   jae _endwhile	; false? exit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   inc eax	; body of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	   jmp _while	; repeat the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b="1">
                <a:latin typeface="Courier New" pitchFamily="49" charset="0"/>
              </a:rPr>
              <a:t>_endwhile: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6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  <a:endParaRPr lang="en-US" altLang="zh-TW" sz="2400"/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755650" y="3789363"/>
            <a:ext cx="7777163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_while: cmp ebx,val1    ; check loop condition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    ja  _endwhile  ; false? exit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    add ebx,5       ; body of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    dec val1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    jmp while         ; repeat the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571500" algn="l"/>
                <a:tab pos="36576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_endwhile:</a:t>
            </a:r>
          </a:p>
        </p:txBody>
      </p:sp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514600" y="1484313"/>
            <a:ext cx="3641725" cy="1944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while( ebx &lt;= val1)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ebx = ebx + 5;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val1 = val1 - 1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}</a:t>
            </a:r>
          </a:p>
        </p:txBody>
      </p:sp>
      <p:sp>
        <p:nvSpPr>
          <p:cNvPr id="303109" name="Text Box 5"/>
          <p:cNvSpPr txBox="1">
            <a:spLocks noChangeArrowheads="1"/>
          </p:cNvSpPr>
          <p:nvPr/>
        </p:nvSpPr>
        <p:spPr bwMode="auto">
          <a:xfrm>
            <a:off x="685800" y="908050"/>
            <a:ext cx="76200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Implement the following loop, using unsigned 32-bit integers: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Example: IF statement nested in a loop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539750" y="1125538"/>
            <a:ext cx="3095625" cy="2951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while(eax &lt; ebx)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eax++;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if (ebx==ecx)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X=2;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else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X=3;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}</a:t>
            </a:r>
          </a:p>
        </p:txBody>
      </p:sp>
      <p:sp>
        <p:nvSpPr>
          <p:cNvPr id="336901" name="Text Box 5"/>
          <p:cNvSpPr txBox="1">
            <a:spLocks noChangeArrowheads="1"/>
          </p:cNvSpPr>
          <p:nvPr/>
        </p:nvSpPr>
        <p:spPr bwMode="auto">
          <a:xfrm>
            <a:off x="3997325" y="1125538"/>
            <a:ext cx="4535488" cy="3743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_while:  cmp  eax, ebx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jae  _endwhile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inc  eax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cmp  ebx, ecx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jne  _else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mov  X, 2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jmp  _while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_else:   mov  X, 3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       jmp  _while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_endwhile: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Status flags - review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990600"/>
            <a:ext cx="8135938" cy="5534025"/>
          </a:xfrm>
        </p:spPr>
        <p:txBody>
          <a:bodyPr/>
          <a:lstStyle/>
          <a:p>
            <a:r>
              <a:rPr lang="en-US" altLang="zh-TW" sz="2400"/>
              <a:t>The Zero flag is set when the result of an operation equals zero.</a:t>
            </a:r>
          </a:p>
          <a:p>
            <a:r>
              <a:rPr lang="en-US" altLang="zh-TW" sz="2400"/>
              <a:t>The Carry flag is set when an instruction generates a result that is too large (or too small) for the destination operand.</a:t>
            </a:r>
          </a:p>
          <a:p>
            <a:r>
              <a:rPr lang="en-US" altLang="zh-TW" sz="2400"/>
              <a:t>The Sign flag is set if the destination operand is negative, and it is clear if the destination operand is positive.</a:t>
            </a:r>
          </a:p>
          <a:p>
            <a:r>
              <a:rPr lang="en-US" altLang="zh-TW" sz="2400"/>
              <a:t>The Overflow flag is set when an instruction generates an invalid signed result.</a:t>
            </a:r>
          </a:p>
          <a:p>
            <a:r>
              <a:rPr lang="en-US" altLang="zh-TW" sz="2400"/>
              <a:t>Less important:</a:t>
            </a:r>
          </a:p>
          <a:p>
            <a:pPr lvl="1"/>
            <a:r>
              <a:rPr lang="en-US" altLang="zh-TW" sz="1800"/>
              <a:t>The Parity flag is set when an instruction generates an even number of 1 bits in the low byte of the destination operand.</a:t>
            </a:r>
          </a:p>
          <a:p>
            <a:pPr lvl="1"/>
            <a:r>
              <a:rPr lang="en-US" altLang="zh-TW" sz="1800"/>
              <a:t>The Auxiliary Carry flag is set when an operation produces a carry out from bit 3 to bit 4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Table-driven selection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25538"/>
            <a:ext cx="8064500" cy="4464050"/>
          </a:xfrm>
        </p:spPr>
        <p:txBody>
          <a:bodyPr/>
          <a:lstStyle/>
          <a:p>
            <a:r>
              <a:rPr lang="en-US" altLang="zh-TW"/>
              <a:t>Table-driven selection uses a table lookup to replace a multiway selection structure (switch-case statements in C)</a:t>
            </a:r>
          </a:p>
          <a:p>
            <a:r>
              <a:rPr lang="en-US" altLang="zh-TW"/>
              <a:t>Create a table containing lookup values and the offsets of labels or procedures</a:t>
            </a:r>
          </a:p>
          <a:p>
            <a:r>
              <a:rPr lang="en-US" altLang="zh-TW"/>
              <a:t>Use a loop to search the table</a:t>
            </a:r>
          </a:p>
          <a:p>
            <a:r>
              <a:rPr lang="en-US" altLang="zh-TW"/>
              <a:t>Suited to a large number of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Table-driven selection</a:t>
            </a: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762000" y="2057400"/>
            <a:ext cx="7772400" cy="3581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.data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CaseTable BYTE 'A'	; lookup value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DWORD Process_A	; address of procedure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EntrySize = ($ - CaseTable)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BYTE 'B'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DWORD Process_B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BYTE 'C'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DWORD Process_C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BYTE 'D'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DWORD Process_D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NumberOfEntries = ($ - CaseTable) / EntrySize</a:t>
            </a:r>
          </a:p>
        </p:txBody>
      </p:sp>
      <p:sp>
        <p:nvSpPr>
          <p:cNvPr id="30515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Step 1: create a table containing lookup values and procedure offsets: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Table-driven selection</a:t>
            </a: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395288" y="2209800"/>
            <a:ext cx="8424862" cy="345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</a:t>
            </a:r>
            <a:r>
              <a:rPr kumimoji="0" lang="en-US" altLang="zh-TW" sz="2000" b="1">
                <a:latin typeface="Courier New" pitchFamily="49" charset="0"/>
              </a:rPr>
              <a:t>mov ebx,OFFSET CaseTable</a:t>
            </a:r>
            <a:r>
              <a:rPr kumimoji="0" lang="en-US" altLang="zh-TW" sz="1600" b="1">
                <a:latin typeface="Courier New" pitchFamily="49" charset="0"/>
              </a:rPr>
              <a:t> ; point EBX to the table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</a:t>
            </a:r>
            <a:r>
              <a:rPr kumimoji="0" lang="en-US" altLang="zh-TW" sz="2000" b="1">
                <a:latin typeface="Courier New" pitchFamily="49" charset="0"/>
              </a:rPr>
              <a:t>mov ecx,NumberOfEntries</a:t>
            </a:r>
            <a:r>
              <a:rPr kumimoji="0" lang="en-US" altLang="zh-TW" sz="1600" b="1">
                <a:latin typeface="Courier New" pitchFamily="49" charset="0"/>
              </a:rPr>
              <a:t>	; loop counter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sz="16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L1:cmp al,[ebx]</a:t>
            </a:r>
            <a:r>
              <a:rPr kumimoji="0" lang="en-US" altLang="zh-TW" sz="1600" b="1">
                <a:latin typeface="Courier New" pitchFamily="49" charset="0"/>
              </a:rPr>
              <a:t>	; match found?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</a:t>
            </a:r>
            <a:r>
              <a:rPr kumimoji="0" lang="en-US" altLang="zh-TW" sz="2000" b="1">
                <a:latin typeface="Courier New" pitchFamily="49" charset="0"/>
              </a:rPr>
              <a:t>jne L2</a:t>
            </a:r>
            <a:r>
              <a:rPr kumimoji="0" lang="en-US" altLang="zh-TW" sz="1600" b="1">
                <a:latin typeface="Courier New" pitchFamily="49" charset="0"/>
              </a:rPr>
              <a:t>	; no: continue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</a:t>
            </a:r>
            <a:r>
              <a:rPr kumimoji="0" lang="en-US" altLang="zh-TW" sz="2000" b="1">
                <a:solidFill>
                  <a:schemeClr val="tx2"/>
                </a:solidFill>
                <a:latin typeface="Courier New" pitchFamily="49" charset="0"/>
              </a:rPr>
              <a:t>call NEAR PTR [ebx + 1]</a:t>
            </a:r>
            <a:r>
              <a:rPr kumimoji="0" lang="en-US" altLang="zh-TW" sz="1600" b="1">
                <a:latin typeface="Courier New" pitchFamily="49" charset="0"/>
              </a:rPr>
              <a:t>	; yes: call the procedure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</a:t>
            </a:r>
            <a:r>
              <a:rPr kumimoji="0" lang="en-US" altLang="zh-TW" sz="2000" b="1">
                <a:latin typeface="Courier New" pitchFamily="49" charset="0"/>
              </a:rPr>
              <a:t>jmp L3</a:t>
            </a:r>
            <a:r>
              <a:rPr kumimoji="0" lang="en-US" altLang="zh-TW" sz="1600" b="1">
                <a:latin typeface="Courier New" pitchFamily="49" charset="0"/>
              </a:rPr>
              <a:t>	; and exit the loop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L2:add ebx,EntrySize</a:t>
            </a:r>
            <a:r>
              <a:rPr kumimoji="0" lang="en-US" altLang="zh-TW" sz="1600" b="1">
                <a:latin typeface="Courier New" pitchFamily="49" charset="0"/>
              </a:rPr>
              <a:t>	; point to next entry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1600" b="1">
                <a:latin typeface="Courier New" pitchFamily="49" charset="0"/>
              </a:rPr>
              <a:t>	</a:t>
            </a:r>
            <a:r>
              <a:rPr kumimoji="0" lang="en-US" altLang="zh-TW" sz="2000" b="1">
                <a:latin typeface="Courier New" pitchFamily="49" charset="0"/>
              </a:rPr>
              <a:t>loop L1</a:t>
            </a:r>
            <a:r>
              <a:rPr kumimoji="0" lang="en-US" altLang="zh-TW" sz="1600" b="1">
                <a:latin typeface="Courier New" pitchFamily="49" charset="0"/>
              </a:rPr>
              <a:t>	; repeat until ECX = 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endParaRPr kumimoji="0" lang="en-US" altLang="zh-TW" sz="2000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L3:</a:t>
            </a:r>
          </a:p>
        </p:txBody>
      </p:sp>
      <p:sp>
        <p:nvSpPr>
          <p:cNvPr id="306180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848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Step 2: Use a loop to search the table. When a match is found, we call the procedure offset stored in the current table entry:</a:t>
            </a:r>
          </a:p>
        </p:txBody>
      </p:sp>
      <p:sp>
        <p:nvSpPr>
          <p:cNvPr id="306181" name="Line 5"/>
          <p:cNvSpPr>
            <a:spLocks noChangeShapeType="1"/>
          </p:cNvSpPr>
          <p:nvPr/>
        </p:nvSpPr>
        <p:spPr bwMode="auto">
          <a:xfrm flipH="1" flipV="1">
            <a:off x="2555875" y="4076700"/>
            <a:ext cx="503238" cy="180022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06182" name="Text Box 6"/>
          <p:cNvSpPr txBox="1">
            <a:spLocks noChangeArrowheads="1"/>
          </p:cNvSpPr>
          <p:nvPr/>
        </p:nvSpPr>
        <p:spPr bwMode="auto">
          <a:xfrm>
            <a:off x="2057400" y="5734050"/>
            <a:ext cx="20574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1500"/>
              <a:t>required for procedure pointers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Application: finite-state machines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8077200" cy="5545137"/>
          </a:xfrm>
        </p:spPr>
        <p:txBody>
          <a:bodyPr/>
          <a:lstStyle/>
          <a:p>
            <a:pPr marL="228600" indent="-228600">
              <a:lnSpc>
                <a:spcPct val="110000"/>
              </a:lnSpc>
            </a:pPr>
            <a:r>
              <a:rPr lang="en-US" altLang="zh-TW" sz="2400"/>
              <a:t>A finite-state machine (FSM) is a graph structure that changes state based on some input. Also called a </a:t>
            </a:r>
            <a:r>
              <a:rPr lang="en-US" altLang="zh-TW" sz="2400">
                <a:solidFill>
                  <a:schemeClr val="tx2"/>
                </a:solidFill>
              </a:rPr>
              <a:t>state-transition diagram</a:t>
            </a:r>
            <a:r>
              <a:rPr lang="en-US" altLang="zh-TW" sz="2400"/>
              <a:t>.</a:t>
            </a:r>
          </a:p>
          <a:p>
            <a:pPr marL="228600" indent="-228600">
              <a:lnSpc>
                <a:spcPct val="110000"/>
              </a:lnSpc>
            </a:pPr>
            <a:r>
              <a:rPr lang="en-US" altLang="zh-TW" sz="2400"/>
              <a:t>We use a graph to represent an FSM, with squares or circles called </a:t>
            </a:r>
            <a:r>
              <a:rPr lang="en-US" altLang="zh-TW" sz="2400">
                <a:solidFill>
                  <a:schemeClr val="tx2"/>
                </a:solidFill>
              </a:rPr>
              <a:t>nodes,</a:t>
            </a:r>
            <a:r>
              <a:rPr lang="en-US" altLang="zh-TW" sz="2400"/>
              <a:t> and lines with arrows between the circles called </a:t>
            </a:r>
            <a:r>
              <a:rPr lang="en-US" altLang="zh-TW" sz="2400">
                <a:solidFill>
                  <a:schemeClr val="tx2"/>
                </a:solidFill>
              </a:rPr>
              <a:t>edges</a:t>
            </a:r>
            <a:r>
              <a:rPr lang="en-US" altLang="zh-TW" sz="2400"/>
              <a:t> (or arcs).</a:t>
            </a:r>
          </a:p>
          <a:p>
            <a:pPr marL="228600" indent="-228600">
              <a:lnSpc>
                <a:spcPct val="110000"/>
              </a:lnSpc>
            </a:pPr>
            <a:r>
              <a:rPr lang="en-US" altLang="zh-TW" sz="2400"/>
              <a:t>A FSM is a specific instance of a more general structure called a </a:t>
            </a:r>
            <a:r>
              <a:rPr lang="en-US" altLang="zh-TW" sz="2400">
                <a:solidFill>
                  <a:schemeClr val="tx2"/>
                </a:solidFill>
              </a:rPr>
              <a:t>directed graph</a:t>
            </a:r>
            <a:r>
              <a:rPr lang="en-US" altLang="zh-TW" sz="2400"/>
              <a:t> (or digraph).</a:t>
            </a:r>
          </a:p>
          <a:p>
            <a:pPr marL="228600" indent="-228600">
              <a:lnSpc>
                <a:spcPct val="110000"/>
              </a:lnSpc>
            </a:pPr>
            <a:r>
              <a:rPr lang="en-US" altLang="zh-TW" sz="2400"/>
              <a:t>Three basic states, represented by nodes: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Start state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Terminal state(s)</a:t>
            </a:r>
          </a:p>
          <a:p>
            <a:pPr lvl="1">
              <a:lnSpc>
                <a:spcPct val="110000"/>
              </a:lnSpc>
            </a:pPr>
            <a:r>
              <a:rPr lang="en-US" altLang="zh-TW" sz="2500"/>
              <a:t>Nonterminal state(s)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Finite-state machines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4588"/>
            <a:ext cx="7907338" cy="4730750"/>
          </a:xfrm>
        </p:spPr>
        <p:txBody>
          <a:bodyPr/>
          <a:lstStyle/>
          <a:p>
            <a:pPr marL="228600" indent="-228600">
              <a:lnSpc>
                <a:spcPct val="110000"/>
              </a:lnSpc>
            </a:pPr>
            <a:r>
              <a:rPr lang="en-US" altLang="zh-TW"/>
              <a:t>Accepts any sequence of symbols that puts it into an accepting (final) state</a:t>
            </a:r>
          </a:p>
          <a:p>
            <a:pPr marL="228600" indent="-228600">
              <a:lnSpc>
                <a:spcPct val="110000"/>
              </a:lnSpc>
            </a:pPr>
            <a:r>
              <a:rPr lang="en-US" altLang="zh-TW"/>
              <a:t>Can be used to recognize, or validate a sequence of characters that is governed by language rules (called a regular expression)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FSM Examples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7772400" cy="762000"/>
          </a:xfrm>
        </p:spPr>
        <p:txBody>
          <a:bodyPr/>
          <a:lstStyle/>
          <a:p>
            <a:r>
              <a:rPr lang="en-US" altLang="zh-TW" sz="2400"/>
              <a:t>FSM that recognizes strings beginning with 'x', followed by letters 'a'..'y', ending with 'z':</a:t>
            </a:r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2843213" y="1844675"/>
          <a:ext cx="3768725" cy="2022475"/>
        </p:xfrm>
        <a:graphic>
          <a:graphicData uri="http://schemas.openxmlformats.org/presentationml/2006/ole">
            <p:oleObj spid="_x0000_s309252" name="VISIO" r:id="rId3" imgW="1900080" imgH="948600" progId="">
              <p:embed/>
            </p:oleObj>
          </a:graphicData>
        </a:graphic>
      </p:graphicFrame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544513" y="3940175"/>
            <a:ext cx="7772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kumimoji="0" lang="en-US" altLang="zh-TW" sz="2400"/>
              <a:t>FSM that recognizes signed integers:</a:t>
            </a:r>
          </a:p>
        </p:txBody>
      </p:sp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2819400" y="4330700"/>
          <a:ext cx="3840163" cy="2193925"/>
        </p:xfrm>
        <a:graphic>
          <a:graphicData uri="http://schemas.openxmlformats.org/presentationml/2006/ole">
            <p:oleObj spid="_x0000_s309254" name="VISIO" r:id="rId4" imgW="2059200" imgH="1146960" progId="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Your turn . . .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1762125"/>
          </a:xfrm>
        </p:spPr>
        <p:txBody>
          <a:bodyPr/>
          <a:lstStyle/>
          <a:p>
            <a:r>
              <a:rPr lang="en-US" altLang="zh-TW"/>
              <a:t>Explain why the following FSM does not work as well for signed integers as the one shown on the previous slide:</a:t>
            </a:r>
          </a:p>
        </p:txBody>
      </p:sp>
      <p:graphicFrame>
        <p:nvGraphicFramePr>
          <p:cNvPr id="310276" name="Object 4"/>
          <p:cNvGraphicFramePr>
            <a:graphicFrameLocks noChangeAspect="1"/>
          </p:cNvGraphicFramePr>
          <p:nvPr/>
        </p:nvGraphicFramePr>
        <p:xfrm>
          <a:off x="1042988" y="2852738"/>
          <a:ext cx="7129462" cy="2176462"/>
        </p:xfrm>
        <a:graphic>
          <a:graphicData uri="http://schemas.openxmlformats.org/presentationml/2006/ole">
            <p:oleObj spid="_x0000_s310276" name="VISIO" r:id="rId3" imgW="2059200" imgH="629280" progId="">
              <p:embed/>
            </p:oleObj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Implementing an FSM</a:t>
            </a: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838200" y="3357563"/>
            <a:ext cx="7391400" cy="3232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StateA: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Getnext    ; read next char into AL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cmp al,'+‘      ; leading + sign?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je StateB       ; go to State 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cmp al,'-‘      ; leading - sign?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je StateB       ; go to State B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IsDigit    ; ZF = 1 if AL = digit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jz StateC       ; go to State 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call DisplayErrorMsg	; invalid input found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	jmp Quit</a:t>
            </a:r>
          </a:p>
        </p:txBody>
      </p:sp>
      <p:sp>
        <p:nvSpPr>
          <p:cNvPr id="311300" name="Text Box 4"/>
          <p:cNvSpPr txBox="1">
            <a:spLocks noChangeArrowheads="1"/>
          </p:cNvSpPr>
          <p:nvPr/>
        </p:nvSpPr>
        <p:spPr bwMode="auto">
          <a:xfrm>
            <a:off x="4716463" y="2349500"/>
            <a:ext cx="3527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The following is code from State A in the Integer FSM:</a:t>
            </a:r>
          </a:p>
        </p:txBody>
      </p:sp>
      <p:graphicFrame>
        <p:nvGraphicFramePr>
          <p:cNvPr id="311302" name="Object 6"/>
          <p:cNvGraphicFramePr>
            <a:graphicFrameLocks noChangeAspect="1"/>
          </p:cNvGraphicFramePr>
          <p:nvPr/>
        </p:nvGraphicFramePr>
        <p:xfrm>
          <a:off x="827088" y="1052513"/>
          <a:ext cx="3840162" cy="2193925"/>
        </p:xfrm>
        <a:graphic>
          <a:graphicData uri="http://schemas.openxmlformats.org/presentationml/2006/ole">
            <p:oleObj spid="_x0000_s311302" name="VISIO" r:id="rId3" imgW="2059200" imgH="1146960" progId="">
              <p:embed/>
            </p:oleObj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Isdigit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Isdigit PROC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cmp al,’0’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jb    L1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cmp al,’9’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ja L1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    test ax,0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L1: ret</a:t>
            </a:r>
          </a:p>
          <a:p>
            <a:pPr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Isdigit ENDP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Your turn</a:t>
            </a: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838200" y="3625850"/>
            <a:ext cx="7391400" cy="225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StateB: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Getnext     ; read next char into AL   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Isdigit     ; ZF = 1 if AL is a digit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jz    StateC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DisplayErrorMsg  ; invalid input found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jmp   Quit</a:t>
            </a:r>
          </a:p>
        </p:txBody>
      </p:sp>
      <p:graphicFrame>
        <p:nvGraphicFramePr>
          <p:cNvPr id="347141" name="Object 5"/>
          <p:cNvGraphicFramePr>
            <a:graphicFrameLocks noChangeAspect="1"/>
          </p:cNvGraphicFramePr>
          <p:nvPr/>
        </p:nvGraphicFramePr>
        <p:xfrm>
          <a:off x="2532063" y="1052513"/>
          <a:ext cx="3840162" cy="2193925"/>
        </p:xfrm>
        <a:graphic>
          <a:graphicData uri="http://schemas.openxmlformats.org/presentationml/2006/ole">
            <p:oleObj spid="_x0000_s347141" name="VISIO" r:id="rId3" imgW="2059200" imgH="114696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 instruction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3024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TW"/>
              <a:t>Performs a bitwise Boolean NOT operation on a single destination operand</a:t>
            </a:r>
          </a:p>
          <a:p>
            <a:pPr>
              <a:lnSpc>
                <a:spcPct val="90000"/>
              </a:lnSpc>
            </a:pPr>
            <a:r>
              <a:rPr lang="en-US" altLang="zh-TW"/>
              <a:t>Syntax: (no flag affected)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TW" sz="2400" b="1"/>
              <a:t>NOT </a:t>
            </a:r>
            <a:r>
              <a:rPr lang="en-US" altLang="zh-TW" sz="2400" b="1" i="1"/>
              <a:t>destination</a:t>
            </a:r>
          </a:p>
          <a:p>
            <a:pPr>
              <a:lnSpc>
                <a:spcPct val="90000"/>
              </a:lnSpc>
            </a:pPr>
            <a:r>
              <a:rPr lang="en-US" altLang="zh-TW"/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mov al, 11110000b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b="1">
                <a:latin typeface="Courier New" pitchFamily="49" charset="0"/>
              </a:rPr>
              <a:t>not al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altLang="zh-TW" sz="2800" b="1">
              <a:latin typeface="Courier New" pitchFamily="49" charset="0"/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6534150" y="2489200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NOT</a:t>
            </a:r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611188" y="4243388"/>
          <a:ext cx="5114925" cy="1273175"/>
        </p:xfrm>
        <a:graphic>
          <a:graphicData uri="http://schemas.openxmlformats.org/presentationml/2006/ole">
            <p:oleObj spid="_x0000_s321541" name="VISIO" r:id="rId3" imgW="2318400" imgH="575640" progId="">
              <p:embed/>
            </p:oleObj>
          </a:graphicData>
        </a:graphic>
      </p:graphicFrame>
      <p:pic>
        <p:nvPicPr>
          <p:cNvPr id="32154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1863" y="3098800"/>
            <a:ext cx="2151062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Implementing an FSM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49188" name="Object 4"/>
          <p:cNvGraphicFramePr>
            <a:graphicFrameLocks noChangeAspect="1"/>
          </p:cNvGraphicFramePr>
          <p:nvPr/>
        </p:nvGraphicFramePr>
        <p:xfrm>
          <a:off x="2532063" y="1052513"/>
          <a:ext cx="3840162" cy="2193925"/>
        </p:xfrm>
        <a:graphic>
          <a:graphicData uri="http://schemas.openxmlformats.org/presentationml/2006/ole">
            <p:oleObj spid="_x0000_s349188" name="VISIO" r:id="rId3" imgW="2059200" imgH="1146960" progId="">
              <p:embed/>
            </p:oleObj>
          </a:graphicData>
        </a:graphic>
      </p:graphicFrame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838200" y="3357563"/>
            <a:ext cx="7391400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StateC: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Getnext   ; read next char into AL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jz    Quit      ; quit if Enter pressed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Isdigit   ; ZF = 1 if AL is digit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jz    StateC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cmp   AL,ENTER_KEY ; Enter key pressed?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je    Quit	; yes: quit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call  DisplayErrorMsg ; no: invalid input</a:t>
            </a:r>
          </a:p>
          <a:p>
            <a:pPr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sz="2000" b="1">
                <a:latin typeface="Courier New" pitchFamily="49" charset="0"/>
              </a:rPr>
              <a:t>  jmp   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Finite-state machine example</a:t>
            </a:r>
          </a:p>
        </p:txBody>
      </p:sp>
      <p:sp>
        <p:nvSpPr>
          <p:cNvPr id="3461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/>
              <a:t>[</a:t>
            </a:r>
            <a:r>
              <a:rPr lang="en-US" altLang="zh-TW" i="1"/>
              <a:t>sign</a:t>
            </a:r>
            <a:r>
              <a:rPr lang="en-US" altLang="zh-TW"/>
              <a:t>]</a:t>
            </a:r>
            <a:r>
              <a:rPr lang="en-US" altLang="zh-TW" i="1"/>
              <a:t>integer</a:t>
            </a:r>
            <a:r>
              <a:rPr lang="en-US" altLang="zh-TW"/>
              <a:t>.[</a:t>
            </a:r>
            <a:r>
              <a:rPr lang="en-US" altLang="zh-TW" i="1"/>
              <a:t>integer</a:t>
            </a:r>
            <a:r>
              <a:rPr lang="en-US" altLang="zh-TW"/>
              <a:t>][</a:t>
            </a:r>
            <a:r>
              <a:rPr lang="en-US" altLang="zh-TW" i="1"/>
              <a:t>exponent</a:t>
            </a:r>
            <a:r>
              <a:rPr lang="en-US" altLang="zh-TW"/>
              <a:t>]</a:t>
            </a:r>
          </a:p>
          <a:p>
            <a:pPr>
              <a:buFontTx/>
              <a:buNone/>
            </a:pPr>
            <a:r>
              <a:rPr lang="en-US" altLang="zh-TW"/>
              <a:t>    sign → {+|-}</a:t>
            </a:r>
          </a:p>
          <a:p>
            <a:pPr>
              <a:buFontTx/>
              <a:buNone/>
            </a:pPr>
            <a:r>
              <a:rPr lang="en-US" altLang="zh-TW"/>
              <a:t>    exponent → E[{+|-}]integer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High-level directives</a:t>
            </a: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1066800" y="2819400"/>
            <a:ext cx="25908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.IF eax &gt; ebx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edx,1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edx,2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.ENDIF</a:t>
            </a: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.IF, .ELSE, .ELSEIF, and .ENDIF can be used to create block-structured IF statements.</a:t>
            </a:r>
          </a:p>
          <a:p>
            <a:pPr marL="285750" indent="-28575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Examples:</a:t>
            </a:r>
          </a:p>
        </p:txBody>
      </p:sp>
      <p:sp>
        <p:nvSpPr>
          <p:cNvPr id="315397" name="Rectangle 5"/>
          <p:cNvSpPr>
            <a:spLocks noChangeArrowheads="1"/>
          </p:cNvSpPr>
          <p:nvPr/>
        </p:nvSpPr>
        <p:spPr bwMode="auto">
          <a:xfrm>
            <a:off x="685800" y="4648200"/>
            <a:ext cx="7086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marL="228600" indent="-228600">
              <a:spcBef>
                <a:spcPct val="50000"/>
              </a:spcBef>
              <a:buFontTx/>
              <a:buChar char="•"/>
            </a:pPr>
            <a:r>
              <a:rPr kumimoji="0" lang="en-US" altLang="zh-TW" sz="2100"/>
              <a:t>MASM generates "hidden" code for you, consisting of code labels, CMP and conditional jump instructions.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886200" y="2819400"/>
            <a:ext cx="40386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.IF eax &gt; ebx &amp;&amp; eax &gt; ecx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edx,1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.ELSE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edx,2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.ENDIF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Relational and logical operators</a:t>
            </a:r>
          </a:p>
        </p:txBody>
      </p:sp>
      <p:pic>
        <p:nvPicPr>
          <p:cNvPr id="316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1071563"/>
            <a:ext cx="65532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MASM-generated Code</a:t>
            </a:r>
          </a:p>
        </p:txBody>
      </p:sp>
      <p:sp>
        <p:nvSpPr>
          <p:cNvPr id="317443" name="Text Box 3"/>
          <p:cNvSpPr txBox="1">
            <a:spLocks noChangeArrowheads="1"/>
          </p:cNvSpPr>
          <p:nvPr/>
        </p:nvSpPr>
        <p:spPr bwMode="auto">
          <a:xfrm>
            <a:off x="4114800" y="2852738"/>
            <a:ext cx="4419600" cy="167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eax,6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cmp eax,val1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jbe @C0001 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mov result,1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@C0001:</a:t>
            </a:r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533400" y="1473200"/>
            <a:ext cx="3124200" cy="284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.data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val1   DWORD 5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result DWORD ?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.code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mov eax,6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.IF eax &gt; val1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mov result,1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0" lang="en-US" altLang="zh-TW" sz="1700" b="1">
                <a:latin typeface="Courier New" pitchFamily="49" charset="0"/>
              </a:rPr>
              <a:t>.ENDIF</a:t>
            </a:r>
          </a:p>
        </p:txBody>
      </p:sp>
      <p:sp>
        <p:nvSpPr>
          <p:cNvPr id="317445" name="Line 5"/>
          <p:cNvSpPr>
            <a:spLocks noChangeShapeType="1"/>
          </p:cNvSpPr>
          <p:nvPr/>
        </p:nvSpPr>
        <p:spPr bwMode="auto">
          <a:xfrm>
            <a:off x="2971800" y="3573463"/>
            <a:ext cx="1295400" cy="0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 tIns="137160" bIns="137160">
            <a:spAutoFit/>
          </a:bodyPr>
          <a:lstStyle/>
          <a:p>
            <a:endParaRPr lang="en-US"/>
          </a:p>
        </p:txBody>
      </p:sp>
      <p:sp>
        <p:nvSpPr>
          <p:cNvPr id="317446" name="Text Box 6"/>
          <p:cNvSpPr txBox="1">
            <a:spLocks noChangeArrowheads="1"/>
          </p:cNvSpPr>
          <p:nvPr/>
        </p:nvSpPr>
        <p:spPr bwMode="auto">
          <a:xfrm>
            <a:off x="4114800" y="2114550"/>
            <a:ext cx="41148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Generated code:</a:t>
            </a:r>
          </a:p>
        </p:txBody>
      </p:sp>
      <p:sp>
        <p:nvSpPr>
          <p:cNvPr id="317447" name="Text Box 7"/>
          <p:cNvSpPr txBox="1">
            <a:spLocks noChangeArrowheads="1"/>
          </p:cNvSpPr>
          <p:nvPr/>
        </p:nvSpPr>
        <p:spPr bwMode="auto">
          <a:xfrm>
            <a:off x="533400" y="4800600"/>
            <a:ext cx="77724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MASM automatically generates an </a:t>
            </a:r>
            <a:r>
              <a:rPr kumimoji="0" lang="en-US" altLang="zh-TW" sz="2100">
                <a:solidFill>
                  <a:schemeClr val="tx2"/>
                </a:solidFill>
              </a:rPr>
              <a:t>unsigned</a:t>
            </a:r>
            <a:r>
              <a:rPr kumimoji="0" lang="en-US" altLang="zh-TW" sz="2100"/>
              <a:t> jump (JBE).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.REPEAT directive</a:t>
            </a:r>
          </a:p>
        </p:txBody>
      </p:sp>
      <p:sp>
        <p:nvSpPr>
          <p:cNvPr id="319491" name="Text Box 3"/>
          <p:cNvSpPr txBox="1">
            <a:spLocks noChangeArrowheads="1"/>
          </p:cNvSpPr>
          <p:nvPr/>
        </p:nvSpPr>
        <p:spPr bwMode="auto">
          <a:xfrm>
            <a:off x="2133600" y="2590800"/>
            <a:ext cx="4724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; Display integers 1 – 10: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.REPEAT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WriteDec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.UNTIL eax == 10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Executes the loop body before testing the loop condition associated with the .UNTIL directive. </a:t>
            </a:r>
          </a:p>
          <a:p>
            <a:pPr>
              <a:spcBef>
                <a:spcPct val="50000"/>
              </a:spcBef>
            </a:pPr>
            <a:r>
              <a:rPr kumimoji="0" lang="en-US" altLang="zh-TW" sz="2100"/>
              <a:t>Example: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.WHILE directive</a:t>
            </a:r>
          </a:p>
        </p:txBody>
      </p:sp>
      <p:sp>
        <p:nvSpPr>
          <p:cNvPr id="320515" name="Text Box 3"/>
          <p:cNvSpPr txBox="1">
            <a:spLocks noChangeArrowheads="1"/>
          </p:cNvSpPr>
          <p:nvPr/>
        </p:nvSpPr>
        <p:spPr bwMode="auto">
          <a:xfrm>
            <a:off x="2133600" y="2667000"/>
            <a:ext cx="47244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182880" rIns="137160" bIns="182880"/>
          <a:lstStyle/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; Display integers 1 – 10: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endParaRPr kumimoji="0" lang="en-US" altLang="zh-TW" b="1">
              <a:latin typeface="Courier New" pitchFamily="49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mov eax,0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.WHILE eax &lt; 10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inc eax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WriteDec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	call Crlf</a:t>
            </a:r>
          </a:p>
          <a:p>
            <a:pPr>
              <a:lnSpc>
                <a:spcPct val="50000"/>
              </a:lnSpc>
              <a:spcBef>
                <a:spcPct val="50000"/>
              </a:spcBef>
              <a:tabLst>
                <a:tab pos="457200" algn="l"/>
                <a:tab pos="3657600" algn="l"/>
                <a:tab pos="4114800" algn="l"/>
              </a:tabLst>
            </a:pPr>
            <a:r>
              <a:rPr kumimoji="0" lang="en-US" altLang="zh-TW" b="1">
                <a:latin typeface="Courier New" pitchFamily="49" charset="0"/>
              </a:rPr>
              <a:t>.ENDW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685800" y="1066800"/>
            <a:ext cx="76962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Tests the loop condition before executing the loop body The .ENDW directive marks the end of the loop. </a:t>
            </a:r>
          </a:p>
          <a:p>
            <a:pPr>
              <a:spcBef>
                <a:spcPct val="50000"/>
              </a:spcBef>
            </a:pPr>
            <a:r>
              <a:rPr kumimoji="0" lang="en-US" altLang="zh-TW" sz="2100"/>
              <a:t>Example: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AND instruction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597150"/>
          </a:xfrm>
        </p:spPr>
        <p:txBody>
          <a:bodyPr/>
          <a:lstStyle/>
          <a:p>
            <a:r>
              <a:rPr lang="en-US" altLang="zh-TW"/>
              <a:t>Performs a bitwise Boolean AND operation between each pair of matching bits in two operands</a:t>
            </a:r>
          </a:p>
          <a:p>
            <a:r>
              <a:rPr lang="en-US" altLang="zh-TW"/>
              <a:t>Syntax: (O=0,C=0,SZP)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AND </a:t>
            </a:r>
            <a:r>
              <a:rPr lang="en-US" altLang="zh-TW" sz="2400" b="1" i="1">
                <a:latin typeface="Courier New" pitchFamily="49" charset="0"/>
              </a:rPr>
              <a:t>destination, source</a:t>
            </a:r>
          </a:p>
          <a:p>
            <a:r>
              <a:rPr lang="en-US" altLang="zh-TW"/>
              <a:t>Example: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mov al, 00111011b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and al, 00001111b</a:t>
            </a:r>
          </a:p>
          <a:p>
            <a:pPr lvl="2">
              <a:buFontTx/>
              <a:buNone/>
            </a:pPr>
            <a:endParaRPr lang="en-US" altLang="zh-TW"/>
          </a:p>
        </p:txBody>
      </p:sp>
      <p:graphicFrame>
        <p:nvGraphicFramePr>
          <p:cNvPr id="257028" name="Object 4"/>
          <p:cNvGraphicFramePr>
            <a:graphicFrameLocks noChangeAspect="1"/>
          </p:cNvGraphicFramePr>
          <p:nvPr/>
        </p:nvGraphicFramePr>
        <p:xfrm>
          <a:off x="684213" y="4724400"/>
          <a:ext cx="5319712" cy="1550988"/>
        </p:xfrm>
        <a:graphic>
          <a:graphicData uri="http://schemas.openxmlformats.org/presentationml/2006/ole">
            <p:oleObj spid="_x0000_s257028" name="VISIO" r:id="rId3" imgW="3247200" imgH="732600" progId="">
              <p:embed/>
            </p:oleObj>
          </a:graphicData>
        </a:graphic>
      </p:graphicFrame>
      <p:pic>
        <p:nvPicPr>
          <p:cNvPr id="257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88" y="3406775"/>
            <a:ext cx="2320925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7030" name="Text Box 6"/>
          <p:cNvSpPr txBox="1">
            <a:spLocks noChangeArrowheads="1"/>
          </p:cNvSpPr>
          <p:nvPr/>
        </p:nvSpPr>
        <p:spPr bwMode="auto">
          <a:xfrm>
            <a:off x="6780213" y="2797175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AND</a:t>
            </a:r>
          </a:p>
        </p:txBody>
      </p:sp>
      <p:sp>
        <p:nvSpPr>
          <p:cNvPr id="257031" name="Text Box 7"/>
          <p:cNvSpPr txBox="1">
            <a:spLocks noChangeArrowheads="1"/>
          </p:cNvSpPr>
          <p:nvPr/>
        </p:nvSpPr>
        <p:spPr bwMode="auto">
          <a:xfrm>
            <a:off x="2051050" y="5949950"/>
            <a:ext cx="22320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bit extraction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OR instruction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2952750"/>
          </a:xfrm>
        </p:spPr>
        <p:txBody>
          <a:bodyPr/>
          <a:lstStyle/>
          <a:p>
            <a:r>
              <a:rPr lang="en-US" altLang="zh-TW"/>
              <a:t>Performs a bitwise Boolean OR operation between each pair of matching bits in two operands</a:t>
            </a:r>
          </a:p>
          <a:p>
            <a:r>
              <a:rPr lang="en-US" altLang="zh-TW"/>
              <a:t>Syntax: (O=0,C=0,SZP)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OR </a:t>
            </a:r>
            <a:r>
              <a:rPr lang="en-US" altLang="zh-TW" sz="2400" b="1" i="1">
                <a:latin typeface="Courier New" pitchFamily="49" charset="0"/>
              </a:rPr>
              <a:t>destination, source</a:t>
            </a:r>
          </a:p>
          <a:p>
            <a:r>
              <a:rPr lang="en-US" altLang="zh-TW"/>
              <a:t>Example: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mov dl, 00111011b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or  dl, 00001111b</a:t>
            </a:r>
          </a:p>
          <a:p>
            <a:pPr lvl="2">
              <a:buFontTx/>
              <a:buNone/>
            </a:pPr>
            <a:endParaRPr lang="en-US" altLang="zh-TW" sz="2400" b="1" i="1">
              <a:latin typeface="Courier New" pitchFamily="49" charset="0"/>
            </a:endParaRPr>
          </a:p>
        </p:txBody>
      </p:sp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6683375" y="2979738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OR</a:t>
            </a: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611188" y="4692650"/>
          <a:ext cx="5307012" cy="1689100"/>
        </p:xfrm>
        <a:graphic>
          <a:graphicData uri="http://schemas.openxmlformats.org/presentationml/2006/ole">
            <p:oleObj spid="_x0000_s258053" name="VISIO" r:id="rId3" imgW="2633040" imgH="732600" progId="">
              <p:embed/>
            </p:oleObj>
          </a:graphicData>
        </a:graphic>
      </p:graphicFrame>
      <p:pic>
        <p:nvPicPr>
          <p:cNvPr id="25805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888" y="3479800"/>
            <a:ext cx="2360612" cy="290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XOR instruction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3313112"/>
          </a:xfrm>
        </p:spPr>
        <p:txBody>
          <a:bodyPr/>
          <a:lstStyle/>
          <a:p>
            <a:r>
              <a:rPr lang="en-US" altLang="zh-TW"/>
              <a:t>Performs a bitwise Boolean exclusive-OR operation between each pair of matching bits in two operands</a:t>
            </a:r>
          </a:p>
          <a:p>
            <a:r>
              <a:rPr lang="en-US" altLang="zh-TW"/>
              <a:t>Syntax: (O=0,C=0,SZP)</a:t>
            </a:r>
          </a:p>
          <a:p>
            <a:pPr lvl="2">
              <a:buFontTx/>
              <a:buNone/>
            </a:pPr>
            <a:r>
              <a:rPr lang="en-US" altLang="zh-TW" sz="2400" b="1">
                <a:latin typeface="Courier New" pitchFamily="49" charset="0"/>
              </a:rPr>
              <a:t>XOR </a:t>
            </a:r>
            <a:r>
              <a:rPr lang="en-US" altLang="zh-TW" sz="2400" b="1" i="1">
                <a:latin typeface="Courier New" pitchFamily="49" charset="0"/>
              </a:rPr>
              <a:t>destination, source</a:t>
            </a:r>
          </a:p>
          <a:p>
            <a:r>
              <a:rPr lang="en-US" altLang="zh-TW"/>
              <a:t>Example: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mov dl, 00111011b</a:t>
            </a:r>
          </a:p>
          <a:p>
            <a:pPr lvl="1">
              <a:buFontTx/>
              <a:buNone/>
            </a:pPr>
            <a:r>
              <a:rPr lang="en-US" altLang="zh-TW" b="1">
                <a:latin typeface="Courier New" pitchFamily="49" charset="0"/>
              </a:rPr>
              <a:t>xor dl, 00001111b</a:t>
            </a: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965950" y="3141663"/>
            <a:ext cx="99060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0" lang="en-US" altLang="zh-TW" sz="2100"/>
              <a:t>XOR</a:t>
            </a:r>
          </a:p>
        </p:txBody>
      </p:sp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88" y="3675063"/>
            <a:ext cx="2208212" cy="249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59078" name="Object 6"/>
          <p:cNvGraphicFramePr>
            <a:graphicFrameLocks noChangeAspect="1"/>
          </p:cNvGraphicFramePr>
          <p:nvPr/>
        </p:nvGraphicFramePr>
        <p:xfrm>
          <a:off x="323850" y="4652963"/>
          <a:ext cx="5889625" cy="1636712"/>
        </p:xfrm>
        <a:graphic>
          <a:graphicData uri="http://schemas.openxmlformats.org/presentationml/2006/ole">
            <p:oleObj spid="_x0000_s259078" name="VISIO" r:id="rId4" imgW="2633040" imgH="732600" progId="">
              <p:embed/>
            </p:oleObj>
          </a:graphicData>
        </a:graphic>
      </p:graphicFrame>
      <p:sp>
        <p:nvSpPr>
          <p:cNvPr id="259079" name="Text Box 7"/>
          <p:cNvSpPr txBox="1">
            <a:spLocks noChangeArrowheads="1"/>
          </p:cNvSpPr>
          <p:nvPr/>
        </p:nvSpPr>
        <p:spPr bwMode="auto">
          <a:xfrm>
            <a:off x="228600" y="6075363"/>
            <a:ext cx="8807450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tIns="137160" bIns="137160"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TW" sz="2100"/>
              <a:t>XOR is a useful way to invert the bits in an operand and data encryption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rebuchet MS"/>
        <a:ea typeface="新細明體"/>
        <a:cs typeface=""/>
      </a:majorFont>
      <a:minorFont>
        <a:latin typeface="Trebuchet MS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1083</TotalTime>
  <Words>2583</Words>
  <Application>Microsoft Office PowerPoint</Application>
  <PresentationFormat>On-screen Show (4:3)</PresentationFormat>
  <Paragraphs>579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預設簡報設計</vt:lpstr>
      <vt:lpstr>VISIO</vt:lpstr>
      <vt:lpstr>Conditional Processing </vt:lpstr>
      <vt:lpstr>Announcements</vt:lpstr>
      <vt:lpstr>Assignment #2 CRC32 checksum </vt:lpstr>
      <vt:lpstr>Boolean and comparison instructions</vt:lpstr>
      <vt:lpstr>Status flags - review</vt:lpstr>
      <vt:lpstr>NOT instruction</vt:lpstr>
      <vt:lpstr>AND instruction</vt:lpstr>
      <vt:lpstr>OR instruction</vt:lpstr>
      <vt:lpstr>XOR instruction</vt:lpstr>
      <vt:lpstr>Applications  (1 of 5)</vt:lpstr>
      <vt:lpstr>Applications  (2 of 5)</vt:lpstr>
      <vt:lpstr>Applications  (3 of 5)</vt:lpstr>
      <vt:lpstr>Applications  (4 of 5)</vt:lpstr>
      <vt:lpstr>Applications  (5 of 5)</vt:lpstr>
      <vt:lpstr>TEST instruction</vt:lpstr>
      <vt:lpstr>CMP instruction  (1 of 3)</vt:lpstr>
      <vt:lpstr>CMP instruction  (2 of 3)</vt:lpstr>
      <vt:lpstr>CMP instruction  (3 of 3)</vt:lpstr>
      <vt:lpstr>Setting and clearing individual flags</vt:lpstr>
      <vt:lpstr>Conditional jumps</vt:lpstr>
      <vt:lpstr>Conditional structures</vt:lpstr>
      <vt:lpstr>Jcond instruction</vt:lpstr>
      <vt:lpstr>Jumps based on specific flags</vt:lpstr>
      <vt:lpstr>Jumps based on equality</vt:lpstr>
      <vt:lpstr>Jumps based on unsigned comparisons</vt:lpstr>
      <vt:lpstr>Jumps based on signed comparisons</vt:lpstr>
      <vt:lpstr>Examples</vt:lpstr>
      <vt:lpstr>Examples</vt:lpstr>
      <vt:lpstr>String encryption</vt:lpstr>
      <vt:lpstr>Encrypting a string</vt:lpstr>
      <vt:lpstr>Conditional loops</vt:lpstr>
      <vt:lpstr>LOOPZ and LOOPE</vt:lpstr>
      <vt:lpstr>LOOPNZ and LOOPNE</vt:lpstr>
      <vt:lpstr>LOOPNZ example</vt:lpstr>
      <vt:lpstr>Your turn</vt:lpstr>
      <vt:lpstr>Solution</vt:lpstr>
      <vt:lpstr>Conditional structures</vt:lpstr>
      <vt:lpstr>Block-structured IF statements</vt:lpstr>
      <vt:lpstr>Example</vt:lpstr>
      <vt:lpstr>Example</vt:lpstr>
      <vt:lpstr>Compound expression with AND</vt:lpstr>
      <vt:lpstr>Compound expression with AND</vt:lpstr>
      <vt:lpstr>Compound expression with AND</vt:lpstr>
      <vt:lpstr>Your turn . . .</vt:lpstr>
      <vt:lpstr>Compound Expression with OR</vt:lpstr>
      <vt:lpstr>Compound Expression with OR</vt:lpstr>
      <vt:lpstr>WHILE Loops</vt:lpstr>
      <vt:lpstr>Your turn . . .</vt:lpstr>
      <vt:lpstr>Example: IF statement nested in a loop</vt:lpstr>
      <vt:lpstr>Table-driven selection</vt:lpstr>
      <vt:lpstr>Table-driven selection</vt:lpstr>
      <vt:lpstr>Table-driven selection</vt:lpstr>
      <vt:lpstr>Application: finite-state machines</vt:lpstr>
      <vt:lpstr>Finite-state machines</vt:lpstr>
      <vt:lpstr>FSM Examples</vt:lpstr>
      <vt:lpstr>Your turn . . .</vt:lpstr>
      <vt:lpstr>Implementing an FSM</vt:lpstr>
      <vt:lpstr>Isdigit</vt:lpstr>
      <vt:lpstr>Your turn</vt:lpstr>
      <vt:lpstr>Implementing an FSM</vt:lpstr>
      <vt:lpstr>Finite-state machine example</vt:lpstr>
      <vt:lpstr>High-level directives</vt:lpstr>
      <vt:lpstr>Relational and logical operators</vt:lpstr>
      <vt:lpstr>MASM-generated Code</vt:lpstr>
      <vt:lpstr>.REPEAT directive</vt:lpstr>
      <vt:lpstr>.WHILE directive</vt:lpstr>
    </vt:vector>
  </TitlesOfParts>
  <Company>NTU CSIE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cyy</dc:creator>
  <cp:lastModifiedBy>Administrator</cp:lastModifiedBy>
  <cp:revision>328</cp:revision>
  <dcterms:created xsi:type="dcterms:W3CDTF">2005-01-08T09:49:33Z</dcterms:created>
  <dcterms:modified xsi:type="dcterms:W3CDTF">2020-10-04T07:01:55Z</dcterms:modified>
</cp:coreProperties>
</file>