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6475-C59E-4469-8BB9-DE2769AA9A27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B52DB-25F4-4B72-896E-C337895E9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376-E7A1-4586-99F6-17A0C0BD2B30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7CD7-AD2F-4297-A52C-74C09526E8EA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266-CA7A-439B-AA12-E2D19D6CDC8D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250825" y="6308725"/>
            <a:ext cx="4114800" cy="3397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EA8AFCB-044C-4CCB-AD83-9B1A53B4CFFD}" type="datetime1">
              <a:rPr lang="en-US" smtClean="0"/>
              <a:pPr>
                <a:defRPr/>
              </a:pPr>
              <a:t>2/18/2016</a:t>
            </a:fld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932363" y="6308725"/>
            <a:ext cx="4211637" cy="268288"/>
          </a:xfrm>
        </p:spPr>
        <p:txBody>
          <a:bodyPr/>
          <a:lstStyle>
            <a:lvl1pPr>
              <a:defRPr sz="1600" baseline="0"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250825" y="6308725"/>
            <a:ext cx="4114800" cy="3397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E3992D9-B62F-43F5-B64D-B64CA7B933A2}" type="datetime1">
              <a:rPr lang="en-US" smtClean="0"/>
              <a:pPr>
                <a:defRPr/>
              </a:pPr>
              <a:t>2/18/2016</a:t>
            </a:fld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932363" y="6308725"/>
            <a:ext cx="4211637" cy="268288"/>
          </a:xfrm>
        </p:spPr>
        <p:txBody>
          <a:bodyPr/>
          <a:lstStyle>
            <a:lvl1pPr>
              <a:defRPr sz="1600" baseline="0"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B7A3-D4B0-437A-B4D3-BA231A0A8350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5832-FA6F-42B5-A10A-85E4FAF578B8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C860-B9AC-4929-82A8-DD671C1946BF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8E9E-69FF-4AD5-BC35-787DB2EE6203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1720-6BE8-4402-9B9E-3D78468EF2FC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7500-9024-4EA0-9C11-B1062E9F9EF9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071D-11EE-46C2-9CBA-157F7E8DB6F0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0F43-8DE7-4B2C-88C7-9E0C752B42E5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4347-48F5-459F-B54C-C0A722F5710B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962025" y="2979738"/>
            <a:ext cx="74199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___________________________________________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Assembly Language</a:t>
            </a: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sz="2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___________________________________________</a:t>
            </a: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14938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819400" y="2133600"/>
            <a:ext cx="4495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Third Year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Computer Science Department </a:t>
            </a: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(Second Semester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3962400" y="5486400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Dr. 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Anas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Youssef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anas.youssef@ci.menofia.edu.eg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429000" y="838200"/>
            <a:ext cx="50403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 b="1"/>
              <a:t>MENOUFIA UNIVERSITY</a:t>
            </a:r>
          </a:p>
          <a:p>
            <a:r>
              <a:rPr lang="en-US" sz="1600" b="1" u="sng"/>
              <a:t>FACULTY OF COMPUTERS AND INFORMATION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514600" y="4800600"/>
            <a:ext cx="41148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8738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Course Overview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28600"/>
            <a:ext cx="7772400" cy="762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Course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19200"/>
            <a:ext cx="7845425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Basic Structure of Computers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Machine Instructions And Programs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x86 Processor Architecture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Assembly Language Fundamentals</a:t>
            </a:r>
          </a:p>
          <a:p>
            <a:r>
              <a:rPr lang="en-US" altLang="en-US" dirty="0" smtClean="0"/>
              <a:t>Data Transfers, Addressing and Arithmetic</a:t>
            </a:r>
          </a:p>
          <a:p>
            <a:r>
              <a:rPr lang="en-US" altLang="en-US" dirty="0" smtClean="0"/>
              <a:t>Procedures</a:t>
            </a:r>
          </a:p>
          <a:p>
            <a:r>
              <a:rPr lang="en-US" altLang="en-US" dirty="0" smtClean="0"/>
              <a:t>Conditional Processing</a:t>
            </a:r>
          </a:p>
          <a:p>
            <a:r>
              <a:rPr lang="en-US" altLang="en-US" dirty="0" smtClean="0"/>
              <a:t>Integer Arithmetic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04800"/>
            <a:ext cx="8207375" cy="692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dirty="0" smtClean="0">
                <a:solidFill>
                  <a:srgbClr val="FF0000"/>
                </a:solidFill>
              </a:rPr>
              <a:t>References</a:t>
            </a:r>
            <a:endParaRPr lang="en-US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9221" name="Content Placeholder 1"/>
          <p:cNvSpPr>
            <a:spLocks noGrp="1"/>
          </p:cNvSpPr>
          <p:nvPr>
            <p:ph idx="1"/>
          </p:nvPr>
        </p:nvSpPr>
        <p:spPr>
          <a:xfrm>
            <a:off x="395288" y="1141413"/>
            <a:ext cx="8497887" cy="4802187"/>
          </a:xfrm>
        </p:spPr>
        <p:txBody>
          <a:bodyPr/>
          <a:lstStyle/>
          <a:p>
            <a:r>
              <a:rPr lang="en-US" sz="2800" b="1" dirty="0" smtClean="0"/>
              <a:t>Computer Organization</a:t>
            </a:r>
            <a:r>
              <a:rPr lang="en-US" sz="2800" dirty="0" smtClean="0"/>
              <a:t>, by Carl </a:t>
            </a:r>
            <a:r>
              <a:rPr lang="en-US" sz="2800" dirty="0" err="1" smtClean="0"/>
              <a:t>Hamacher</a:t>
            </a:r>
            <a:r>
              <a:rPr lang="en-US" sz="2800" dirty="0" smtClean="0"/>
              <a:t>, </a:t>
            </a:r>
            <a:r>
              <a:rPr lang="en-US" sz="2800" dirty="0" err="1" smtClean="0"/>
              <a:t>Zvonko</a:t>
            </a:r>
            <a:r>
              <a:rPr lang="en-US" sz="2800" dirty="0" smtClean="0"/>
              <a:t> </a:t>
            </a:r>
            <a:r>
              <a:rPr lang="en-US" sz="2800" dirty="0" err="1" smtClean="0"/>
              <a:t>Vranesic</a:t>
            </a:r>
            <a:r>
              <a:rPr lang="en-US" sz="2800" dirty="0" smtClean="0"/>
              <a:t> and </a:t>
            </a:r>
            <a:r>
              <a:rPr lang="en-US" sz="2800" dirty="0" err="1" smtClean="0"/>
              <a:t>Safwat</a:t>
            </a:r>
            <a:r>
              <a:rPr lang="en-US" sz="2800" dirty="0" smtClean="0"/>
              <a:t> </a:t>
            </a:r>
            <a:r>
              <a:rPr lang="en-US" sz="2800" dirty="0" err="1" smtClean="0"/>
              <a:t>Zaky</a:t>
            </a:r>
            <a:r>
              <a:rPr lang="en-US" sz="2800" dirty="0" smtClean="0"/>
              <a:t>. Fifth Edition McGraw-Hill, 2002.</a:t>
            </a:r>
          </a:p>
          <a:p>
            <a:r>
              <a:rPr lang="en-CA" sz="2800" b="1" dirty="0" smtClean="0"/>
              <a:t>Assembly Language for </a:t>
            </a:r>
            <a:r>
              <a:rPr lang="en-CA" sz="2800" b="1" dirty="0" smtClean="0"/>
              <a:t>x86 Processors</a:t>
            </a:r>
            <a:r>
              <a:rPr lang="en-CA" sz="2800" dirty="0" smtClean="0"/>
              <a:t>, </a:t>
            </a:r>
            <a:r>
              <a:rPr lang="en-CA" sz="2800" dirty="0" smtClean="0"/>
              <a:t>by Kip Irvine, 6th Edition, Prentice-Hall, Inc.,</a:t>
            </a:r>
            <a:r>
              <a:rPr lang="en-US" sz="2800" dirty="0" smtClean="0"/>
              <a:t>2011. </a:t>
            </a:r>
            <a:endParaRPr lang="en-US" altLang="en-US" sz="2800" dirty="0" smtClean="0">
              <a:latin typeface="+mj-lt"/>
            </a:endParaRPr>
          </a:p>
          <a:p>
            <a:r>
              <a:rPr lang="en-US" altLang="en-US" sz="2800" dirty="0" smtClean="0"/>
              <a:t>Lecture slides </a:t>
            </a:r>
          </a:p>
          <a:p>
            <a:r>
              <a:rPr lang="en-US" altLang="en-US" sz="2800" dirty="0" smtClean="0"/>
              <a:t>Additional reference material</a:t>
            </a:r>
          </a:p>
          <a:p>
            <a:pPr lvl="1"/>
            <a:r>
              <a:rPr lang="en-US" altLang="en-US" sz="2400" dirty="0" smtClean="0"/>
              <a:t>Computer architecture related links and articles</a:t>
            </a:r>
          </a:p>
          <a:p>
            <a:pPr lvl="1"/>
            <a:r>
              <a:rPr lang="en-US" altLang="en-US" sz="2400" dirty="0" smtClean="0"/>
              <a:t>Assembly language online tutorials</a:t>
            </a:r>
            <a:endParaRPr lang="en-GB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989013"/>
            <a:ext cx="8208963" cy="18303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b="1" dirty="0" smtClean="0"/>
              <a:t>Grading Basis</a:t>
            </a:r>
          </a:p>
          <a:p>
            <a:pPr lvl="2" eaLnBrk="1" hangingPunct="1"/>
            <a:r>
              <a:rPr lang="en-GB" altLang="en-US" dirty="0" smtClean="0"/>
              <a:t>20% Midterm </a:t>
            </a:r>
          </a:p>
          <a:p>
            <a:pPr lvl="2" eaLnBrk="1" hangingPunct="1"/>
            <a:r>
              <a:rPr lang="en-GB" altLang="en-US" dirty="0" smtClean="0"/>
              <a:t>20% Group project and/or Assignments</a:t>
            </a:r>
          </a:p>
          <a:p>
            <a:pPr lvl="2" eaLnBrk="1" hangingPunct="1"/>
            <a:r>
              <a:rPr lang="en-GB" altLang="en-US" dirty="0" smtClean="0"/>
              <a:t>60% Final</a:t>
            </a:r>
          </a:p>
          <a:p>
            <a:pPr eaLnBrk="1" hangingPunct="1">
              <a:buNone/>
            </a:pPr>
            <a:endParaRPr lang="en-GB" altLang="en-US" sz="2000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ar-SA" b="1" dirty="0" smtClean="0">
                <a:solidFill>
                  <a:srgbClr val="FF0000"/>
                </a:solidFill>
              </a:rPr>
              <a:t>Assessment  100%</a:t>
            </a:r>
            <a:endParaRPr lang="en-US" alt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128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Course Overview</vt:lpstr>
      <vt:lpstr>References</vt:lpstr>
      <vt:lpstr>Assessment  100%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Anas</dc:creator>
  <cp:lastModifiedBy>Anas Youssef</cp:lastModifiedBy>
  <cp:revision>37</cp:revision>
  <dcterms:created xsi:type="dcterms:W3CDTF">2006-08-16T00:00:00Z</dcterms:created>
  <dcterms:modified xsi:type="dcterms:W3CDTF">2016-02-18T12:31:51Z</dcterms:modified>
</cp:coreProperties>
</file>