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71" r:id="rId9"/>
    <p:sldId id="257" r:id="rId10"/>
    <p:sldId id="263" r:id="rId11"/>
    <p:sldId id="264" r:id="rId12"/>
    <p:sldId id="265" r:id="rId13"/>
    <p:sldId id="266" r:id="rId14"/>
    <p:sldId id="267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25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G:\courses\physics\physics%20char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G:\courses\physics\physics%20char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G:\courses\physics\physics%20char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G:\courses\physics\physics%20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0000"/>
                </a:solidFill>
              </a:rPr>
              <a:t>f = 1 Hz, Vpp = 2 v</a:t>
            </a:r>
          </a:p>
        </c:rich>
      </c:tx>
      <c:layout>
        <c:manualLayout>
          <c:xMode val="edge"/>
          <c:yMode val="edge"/>
          <c:x val="9.9883347914844073E-3"/>
          <c:y val="0.855471788270732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412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Sheet1!$A$5:$A$105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Sheet1!$B$5:$B$105</c:f>
              <c:numCache>
                <c:formatCode>General</c:formatCode>
                <c:ptCount val="101"/>
                <c:pt idx="0">
                  <c:v>0</c:v>
                </c:pt>
                <c:pt idx="1">
                  <c:v>6.2790519529313402E-2</c:v>
                </c:pt>
                <c:pt idx="2">
                  <c:v>0.12533323356430401</c:v>
                </c:pt>
                <c:pt idx="3">
                  <c:v>0.18738131458572499</c:v>
                </c:pt>
                <c:pt idx="4">
                  <c:v>0.24868988716485499</c:v>
                </c:pt>
                <c:pt idx="5">
                  <c:v>0.30901699437494701</c:v>
                </c:pt>
                <c:pt idx="6">
                  <c:v>0.36812455268467797</c:v>
                </c:pt>
                <c:pt idx="7">
                  <c:v>0.42577929156507299</c:v>
                </c:pt>
                <c:pt idx="8">
                  <c:v>0.48175367410171499</c:v>
                </c:pt>
                <c:pt idx="9">
                  <c:v>0.53582679497899699</c:v>
                </c:pt>
                <c:pt idx="10">
                  <c:v>0.58778525229247303</c:v>
                </c:pt>
                <c:pt idx="11">
                  <c:v>0.63742398974868997</c:v>
                </c:pt>
                <c:pt idx="12">
                  <c:v>0.68454710592868895</c:v>
                </c:pt>
                <c:pt idx="13">
                  <c:v>0.728968627421412</c:v>
                </c:pt>
                <c:pt idx="14">
                  <c:v>0.77051324277578903</c:v>
                </c:pt>
                <c:pt idx="15">
                  <c:v>0.80901699437494801</c:v>
                </c:pt>
                <c:pt idx="16">
                  <c:v>0.84432792550201496</c:v>
                </c:pt>
                <c:pt idx="17">
                  <c:v>0.87630668004386403</c:v>
                </c:pt>
                <c:pt idx="18">
                  <c:v>0.90482705246602002</c:v>
                </c:pt>
                <c:pt idx="19">
                  <c:v>0.92977648588825101</c:v>
                </c:pt>
                <c:pt idx="20">
                  <c:v>0.95105651629515398</c:v>
                </c:pt>
                <c:pt idx="21">
                  <c:v>0.96858316112863097</c:v>
                </c:pt>
                <c:pt idx="22">
                  <c:v>0.98228725072868905</c:v>
                </c:pt>
                <c:pt idx="23">
                  <c:v>0.99211470131447799</c:v>
                </c:pt>
                <c:pt idx="24">
                  <c:v>0.998026728428272</c:v>
                </c:pt>
                <c:pt idx="25">
                  <c:v>1</c:v>
                </c:pt>
                <c:pt idx="26">
                  <c:v>0.998026728428272</c:v>
                </c:pt>
                <c:pt idx="27">
                  <c:v>0.99211470131447799</c:v>
                </c:pt>
                <c:pt idx="28">
                  <c:v>0.98228725072868905</c:v>
                </c:pt>
                <c:pt idx="29">
                  <c:v>0.96858316112863097</c:v>
                </c:pt>
                <c:pt idx="30">
                  <c:v>0.95105651629515398</c:v>
                </c:pt>
                <c:pt idx="31">
                  <c:v>0.92977648588825201</c:v>
                </c:pt>
                <c:pt idx="32">
                  <c:v>0.90482705246602002</c:v>
                </c:pt>
                <c:pt idx="33">
                  <c:v>0.87630668004386403</c:v>
                </c:pt>
                <c:pt idx="34">
                  <c:v>0.84432792550201496</c:v>
                </c:pt>
                <c:pt idx="35">
                  <c:v>0.80901699437494801</c:v>
                </c:pt>
                <c:pt idx="36">
                  <c:v>0.77051324277578903</c:v>
                </c:pt>
                <c:pt idx="37">
                  <c:v>0.728968627421411</c:v>
                </c:pt>
                <c:pt idx="38">
                  <c:v>0.68454710592868895</c:v>
                </c:pt>
                <c:pt idx="39">
                  <c:v>0.63742398974868997</c:v>
                </c:pt>
                <c:pt idx="40">
                  <c:v>0.58778525229247303</c:v>
                </c:pt>
                <c:pt idx="41">
                  <c:v>0.53582679497899699</c:v>
                </c:pt>
                <c:pt idx="42">
                  <c:v>0.48175367410171599</c:v>
                </c:pt>
                <c:pt idx="43">
                  <c:v>0.42577929156507299</c:v>
                </c:pt>
                <c:pt idx="44">
                  <c:v>0.36812455268467797</c:v>
                </c:pt>
                <c:pt idx="45">
                  <c:v>0.30901699437494801</c:v>
                </c:pt>
                <c:pt idx="46">
                  <c:v>0.24868988716485499</c:v>
                </c:pt>
                <c:pt idx="47">
                  <c:v>0.18738131458572499</c:v>
                </c:pt>
                <c:pt idx="48">
                  <c:v>0.12533323356430501</c:v>
                </c:pt>
                <c:pt idx="49">
                  <c:v>6.2790519529313596E-2</c:v>
                </c:pt>
                <c:pt idx="50" formatCode="0.00E+00">
                  <c:v>1.22464679914735E-16</c:v>
                </c:pt>
                <c:pt idx="51">
                  <c:v>-6.2790519529313402E-2</c:v>
                </c:pt>
                <c:pt idx="52">
                  <c:v>-0.12533323356430401</c:v>
                </c:pt>
                <c:pt idx="53">
                  <c:v>-0.18738131458572499</c:v>
                </c:pt>
                <c:pt idx="54">
                  <c:v>-0.24868988716485499</c:v>
                </c:pt>
                <c:pt idx="55">
                  <c:v>-0.30901699437494801</c:v>
                </c:pt>
                <c:pt idx="56">
                  <c:v>-0.36812455268467797</c:v>
                </c:pt>
                <c:pt idx="57">
                  <c:v>-0.42577929156507299</c:v>
                </c:pt>
                <c:pt idx="58">
                  <c:v>-0.48175367410171499</c:v>
                </c:pt>
                <c:pt idx="59">
                  <c:v>-0.53582679497899599</c:v>
                </c:pt>
                <c:pt idx="60">
                  <c:v>-0.58778525229247303</c:v>
                </c:pt>
                <c:pt idx="61">
                  <c:v>-0.63742398974868997</c:v>
                </c:pt>
                <c:pt idx="62">
                  <c:v>-0.68454710592868895</c:v>
                </c:pt>
                <c:pt idx="63">
                  <c:v>-0.728968627421411</c:v>
                </c:pt>
                <c:pt idx="64">
                  <c:v>-0.77051324277578903</c:v>
                </c:pt>
                <c:pt idx="65">
                  <c:v>-0.80901699437494701</c:v>
                </c:pt>
                <c:pt idx="66">
                  <c:v>-0.84432792550201496</c:v>
                </c:pt>
                <c:pt idx="67">
                  <c:v>-0.87630668004386303</c:v>
                </c:pt>
                <c:pt idx="68">
                  <c:v>-0.90482705246601902</c:v>
                </c:pt>
                <c:pt idx="69">
                  <c:v>-0.92977648588825101</c:v>
                </c:pt>
                <c:pt idx="70">
                  <c:v>-0.95105651629515398</c:v>
                </c:pt>
                <c:pt idx="71">
                  <c:v>-0.96858316112863097</c:v>
                </c:pt>
                <c:pt idx="72">
                  <c:v>-0.98228725072868905</c:v>
                </c:pt>
                <c:pt idx="73">
                  <c:v>-0.99211470131447799</c:v>
                </c:pt>
                <c:pt idx="74">
                  <c:v>-0.998026728428272</c:v>
                </c:pt>
                <c:pt idx="75">
                  <c:v>-1</c:v>
                </c:pt>
                <c:pt idx="76">
                  <c:v>-0.998026728428272</c:v>
                </c:pt>
                <c:pt idx="77">
                  <c:v>-0.99211470131447799</c:v>
                </c:pt>
                <c:pt idx="78">
                  <c:v>-0.98228725072868905</c:v>
                </c:pt>
                <c:pt idx="79">
                  <c:v>-0.96858316112863097</c:v>
                </c:pt>
                <c:pt idx="80">
                  <c:v>-0.95105651629515398</c:v>
                </c:pt>
                <c:pt idx="81">
                  <c:v>-0.92977648588825101</c:v>
                </c:pt>
                <c:pt idx="82">
                  <c:v>-0.90482705246602002</c:v>
                </c:pt>
                <c:pt idx="83">
                  <c:v>-0.87630668004386403</c:v>
                </c:pt>
                <c:pt idx="84">
                  <c:v>-0.84432792550201596</c:v>
                </c:pt>
                <c:pt idx="85">
                  <c:v>-0.80901699437494801</c:v>
                </c:pt>
                <c:pt idx="86">
                  <c:v>-0.77051324277579003</c:v>
                </c:pt>
                <c:pt idx="87">
                  <c:v>-0.728968627421412</c:v>
                </c:pt>
                <c:pt idx="88">
                  <c:v>-0.68454710592868895</c:v>
                </c:pt>
                <c:pt idx="89">
                  <c:v>-0.63742398974868997</c:v>
                </c:pt>
                <c:pt idx="90">
                  <c:v>-0.58778525229247303</c:v>
                </c:pt>
                <c:pt idx="91">
                  <c:v>-0.53582679497899599</c:v>
                </c:pt>
                <c:pt idx="92">
                  <c:v>-0.48175367410171499</c:v>
                </c:pt>
                <c:pt idx="93">
                  <c:v>-0.42577929156507299</c:v>
                </c:pt>
                <c:pt idx="94">
                  <c:v>-0.36812455268467897</c:v>
                </c:pt>
                <c:pt idx="95">
                  <c:v>-0.30901699437494801</c:v>
                </c:pt>
                <c:pt idx="96">
                  <c:v>-0.24868988716485499</c:v>
                </c:pt>
                <c:pt idx="97">
                  <c:v>-0.18738131458572499</c:v>
                </c:pt>
                <c:pt idx="98">
                  <c:v>-0.12533323356430501</c:v>
                </c:pt>
                <c:pt idx="99">
                  <c:v>-6.2790519529313304E-2</c:v>
                </c:pt>
                <c:pt idx="100" formatCode="0.00E+00">
                  <c:v>-2.4492935982947099E-16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93920"/>
        <c:axId val="307301120"/>
      </c:scatterChart>
      <c:valAx>
        <c:axId val="205939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Time (sec)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301120"/>
        <c:crosses val="autoZero"/>
        <c:crossBetween val="midCat"/>
      </c:valAx>
      <c:valAx>
        <c:axId val="307301120"/>
        <c:scaling>
          <c:orientation val="minMax"/>
          <c:max val="1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Voltage (v)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3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0000"/>
                </a:solidFill>
              </a:rPr>
              <a:t>DC = 5 v</a:t>
            </a:r>
          </a:p>
        </c:rich>
      </c:tx>
      <c:layout>
        <c:manualLayout>
          <c:xMode val="edge"/>
          <c:yMode val="edge"/>
          <c:x val="9.3838153408394315E-4"/>
          <c:y val="0.850485928842228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63500" cap="rnd">
              <a:solidFill>
                <a:srgbClr val="0DC1F0"/>
              </a:solidFill>
              <a:round/>
            </a:ln>
            <a:effectLst/>
          </c:spPr>
          <c:marker>
            <c:symbol val="none"/>
          </c:marker>
          <c:xVal>
            <c:numRef>
              <c:f>Sheet1!$A$5:$A$105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Sheet1!$K$5:$K$105</c:f>
              <c:numCache>
                <c:formatCode>General</c:formatCode>
                <c:ptCount val="101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5</c:v>
                </c:pt>
                <c:pt idx="77">
                  <c:v>5</c:v>
                </c:pt>
                <c:pt idx="78">
                  <c:v>5</c:v>
                </c:pt>
                <c:pt idx="79">
                  <c:v>5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5</c:v>
                </c:pt>
                <c:pt idx="97">
                  <c:v>5</c:v>
                </c:pt>
                <c:pt idx="98">
                  <c:v>5</c:v>
                </c:pt>
                <c:pt idx="99">
                  <c:v>5</c:v>
                </c:pt>
                <c:pt idx="100">
                  <c:v>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303296"/>
        <c:axId val="307303840"/>
      </c:scatterChart>
      <c:valAx>
        <c:axId val="30730329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Time (sec)</a:t>
                </a:r>
              </a:p>
            </c:rich>
          </c:tx>
          <c:layout>
            <c:manualLayout>
              <c:xMode val="edge"/>
              <c:yMode val="edge"/>
              <c:x val="0.50374346898226507"/>
              <c:y val="0.887939632545931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303840"/>
        <c:crosses val="autoZero"/>
        <c:crossBetween val="midCat"/>
      </c:valAx>
      <c:valAx>
        <c:axId val="30730384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24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Voltage (v)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24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303296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rgbClr val="FF0000"/>
                </a:solidFill>
              </a:rPr>
              <a:t>f = 2 Hz,</a:t>
            </a:r>
            <a:r>
              <a:rPr lang="en-US" sz="1800" b="1" baseline="0">
                <a:solidFill>
                  <a:srgbClr val="FF0000"/>
                </a:solidFill>
              </a:rPr>
              <a:t> Vpp = 2 v</a:t>
            </a:r>
            <a:endParaRPr lang="en-US" sz="1800" b="1">
              <a:solidFill>
                <a:srgbClr val="FF0000"/>
              </a:solidFill>
            </a:endParaRPr>
          </a:p>
        </c:rich>
      </c:tx>
      <c:layout>
        <c:manualLayout>
          <c:xMode val="edge"/>
          <c:yMode val="edge"/>
          <c:x val="7.3394495412842475E-4"/>
          <c:y val="0.85714285714285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rgbClr val="FF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8575" cap="rnd">
              <a:solidFill>
                <a:srgbClr val="0DC1F0"/>
              </a:solidFill>
              <a:round/>
            </a:ln>
            <a:effectLst/>
          </c:spPr>
          <c:marker>
            <c:symbol val="none"/>
          </c:marker>
          <c:xVal>
            <c:numRef>
              <c:f>Sheet1!$D$5:$D$105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Sheet1!$E$5:$E$105</c:f>
              <c:numCache>
                <c:formatCode>General</c:formatCode>
                <c:ptCount val="101"/>
                <c:pt idx="0">
                  <c:v>0</c:v>
                </c:pt>
                <c:pt idx="1">
                  <c:v>0.12533323356430401</c:v>
                </c:pt>
                <c:pt idx="2">
                  <c:v>0.24868988716485499</c:v>
                </c:pt>
                <c:pt idx="3">
                  <c:v>0.36812455268467797</c:v>
                </c:pt>
                <c:pt idx="4">
                  <c:v>0.48175367410171499</c:v>
                </c:pt>
                <c:pt idx="5">
                  <c:v>0.58778525229247303</c:v>
                </c:pt>
                <c:pt idx="6">
                  <c:v>0.68454710592868895</c:v>
                </c:pt>
                <c:pt idx="7">
                  <c:v>0.77051324277578903</c:v>
                </c:pt>
                <c:pt idx="8">
                  <c:v>0.84432792550201496</c:v>
                </c:pt>
                <c:pt idx="9">
                  <c:v>0.90482705246602002</c:v>
                </c:pt>
                <c:pt idx="10">
                  <c:v>0.95105651629515398</c:v>
                </c:pt>
                <c:pt idx="11">
                  <c:v>0.98228725072868905</c:v>
                </c:pt>
                <c:pt idx="12">
                  <c:v>0.998026728428272</c:v>
                </c:pt>
                <c:pt idx="13">
                  <c:v>0.998026728428272</c:v>
                </c:pt>
                <c:pt idx="14">
                  <c:v>0.98228725072868905</c:v>
                </c:pt>
                <c:pt idx="15">
                  <c:v>0.95105651629515398</c:v>
                </c:pt>
                <c:pt idx="16">
                  <c:v>0.90482705246602002</c:v>
                </c:pt>
                <c:pt idx="17">
                  <c:v>0.84432792550201496</c:v>
                </c:pt>
                <c:pt idx="18">
                  <c:v>0.77051324277578903</c:v>
                </c:pt>
                <c:pt idx="19">
                  <c:v>0.68454710592868895</c:v>
                </c:pt>
                <c:pt idx="20">
                  <c:v>0.58778525229247303</c:v>
                </c:pt>
                <c:pt idx="21">
                  <c:v>0.48175367410171599</c:v>
                </c:pt>
                <c:pt idx="22">
                  <c:v>0.36812455268467797</c:v>
                </c:pt>
                <c:pt idx="23">
                  <c:v>0.24868988716485499</c:v>
                </c:pt>
                <c:pt idx="24">
                  <c:v>0.12533323356430501</c:v>
                </c:pt>
                <c:pt idx="25" formatCode="0.00E+00">
                  <c:v>1.22464679914735E-16</c:v>
                </c:pt>
                <c:pt idx="26">
                  <c:v>-0.12533323356430401</c:v>
                </c:pt>
                <c:pt idx="27">
                  <c:v>-0.24868988716485499</c:v>
                </c:pt>
                <c:pt idx="28">
                  <c:v>-0.36812455268467797</c:v>
                </c:pt>
                <c:pt idx="29">
                  <c:v>-0.48175367410171499</c:v>
                </c:pt>
                <c:pt idx="30">
                  <c:v>-0.58778525229247303</c:v>
                </c:pt>
                <c:pt idx="31">
                  <c:v>-0.68454710592868895</c:v>
                </c:pt>
                <c:pt idx="32">
                  <c:v>-0.77051324277578903</c:v>
                </c:pt>
                <c:pt idx="33">
                  <c:v>-0.84432792550201496</c:v>
                </c:pt>
                <c:pt idx="34">
                  <c:v>-0.90482705246602002</c:v>
                </c:pt>
                <c:pt idx="35">
                  <c:v>-0.95105651629515398</c:v>
                </c:pt>
                <c:pt idx="36">
                  <c:v>-0.98228725072868905</c:v>
                </c:pt>
                <c:pt idx="37">
                  <c:v>-0.998026728428272</c:v>
                </c:pt>
                <c:pt idx="38">
                  <c:v>-0.998026728428272</c:v>
                </c:pt>
                <c:pt idx="39">
                  <c:v>-0.98228725072868905</c:v>
                </c:pt>
                <c:pt idx="40">
                  <c:v>-0.95105651629515398</c:v>
                </c:pt>
                <c:pt idx="41">
                  <c:v>-0.90482705246602002</c:v>
                </c:pt>
                <c:pt idx="42">
                  <c:v>-0.84432792550201596</c:v>
                </c:pt>
                <c:pt idx="43">
                  <c:v>-0.77051324277579003</c:v>
                </c:pt>
                <c:pt idx="44">
                  <c:v>-0.68454710592868895</c:v>
                </c:pt>
                <c:pt idx="45">
                  <c:v>-0.58778525229247303</c:v>
                </c:pt>
                <c:pt idx="46">
                  <c:v>-0.48175367410171499</c:v>
                </c:pt>
                <c:pt idx="47">
                  <c:v>-0.36812455268467797</c:v>
                </c:pt>
                <c:pt idx="48">
                  <c:v>-0.24868988716485499</c:v>
                </c:pt>
                <c:pt idx="49">
                  <c:v>-0.12533323356430501</c:v>
                </c:pt>
                <c:pt idx="50" formatCode="0.00E+00">
                  <c:v>-2.4492935982947099E-16</c:v>
                </c:pt>
                <c:pt idx="51">
                  <c:v>0.12533323356430401</c:v>
                </c:pt>
                <c:pt idx="52">
                  <c:v>0.24868988716485499</c:v>
                </c:pt>
                <c:pt idx="53">
                  <c:v>0.36812455268467797</c:v>
                </c:pt>
                <c:pt idx="54">
                  <c:v>0.48175367410171599</c:v>
                </c:pt>
                <c:pt idx="55">
                  <c:v>0.58778525229247403</c:v>
                </c:pt>
                <c:pt idx="56">
                  <c:v>0.68454710592868895</c:v>
                </c:pt>
                <c:pt idx="57">
                  <c:v>0.77051324277578903</c:v>
                </c:pt>
                <c:pt idx="58">
                  <c:v>0.84432792550201496</c:v>
                </c:pt>
                <c:pt idx="59">
                  <c:v>0.90482705246601902</c:v>
                </c:pt>
                <c:pt idx="60">
                  <c:v>0.95105651629515398</c:v>
                </c:pt>
                <c:pt idx="61">
                  <c:v>0.98228725072868905</c:v>
                </c:pt>
                <c:pt idx="62">
                  <c:v>0.998026728428272</c:v>
                </c:pt>
                <c:pt idx="63">
                  <c:v>0.998026728428272</c:v>
                </c:pt>
                <c:pt idx="64">
                  <c:v>0.98228725072868905</c:v>
                </c:pt>
                <c:pt idx="65">
                  <c:v>0.95105651629515398</c:v>
                </c:pt>
                <c:pt idx="66">
                  <c:v>0.90482705246602002</c:v>
                </c:pt>
                <c:pt idx="67">
                  <c:v>0.84432792550201596</c:v>
                </c:pt>
                <c:pt idx="68">
                  <c:v>0.77051324277579003</c:v>
                </c:pt>
                <c:pt idx="69">
                  <c:v>0.68454710592868995</c:v>
                </c:pt>
                <c:pt idx="70">
                  <c:v>0.58778525229247303</c:v>
                </c:pt>
                <c:pt idx="71">
                  <c:v>0.48175367410171599</c:v>
                </c:pt>
                <c:pt idx="72">
                  <c:v>0.36812455268467797</c:v>
                </c:pt>
                <c:pt idx="73">
                  <c:v>0.24868988716485599</c:v>
                </c:pt>
                <c:pt idx="74">
                  <c:v>0.12533323356430401</c:v>
                </c:pt>
                <c:pt idx="75" formatCode="0.00E+00">
                  <c:v>3.6739403974420599E-16</c:v>
                </c:pt>
                <c:pt idx="76">
                  <c:v>-0.12533323356430301</c:v>
                </c:pt>
                <c:pt idx="77">
                  <c:v>-0.24868988716485499</c:v>
                </c:pt>
                <c:pt idx="78">
                  <c:v>-0.36812455268467698</c:v>
                </c:pt>
                <c:pt idx="79">
                  <c:v>-0.48175367410171599</c:v>
                </c:pt>
                <c:pt idx="80">
                  <c:v>-0.58778525229247303</c:v>
                </c:pt>
                <c:pt idx="81">
                  <c:v>-0.68454710592868895</c:v>
                </c:pt>
                <c:pt idx="82">
                  <c:v>-0.77051324277578903</c:v>
                </c:pt>
                <c:pt idx="83">
                  <c:v>-0.84432792550201496</c:v>
                </c:pt>
                <c:pt idx="84">
                  <c:v>-0.90482705246601902</c:v>
                </c:pt>
                <c:pt idx="85">
                  <c:v>-0.95105651629515298</c:v>
                </c:pt>
                <c:pt idx="86">
                  <c:v>-0.98228725072868905</c:v>
                </c:pt>
                <c:pt idx="87">
                  <c:v>-0.998026728428272</c:v>
                </c:pt>
                <c:pt idx="88">
                  <c:v>-0.998026728428272</c:v>
                </c:pt>
                <c:pt idx="89">
                  <c:v>-0.98228725072868905</c:v>
                </c:pt>
                <c:pt idx="90">
                  <c:v>-0.95105651629515398</c:v>
                </c:pt>
                <c:pt idx="91">
                  <c:v>-0.90482705246601902</c:v>
                </c:pt>
                <c:pt idx="92">
                  <c:v>-0.84432792550201496</c:v>
                </c:pt>
                <c:pt idx="93">
                  <c:v>-0.77051324277579003</c:v>
                </c:pt>
                <c:pt idx="94">
                  <c:v>-0.68454710592868995</c:v>
                </c:pt>
                <c:pt idx="95">
                  <c:v>-0.58778525229247403</c:v>
                </c:pt>
                <c:pt idx="96">
                  <c:v>-0.48175367410171599</c:v>
                </c:pt>
                <c:pt idx="97">
                  <c:v>-0.36812455268467797</c:v>
                </c:pt>
                <c:pt idx="98">
                  <c:v>-0.24868988716485599</c:v>
                </c:pt>
                <c:pt idx="99">
                  <c:v>-0.12533323356430401</c:v>
                </c:pt>
                <c:pt idx="100" formatCode="0.00E+00">
                  <c:v>-4.8985871965894099E-16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298400"/>
        <c:axId val="307299488"/>
      </c:scatterChart>
      <c:valAx>
        <c:axId val="30729840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Time (sec)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299488"/>
        <c:crosses val="autoZero"/>
        <c:crossBetween val="midCat"/>
      </c:valAx>
      <c:valAx>
        <c:axId val="307299488"/>
        <c:scaling>
          <c:orientation val="minMax"/>
          <c:max val="1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Voltage (v)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298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rgbClr val="FF0000"/>
                </a:solidFill>
              </a:rPr>
              <a:t>f = 2 Hz,</a:t>
            </a:r>
            <a:r>
              <a:rPr lang="en-US" sz="1800" b="1" baseline="0">
                <a:solidFill>
                  <a:srgbClr val="FF0000"/>
                </a:solidFill>
              </a:rPr>
              <a:t> Vpp = 20 v</a:t>
            </a:r>
            <a:endParaRPr lang="en-US" sz="1800" b="1">
              <a:solidFill>
                <a:srgbClr val="FF0000"/>
              </a:solidFill>
            </a:endParaRPr>
          </a:p>
        </c:rich>
      </c:tx>
      <c:layout>
        <c:manualLayout>
          <c:xMode val="edge"/>
          <c:yMode val="edge"/>
          <c:x val="8.2206616064883931E-3"/>
          <c:y val="0.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rgbClr val="FF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rgbClr val="0DC1F0"/>
              </a:solidFill>
              <a:round/>
            </a:ln>
            <a:effectLst/>
          </c:spPr>
          <c:marker>
            <c:symbol val="none"/>
          </c:marker>
          <c:xVal>
            <c:numRef>
              <c:f>Sheet1!$G$5:$G$105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xVal>
          <c:yVal>
            <c:numRef>
              <c:f>Sheet1!$H$5:$H$105</c:f>
              <c:numCache>
                <c:formatCode>General</c:formatCode>
                <c:ptCount val="101"/>
                <c:pt idx="0">
                  <c:v>0</c:v>
                </c:pt>
                <c:pt idx="1">
                  <c:v>1.2533323356430399</c:v>
                </c:pt>
                <c:pt idx="2">
                  <c:v>2.4868988716485498</c:v>
                </c:pt>
                <c:pt idx="3">
                  <c:v>3.6812455268467801</c:v>
                </c:pt>
                <c:pt idx="4">
                  <c:v>4.8175367410171503</c:v>
                </c:pt>
                <c:pt idx="5">
                  <c:v>5.87785252292473</c:v>
                </c:pt>
                <c:pt idx="6">
                  <c:v>6.8454710592868899</c:v>
                </c:pt>
                <c:pt idx="7">
                  <c:v>7.7051324277578903</c:v>
                </c:pt>
                <c:pt idx="8">
                  <c:v>8.4432792550201494</c:v>
                </c:pt>
                <c:pt idx="9">
                  <c:v>9.0482705246602002</c:v>
                </c:pt>
                <c:pt idx="10">
                  <c:v>9.51056516295154</c:v>
                </c:pt>
                <c:pt idx="11">
                  <c:v>9.8228725072868901</c:v>
                </c:pt>
                <c:pt idx="12">
                  <c:v>9.9802672842827196</c:v>
                </c:pt>
                <c:pt idx="13">
                  <c:v>9.9802672842827196</c:v>
                </c:pt>
                <c:pt idx="14">
                  <c:v>9.8228725072868901</c:v>
                </c:pt>
                <c:pt idx="15">
                  <c:v>9.51056516295154</c:v>
                </c:pt>
                <c:pt idx="16">
                  <c:v>9.0482705246602002</c:v>
                </c:pt>
                <c:pt idx="17">
                  <c:v>8.4432792550201494</c:v>
                </c:pt>
                <c:pt idx="18">
                  <c:v>7.7051324277578903</c:v>
                </c:pt>
                <c:pt idx="19">
                  <c:v>6.8454710592868899</c:v>
                </c:pt>
                <c:pt idx="20">
                  <c:v>5.87785252292473</c:v>
                </c:pt>
                <c:pt idx="21">
                  <c:v>4.8175367410171601</c:v>
                </c:pt>
                <c:pt idx="22">
                  <c:v>3.6812455268467801</c:v>
                </c:pt>
                <c:pt idx="23">
                  <c:v>2.4868988716485498</c:v>
                </c:pt>
                <c:pt idx="24">
                  <c:v>1.2533323356430499</c:v>
                </c:pt>
                <c:pt idx="25" formatCode="0.00E+00">
                  <c:v>1.2246467991473499E-15</c:v>
                </c:pt>
                <c:pt idx="26">
                  <c:v>-1.2533323356430399</c:v>
                </c:pt>
                <c:pt idx="27">
                  <c:v>-2.4868988716485498</c:v>
                </c:pt>
                <c:pt idx="28">
                  <c:v>-3.6812455268467801</c:v>
                </c:pt>
                <c:pt idx="29">
                  <c:v>-4.8175367410171503</c:v>
                </c:pt>
                <c:pt idx="30">
                  <c:v>-5.87785252292473</c:v>
                </c:pt>
                <c:pt idx="31">
                  <c:v>-6.8454710592868899</c:v>
                </c:pt>
                <c:pt idx="32">
                  <c:v>-7.7051324277578903</c:v>
                </c:pt>
                <c:pt idx="33">
                  <c:v>-8.4432792550201494</c:v>
                </c:pt>
                <c:pt idx="34">
                  <c:v>-9.0482705246602002</c:v>
                </c:pt>
                <c:pt idx="35">
                  <c:v>-9.51056516295154</c:v>
                </c:pt>
                <c:pt idx="36">
                  <c:v>-9.8228725072868901</c:v>
                </c:pt>
                <c:pt idx="37">
                  <c:v>-9.9802672842827196</c:v>
                </c:pt>
                <c:pt idx="38">
                  <c:v>-9.9802672842827196</c:v>
                </c:pt>
                <c:pt idx="39">
                  <c:v>-9.8228725072868901</c:v>
                </c:pt>
                <c:pt idx="40">
                  <c:v>-9.51056516295154</c:v>
                </c:pt>
                <c:pt idx="41">
                  <c:v>-9.0482705246602002</c:v>
                </c:pt>
                <c:pt idx="42">
                  <c:v>-8.4432792550201601</c:v>
                </c:pt>
                <c:pt idx="43">
                  <c:v>-7.7051324277579001</c:v>
                </c:pt>
                <c:pt idx="44">
                  <c:v>-6.8454710592868899</c:v>
                </c:pt>
                <c:pt idx="45">
                  <c:v>-5.87785252292473</c:v>
                </c:pt>
                <c:pt idx="46">
                  <c:v>-4.8175367410171503</c:v>
                </c:pt>
                <c:pt idx="47">
                  <c:v>-3.6812455268467801</c:v>
                </c:pt>
                <c:pt idx="48">
                  <c:v>-2.4868988716485498</c:v>
                </c:pt>
                <c:pt idx="49">
                  <c:v>-1.2533323356430499</c:v>
                </c:pt>
                <c:pt idx="50" formatCode="0.00E+00">
                  <c:v>-2.4492935982947101E-15</c:v>
                </c:pt>
                <c:pt idx="51">
                  <c:v>1.2533323356430399</c:v>
                </c:pt>
                <c:pt idx="52">
                  <c:v>2.4868988716485498</c:v>
                </c:pt>
                <c:pt idx="53">
                  <c:v>3.6812455268467801</c:v>
                </c:pt>
                <c:pt idx="54">
                  <c:v>4.8175367410171601</c:v>
                </c:pt>
                <c:pt idx="55">
                  <c:v>5.8778525229247398</c:v>
                </c:pt>
                <c:pt idx="56">
                  <c:v>6.8454710592868899</c:v>
                </c:pt>
                <c:pt idx="57">
                  <c:v>7.7051324277578903</c:v>
                </c:pt>
                <c:pt idx="58">
                  <c:v>8.4432792550201494</c:v>
                </c:pt>
                <c:pt idx="59">
                  <c:v>9.0482705246601896</c:v>
                </c:pt>
                <c:pt idx="60">
                  <c:v>9.51056516295154</c:v>
                </c:pt>
                <c:pt idx="61">
                  <c:v>9.8228725072868901</c:v>
                </c:pt>
                <c:pt idx="62">
                  <c:v>9.9802672842827196</c:v>
                </c:pt>
                <c:pt idx="63">
                  <c:v>9.9802672842827196</c:v>
                </c:pt>
                <c:pt idx="64">
                  <c:v>9.8228725072868901</c:v>
                </c:pt>
                <c:pt idx="65">
                  <c:v>9.51056516295154</c:v>
                </c:pt>
                <c:pt idx="66">
                  <c:v>9.0482705246602002</c:v>
                </c:pt>
                <c:pt idx="67">
                  <c:v>8.4432792550201601</c:v>
                </c:pt>
                <c:pt idx="68">
                  <c:v>7.7051324277579001</c:v>
                </c:pt>
                <c:pt idx="69">
                  <c:v>6.8454710592868997</c:v>
                </c:pt>
                <c:pt idx="70">
                  <c:v>5.87785252292473</c:v>
                </c:pt>
                <c:pt idx="71">
                  <c:v>4.8175367410171601</c:v>
                </c:pt>
                <c:pt idx="72">
                  <c:v>3.6812455268467801</c:v>
                </c:pt>
                <c:pt idx="73">
                  <c:v>2.4868988716485498</c:v>
                </c:pt>
                <c:pt idx="74">
                  <c:v>1.2533323356430399</c:v>
                </c:pt>
                <c:pt idx="75" formatCode="0.00E+00">
                  <c:v>3.67394039744206E-15</c:v>
                </c:pt>
                <c:pt idx="76">
                  <c:v>-1.2533323356430299</c:v>
                </c:pt>
                <c:pt idx="77">
                  <c:v>-2.4868988716485498</c:v>
                </c:pt>
                <c:pt idx="78">
                  <c:v>-3.6812455268467699</c:v>
                </c:pt>
                <c:pt idx="79">
                  <c:v>-4.8175367410171601</c:v>
                </c:pt>
                <c:pt idx="80">
                  <c:v>-5.87785252292473</c:v>
                </c:pt>
                <c:pt idx="81">
                  <c:v>-6.8454710592868899</c:v>
                </c:pt>
                <c:pt idx="82">
                  <c:v>-7.7051324277578903</c:v>
                </c:pt>
                <c:pt idx="83">
                  <c:v>-8.4432792550201494</c:v>
                </c:pt>
                <c:pt idx="84">
                  <c:v>-9.0482705246601896</c:v>
                </c:pt>
                <c:pt idx="85">
                  <c:v>-9.51056516295154</c:v>
                </c:pt>
                <c:pt idx="86">
                  <c:v>-9.8228725072868901</c:v>
                </c:pt>
                <c:pt idx="87">
                  <c:v>-9.9802672842827196</c:v>
                </c:pt>
                <c:pt idx="88">
                  <c:v>-9.9802672842827196</c:v>
                </c:pt>
                <c:pt idx="89">
                  <c:v>-9.8228725072868901</c:v>
                </c:pt>
                <c:pt idx="90">
                  <c:v>-9.51056516295154</c:v>
                </c:pt>
                <c:pt idx="91">
                  <c:v>-9.0482705246601896</c:v>
                </c:pt>
                <c:pt idx="92">
                  <c:v>-8.4432792550201494</c:v>
                </c:pt>
                <c:pt idx="93">
                  <c:v>-7.7051324277579001</c:v>
                </c:pt>
                <c:pt idx="94">
                  <c:v>-6.8454710592868997</c:v>
                </c:pt>
                <c:pt idx="95">
                  <c:v>-5.87785252292473</c:v>
                </c:pt>
                <c:pt idx="96">
                  <c:v>-4.8175367410171601</c:v>
                </c:pt>
                <c:pt idx="97">
                  <c:v>-3.6812455268467801</c:v>
                </c:pt>
                <c:pt idx="98">
                  <c:v>-2.48689887164856</c:v>
                </c:pt>
                <c:pt idx="99">
                  <c:v>-1.2533323356430399</c:v>
                </c:pt>
                <c:pt idx="100" formatCode="0.00E+00">
                  <c:v>-4.8985871965894099E-15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0614784"/>
        <c:axId val="310614240"/>
      </c:scatterChart>
      <c:valAx>
        <c:axId val="31061478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Time (sec)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614240"/>
        <c:crosses val="autoZero"/>
        <c:crossBetween val="midCat"/>
      </c:valAx>
      <c:valAx>
        <c:axId val="310614240"/>
        <c:scaling>
          <c:orientation val="minMax"/>
          <c:max val="10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Voltage (v)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614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4FF6-65A0-4D77-BCA8-4D57B08B2886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9C30-8EF4-4FAA-87B8-0B0BD016E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3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4FF6-65A0-4D77-BCA8-4D57B08B2886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9C30-8EF4-4FAA-87B8-0B0BD016E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3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4FF6-65A0-4D77-BCA8-4D57B08B2886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9C30-8EF4-4FAA-87B8-0B0BD016E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Winter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UCSD: Physics 121;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8C266-EDC6-4D64-A6B6-AB10F47BE8DD}" type="slidenum">
              <a:rPr lang="ar-SA">
                <a:solidFill>
                  <a:srgbClr val="1B28F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B2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2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Winter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UCSD: Physics 121;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4EFE4-78CA-47B2-B868-AA351F01B847}" type="slidenum">
              <a:rPr lang="ar-SA">
                <a:solidFill>
                  <a:srgbClr val="1B28F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B2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30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Winter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UCSD: Physics 121;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7036-AB61-4BED-9916-674B0156527D}" type="slidenum">
              <a:rPr lang="ar-SA">
                <a:solidFill>
                  <a:srgbClr val="1B28F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B2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84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Winter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UCSD: Physics 121; 2011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CEBDA-B652-4611-8B38-1C3B330CE4CA}" type="slidenum">
              <a:rPr lang="ar-SA">
                <a:solidFill>
                  <a:srgbClr val="1B28F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B2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07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Winter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UCSD: Physics 121;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D477A-004D-47F1-8FDA-77D539DC9B7C}" type="slidenum">
              <a:rPr lang="ar-SA">
                <a:solidFill>
                  <a:srgbClr val="1B28F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B2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082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Winter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UCSD: Physics 121;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3B9A0-1838-4140-90F0-9E9D7CECC89F}" type="slidenum">
              <a:rPr lang="ar-SA">
                <a:solidFill>
                  <a:srgbClr val="1B28F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B2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946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Winter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UCSD: Physics 121; 2011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679FD-23B9-42FA-A5A0-169FF0332C8E}" type="slidenum">
              <a:rPr lang="ar-SA">
                <a:solidFill>
                  <a:srgbClr val="1B28F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B2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0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Winter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UCSD: Physics 121; 2011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FAF04-7B77-4B37-A3A4-E2A950576370}" type="slidenum">
              <a:rPr lang="ar-SA">
                <a:solidFill>
                  <a:srgbClr val="1B28F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B2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74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4FF6-65A0-4D77-BCA8-4D57B08B2886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9C30-8EF4-4FAA-87B8-0B0BD016E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10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Winter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UCSD: Physics 121; 2011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0344A-F246-4893-8FA7-EA955B9AAFB5}" type="slidenum">
              <a:rPr lang="ar-SA">
                <a:solidFill>
                  <a:srgbClr val="1B28F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B2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18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Winter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UCSD: Physics 121;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77AC7-C788-4533-859C-3ED12DB9C58D}" type="slidenum">
              <a:rPr lang="ar-SA">
                <a:solidFill>
                  <a:srgbClr val="1B28F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B2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33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Winter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UCSD: Physics 121;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3447D-C5A7-4229-BDD2-7229D413F797}" type="slidenum">
              <a:rPr lang="ar-SA">
                <a:solidFill>
                  <a:srgbClr val="1B28F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B2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085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50800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Winter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UCSD: Physics 121; 2011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0F672-9F27-4D19-8BFA-966528A26763}" type="slidenum">
              <a:rPr lang="ar-SA">
                <a:solidFill>
                  <a:srgbClr val="1B28F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B2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158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219200"/>
            <a:ext cx="50800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Winter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B28F6"/>
                </a:solidFill>
              </a:rPr>
              <a:t>UCSD: Physics 121; 2011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DC945-9B62-4F01-A0BE-0BAECF63B928}" type="slidenum">
              <a:rPr lang="ar-SA">
                <a:solidFill>
                  <a:srgbClr val="1B28F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B2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82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4FF6-65A0-4D77-BCA8-4D57B08B2886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9C30-8EF4-4FAA-87B8-0B0BD016E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9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4FF6-65A0-4D77-BCA8-4D57B08B2886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9C30-8EF4-4FAA-87B8-0B0BD016E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6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4FF6-65A0-4D77-BCA8-4D57B08B2886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9C30-8EF4-4FAA-87B8-0B0BD016E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2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4FF6-65A0-4D77-BCA8-4D57B08B2886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9C30-8EF4-4FAA-87B8-0B0BD016E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5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4FF6-65A0-4D77-BCA8-4D57B08B2886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9C30-8EF4-4FAA-87B8-0B0BD016E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1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4FF6-65A0-4D77-BCA8-4D57B08B2886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9C30-8EF4-4FAA-87B8-0B0BD016E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4FF6-65A0-4D77-BCA8-4D57B08B2886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9C30-8EF4-4FAA-87B8-0B0BD016E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24FF6-65A0-4D77-BCA8-4D57B08B2886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9C30-8EF4-4FAA-87B8-0B0BD016E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5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19200"/>
            <a:ext cx="10363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1B28F6"/>
                </a:solidFill>
              </a:rPr>
              <a:t>Winter 2011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34400" y="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1B28F6"/>
                </a:solidFill>
              </a:rPr>
              <a:t>UCSD: Physics 121; 2011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532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B3C1B93-E247-44A7-8AE5-9C07277B2819}" type="slidenum">
              <a:rPr lang="ar-SA">
                <a:solidFill>
                  <a:srgbClr val="1B28F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1B28F6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57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Physics </a:t>
            </a:r>
            <a:br>
              <a:rPr lang="en-US" dirty="0" smtClean="0"/>
            </a:br>
            <a:r>
              <a:rPr lang="en-US" dirty="0" smtClean="0"/>
              <a:t>Lab experiments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2015, 2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term</a:t>
            </a:r>
          </a:p>
          <a:p>
            <a:r>
              <a:rPr lang="en-US" sz="2800" i="1" dirty="0" smtClean="0"/>
              <a:t>By</a:t>
            </a:r>
          </a:p>
          <a:p>
            <a:r>
              <a:rPr lang="en-US" sz="2800" i="1" dirty="0" smtClean="0"/>
              <a:t>Dr. Tamer </a:t>
            </a:r>
            <a:r>
              <a:rPr lang="en-US" sz="2800" i="1" dirty="0" err="1" smtClean="0"/>
              <a:t>Fathy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Ghanem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5996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Series circuits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9" y="1738528"/>
            <a:ext cx="7323099" cy="29153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768" y="2222950"/>
            <a:ext cx="6340238" cy="40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3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Parallel circuits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7732"/>
            <a:ext cx="5765232" cy="42035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514" y="2854871"/>
            <a:ext cx="6310286" cy="28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Parallel circuits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9058"/>
            <a:ext cx="3830950" cy="1282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8" r="31304"/>
          <a:stretch/>
        </p:blipFill>
        <p:spPr>
          <a:xfrm>
            <a:off x="838200" y="1802252"/>
            <a:ext cx="5016779" cy="1052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3" t="67798" r="31304"/>
          <a:stretch/>
        </p:blipFill>
        <p:spPr>
          <a:xfrm>
            <a:off x="4283082" y="3453364"/>
            <a:ext cx="1610525" cy="10526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38" y="2213639"/>
            <a:ext cx="6310286" cy="28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Parallel circuits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7732"/>
            <a:ext cx="5765232" cy="42035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514" y="2854871"/>
            <a:ext cx="6310286" cy="28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8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064"/>
          </a:xfrm>
        </p:spPr>
        <p:txBody>
          <a:bodyPr>
            <a:noAutofit/>
          </a:bodyPr>
          <a:lstStyle/>
          <a:p>
            <a:pPr algn="r"/>
            <a:r>
              <a:rPr lang="en-US" sz="4800" dirty="0" smtClean="0">
                <a:solidFill>
                  <a:schemeClr val="accent1"/>
                </a:solidFill>
              </a:rPr>
              <a:t>Color code</a:t>
            </a:r>
            <a:endParaRPr lang="en-US" sz="48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7" y="365126"/>
            <a:ext cx="7809018" cy="659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5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85"/>
            <a:ext cx="10515600" cy="631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Experiment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1185362" y="2481101"/>
            <a:ext cx="6141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smtClean="0"/>
              <a:t>1 K</a:t>
            </a:r>
            <a:endParaRPr lang="en-US" sz="3200" b="1" baseline="-25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195548" y="1310434"/>
            <a:ext cx="1460310" cy="966753"/>
            <a:chOff x="2483892" y="593677"/>
            <a:chExt cx="1460310" cy="966753"/>
          </a:xfrm>
        </p:grpSpPr>
        <p:sp>
          <p:nvSpPr>
            <p:cNvPr id="19" name="Rectangle 18"/>
            <p:cNvSpPr/>
            <p:nvPr/>
          </p:nvSpPr>
          <p:spPr>
            <a:xfrm>
              <a:off x="2483892" y="593677"/>
              <a:ext cx="1460310" cy="395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06972" y="1067987"/>
              <a:ext cx="61415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b="1" dirty="0" smtClean="0"/>
                <a:t>R</a:t>
              </a:r>
              <a:r>
                <a:rPr lang="en-US" sz="3200" b="1" baseline="-25000" dirty="0" smtClean="0"/>
                <a:t>1</a:t>
              </a:r>
              <a:endParaRPr lang="en-US" sz="3200" b="1" baseline="-25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985044" y="1961318"/>
            <a:ext cx="1009935" cy="1460310"/>
            <a:chOff x="849003" y="266133"/>
            <a:chExt cx="1009935" cy="1460310"/>
          </a:xfrm>
        </p:grpSpPr>
        <p:sp>
          <p:nvSpPr>
            <p:cNvPr id="22" name="Rectangle 21"/>
            <p:cNvSpPr/>
            <p:nvPr/>
          </p:nvSpPr>
          <p:spPr>
            <a:xfrm rot="5400000">
              <a:off x="930891" y="798395"/>
              <a:ext cx="1460310" cy="395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9003" y="785916"/>
              <a:ext cx="61415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b="1" dirty="0" smtClean="0"/>
                <a:t>R</a:t>
              </a:r>
              <a:r>
                <a:rPr lang="en-US" sz="3200" b="1" baseline="-25000" dirty="0" smtClean="0"/>
                <a:t>2</a:t>
              </a:r>
              <a:endParaRPr lang="en-US" sz="3200" b="1" baseline="-25000" dirty="0"/>
            </a:p>
          </p:txBody>
        </p:sp>
      </p:grpSp>
      <p:cxnSp>
        <p:nvCxnSpPr>
          <p:cNvPr id="37" name="Elbow Connector 36"/>
          <p:cNvCxnSpPr>
            <a:stCxn id="19" idx="3"/>
            <a:endCxn id="22" idx="1"/>
          </p:cNvCxnSpPr>
          <p:nvPr/>
        </p:nvCxnSpPr>
        <p:spPr>
          <a:xfrm>
            <a:off x="5655858" y="1508327"/>
            <a:ext cx="5141229" cy="452991"/>
          </a:xfrm>
          <a:prstGeom prst="bentConnector2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2" idx="3"/>
          </p:cNvCxnSpPr>
          <p:nvPr/>
        </p:nvCxnSpPr>
        <p:spPr>
          <a:xfrm rot="5400000">
            <a:off x="5805693" y="-1174532"/>
            <a:ext cx="395235" cy="9587555"/>
          </a:xfrm>
          <a:prstGeom prst="bentConnector2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8944969" y="1506162"/>
            <a:ext cx="843319" cy="2310702"/>
            <a:chOff x="8944969" y="1506162"/>
            <a:chExt cx="843319" cy="2310702"/>
          </a:xfrm>
        </p:grpSpPr>
        <p:grpSp>
          <p:nvGrpSpPr>
            <p:cNvPr id="44" name="Group 43"/>
            <p:cNvGrpSpPr/>
            <p:nvPr/>
          </p:nvGrpSpPr>
          <p:grpSpPr>
            <a:xfrm>
              <a:off x="8944969" y="1961317"/>
              <a:ext cx="843319" cy="1343063"/>
              <a:chOff x="3214047" y="2183642"/>
              <a:chExt cx="1105469" cy="176056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214047" y="2511188"/>
                <a:ext cx="1105469" cy="11054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 smtClean="0"/>
                  <a:t>V</a:t>
                </a:r>
                <a:endParaRPr lang="en-US" b="1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603008" y="2183642"/>
                <a:ext cx="327546" cy="32754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603008" y="3616657"/>
                <a:ext cx="327546" cy="32754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9" name="Straight Connector 48"/>
            <p:cNvCxnSpPr>
              <a:stCxn id="46" idx="0"/>
            </p:cNvCxnSpPr>
            <p:nvPr/>
          </p:nvCxnSpPr>
          <p:spPr>
            <a:xfrm flipH="1" flipV="1">
              <a:off x="9355827" y="1506162"/>
              <a:ext cx="10801" cy="45515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47" idx="4"/>
            </p:cNvCxnSpPr>
            <p:nvPr/>
          </p:nvCxnSpPr>
          <p:spPr>
            <a:xfrm flipV="1">
              <a:off x="9366628" y="3304380"/>
              <a:ext cx="0" cy="51248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838200" y="1937465"/>
            <a:ext cx="767118" cy="1879399"/>
            <a:chOff x="1091821" y="2927347"/>
            <a:chExt cx="767118" cy="1879399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091821" y="3552200"/>
              <a:ext cx="76711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246780" y="3762571"/>
              <a:ext cx="4572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463153" y="3798421"/>
              <a:ext cx="0" cy="100832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 flipV="1">
              <a:off x="1463154" y="2927347"/>
              <a:ext cx="12226" cy="623006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Elbow Connector 71"/>
          <p:cNvCxnSpPr>
            <a:stCxn id="19" idx="1"/>
          </p:cNvCxnSpPr>
          <p:nvPr/>
        </p:nvCxnSpPr>
        <p:spPr>
          <a:xfrm rot="10800000" flipV="1">
            <a:off x="1221760" y="1508327"/>
            <a:ext cx="2973789" cy="768860"/>
          </a:xfrm>
          <a:prstGeom prst="bentConnector3">
            <a:avLst>
              <a:gd name="adj1" fmla="val 100483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089519" y="1538522"/>
            <a:ext cx="19964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+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089519" y="3252658"/>
            <a:ext cx="19964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smtClean="0"/>
              <a:t>_</a:t>
            </a:r>
            <a:endParaRPr lang="en-US" sz="3200" b="1" baseline="-25000" dirty="0"/>
          </a:p>
        </p:txBody>
      </p:sp>
      <p:grpSp>
        <p:nvGrpSpPr>
          <p:cNvPr id="82" name="Group 43"/>
          <p:cNvGrpSpPr>
            <a:grpSpLocks/>
          </p:cNvGrpSpPr>
          <p:nvPr/>
        </p:nvGrpSpPr>
        <p:grpSpPr bwMode="auto">
          <a:xfrm>
            <a:off x="4868980" y="3803796"/>
            <a:ext cx="838200" cy="696912"/>
            <a:chOff x="3276600" y="2579997"/>
            <a:chExt cx="838200" cy="696603"/>
          </a:xfrm>
        </p:grpSpPr>
        <p:cxnSp>
          <p:nvCxnSpPr>
            <p:cNvPr id="83" name="Straight Connector 31"/>
            <p:cNvCxnSpPr>
              <a:cxnSpLocks noChangeShapeType="1"/>
            </p:cNvCxnSpPr>
            <p:nvPr/>
          </p:nvCxnSpPr>
          <p:spPr bwMode="auto">
            <a:xfrm>
              <a:off x="3276600" y="2988616"/>
              <a:ext cx="838200" cy="0"/>
            </a:xfrm>
            <a:prstGeom prst="lin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Straight Connector 32"/>
            <p:cNvCxnSpPr>
              <a:cxnSpLocks noChangeShapeType="1"/>
            </p:cNvCxnSpPr>
            <p:nvPr/>
          </p:nvCxnSpPr>
          <p:spPr bwMode="auto">
            <a:xfrm>
              <a:off x="3429000" y="3124200"/>
              <a:ext cx="533400" cy="0"/>
            </a:xfrm>
            <a:prstGeom prst="lin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Straight Connector 35"/>
            <p:cNvCxnSpPr>
              <a:cxnSpLocks noChangeShapeType="1"/>
            </p:cNvCxnSpPr>
            <p:nvPr/>
          </p:nvCxnSpPr>
          <p:spPr bwMode="auto">
            <a:xfrm>
              <a:off x="3581400" y="3276600"/>
              <a:ext cx="228600" cy="0"/>
            </a:xfrm>
            <a:prstGeom prst="lin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Straight Connector 40"/>
            <p:cNvCxnSpPr>
              <a:cxnSpLocks noChangeShapeType="1"/>
            </p:cNvCxnSpPr>
            <p:nvPr/>
          </p:nvCxnSpPr>
          <p:spPr bwMode="auto">
            <a:xfrm flipV="1">
              <a:off x="3695700" y="2579997"/>
              <a:ext cx="0" cy="408619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8" name="TextBox 87"/>
          <p:cNvSpPr txBox="1"/>
          <p:nvPr/>
        </p:nvSpPr>
        <p:spPr>
          <a:xfrm>
            <a:off x="4469556" y="669047"/>
            <a:ext cx="91229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smtClean="0"/>
              <a:t>2.2 k</a:t>
            </a:r>
            <a:endParaRPr lang="en-US" sz="3200" b="1" baseline="-25000" dirty="0"/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77397"/>
              </p:ext>
            </p:extLst>
          </p:nvPr>
        </p:nvGraphicFramePr>
        <p:xfrm>
          <a:off x="4023752" y="4708657"/>
          <a:ext cx="67733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Calculated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Practical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baseline="0" dirty="0" smtClean="0"/>
                        <a:t>I (A)</a:t>
                      </a:r>
                      <a:endParaRPr lang="en-US" sz="28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V (Volt)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993158" y="4896457"/>
            <a:ext cx="2613779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Experiment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Results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6908429" y="978913"/>
            <a:ext cx="904694" cy="1037234"/>
            <a:chOff x="3214046" y="2347415"/>
            <a:chExt cx="1105469" cy="1433016"/>
          </a:xfrm>
        </p:grpSpPr>
        <p:sp>
          <p:nvSpPr>
            <p:cNvPr id="15" name="Oval 14"/>
            <p:cNvSpPr/>
            <p:nvPr/>
          </p:nvSpPr>
          <p:spPr>
            <a:xfrm rot="5400000">
              <a:off x="3214046" y="2511190"/>
              <a:ext cx="1105470" cy="11054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/>
                <a:t>A</a:t>
              </a:r>
              <a:endParaRPr lang="en-US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603008" y="2347415"/>
              <a:ext cx="327546" cy="32754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18820" y="3452885"/>
              <a:ext cx="327546" cy="32754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835909" y="2445251"/>
            <a:ext cx="14068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smtClean="0"/>
              <a:t>6 volts</a:t>
            </a:r>
            <a:endParaRPr lang="en-US" sz="3200" b="1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3900448" y="653298"/>
            <a:ext cx="19964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+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07532" y="601836"/>
            <a:ext cx="19964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smtClean="0"/>
              <a:t>_</a:t>
            </a:r>
            <a:endParaRPr lang="en-US" sz="3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75717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1: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04736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381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AC &amp; DC signals</a:t>
            </a:r>
            <a:endParaRPr lang="en-US" dirty="0"/>
          </a:p>
        </p:txBody>
      </p:sp>
      <p:sp>
        <p:nvSpPr>
          <p:cNvPr id="358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5D136A-248B-419B-A373-EC6BA46983C9}" type="slidenum">
              <a:rPr lang="ar-SA" sz="1400">
                <a:solidFill>
                  <a:srgbClr val="1B28F6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sz="1400">
              <a:solidFill>
                <a:srgbClr val="1B28F6"/>
              </a:solidFill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346273"/>
              </p:ext>
            </p:extLst>
          </p:nvPr>
        </p:nvGraphicFramePr>
        <p:xfrm>
          <a:off x="1905000" y="3352801"/>
          <a:ext cx="8229600" cy="2850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914619"/>
              </p:ext>
            </p:extLst>
          </p:nvPr>
        </p:nvGraphicFramePr>
        <p:xfrm>
          <a:off x="2057400" y="762000"/>
          <a:ext cx="8153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98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DC &amp; AC signals</a:t>
            </a:r>
            <a:endParaRPr lang="en-US" dirty="0"/>
          </a:p>
        </p:txBody>
      </p:sp>
      <p:sp>
        <p:nvSpPr>
          <p:cNvPr id="368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57F073-7EE5-40FC-8504-6E8C834D04A6}" type="slidenum">
              <a:rPr lang="ar-SA" sz="1400">
                <a:solidFill>
                  <a:srgbClr val="1B28F6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sz="1400">
              <a:solidFill>
                <a:srgbClr val="1B28F6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1981200" y="717884"/>
          <a:ext cx="8305800" cy="253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1905000" y="3352800"/>
          <a:ext cx="84582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40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381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Voltage and Voltage difference</a:t>
            </a:r>
            <a:endParaRPr lang="en-US" dirty="0"/>
          </a:p>
        </p:txBody>
      </p:sp>
      <p:sp>
        <p:nvSpPr>
          <p:cNvPr id="3789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C9AA84-5597-42EF-BE7D-C7F71F2ED815}" type="slidenum">
              <a:rPr lang="ar-SA" sz="1400">
                <a:solidFill>
                  <a:srgbClr val="1B28F6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sz="1400">
              <a:solidFill>
                <a:srgbClr val="1B28F6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96200" y="1311275"/>
            <a:ext cx="381000" cy="1219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1B28F6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96200" y="2822575"/>
            <a:ext cx="381000" cy="1219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1B28F6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696200" y="4387850"/>
            <a:ext cx="381000" cy="1219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1B28F6"/>
              </a:solidFill>
            </a:endParaRPr>
          </a:p>
        </p:txBody>
      </p:sp>
      <p:cxnSp>
        <p:nvCxnSpPr>
          <p:cNvPr id="37897" name="Elbow Connector 14"/>
          <p:cNvCxnSpPr>
            <a:cxnSpLocks noChangeShapeType="1"/>
            <a:stCxn id="8" idx="0"/>
          </p:cNvCxnSpPr>
          <p:nvPr/>
        </p:nvCxnSpPr>
        <p:spPr bwMode="auto">
          <a:xfrm rot="16200000" flipV="1">
            <a:off x="5774532" y="-800893"/>
            <a:ext cx="223837" cy="4000500"/>
          </a:xfrm>
          <a:prstGeom prst="bentConnector2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8" name="Elbow Connector 17"/>
          <p:cNvCxnSpPr>
            <a:cxnSpLocks noChangeShapeType="1"/>
            <a:stCxn id="10" idx="2"/>
          </p:cNvCxnSpPr>
          <p:nvPr/>
        </p:nvCxnSpPr>
        <p:spPr bwMode="auto">
          <a:xfrm rot="5400000">
            <a:off x="5867400" y="3778250"/>
            <a:ext cx="190500" cy="3848100"/>
          </a:xfrm>
          <a:prstGeom prst="bentConnector2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Straight Connector 21"/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7886700" y="2530475"/>
            <a:ext cx="0" cy="2921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Straight Connector 23"/>
          <p:cNvCxnSpPr>
            <a:cxnSpLocks noChangeShapeType="1"/>
            <a:stCxn id="9" idx="2"/>
            <a:endCxn id="10" idx="0"/>
          </p:cNvCxnSpPr>
          <p:nvPr/>
        </p:nvCxnSpPr>
        <p:spPr bwMode="auto">
          <a:xfrm>
            <a:off x="7886700" y="4041776"/>
            <a:ext cx="0" cy="3460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1" name="TextBox 24"/>
          <p:cNvSpPr txBox="1">
            <a:spLocks noChangeArrowheads="1"/>
          </p:cNvSpPr>
          <p:nvPr/>
        </p:nvSpPr>
        <p:spPr bwMode="auto">
          <a:xfrm>
            <a:off x="3276600" y="906463"/>
            <a:ext cx="41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1B28F6"/>
                </a:solidFill>
              </a:rPr>
              <a:t>A</a:t>
            </a:r>
          </a:p>
        </p:txBody>
      </p:sp>
      <p:sp>
        <p:nvSpPr>
          <p:cNvPr id="37902" name="TextBox 25"/>
          <p:cNvSpPr txBox="1">
            <a:spLocks noChangeArrowheads="1"/>
          </p:cNvSpPr>
          <p:nvPr/>
        </p:nvSpPr>
        <p:spPr bwMode="auto">
          <a:xfrm>
            <a:off x="3276600" y="5567363"/>
            <a:ext cx="41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1B28F6"/>
                </a:solidFill>
              </a:rPr>
              <a:t>B</a:t>
            </a:r>
          </a:p>
        </p:txBody>
      </p:sp>
      <p:grpSp>
        <p:nvGrpSpPr>
          <p:cNvPr id="37903" name="Group 43"/>
          <p:cNvGrpSpPr>
            <a:grpSpLocks/>
          </p:cNvGrpSpPr>
          <p:nvPr/>
        </p:nvGrpSpPr>
        <p:grpSpPr bwMode="auto">
          <a:xfrm>
            <a:off x="5033963" y="5797551"/>
            <a:ext cx="838200" cy="696913"/>
            <a:chOff x="3276600" y="2579997"/>
            <a:chExt cx="838200" cy="696603"/>
          </a:xfrm>
        </p:grpSpPr>
        <p:cxnSp>
          <p:nvCxnSpPr>
            <p:cNvPr id="37924" name="Straight Connector 31"/>
            <p:cNvCxnSpPr>
              <a:cxnSpLocks noChangeShapeType="1"/>
            </p:cNvCxnSpPr>
            <p:nvPr/>
          </p:nvCxnSpPr>
          <p:spPr bwMode="auto">
            <a:xfrm>
              <a:off x="3276600" y="2988616"/>
              <a:ext cx="838200" cy="0"/>
            </a:xfrm>
            <a:prstGeom prst="lin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5" name="Straight Connector 32"/>
            <p:cNvCxnSpPr>
              <a:cxnSpLocks noChangeShapeType="1"/>
            </p:cNvCxnSpPr>
            <p:nvPr/>
          </p:nvCxnSpPr>
          <p:spPr bwMode="auto">
            <a:xfrm>
              <a:off x="3429000" y="3124200"/>
              <a:ext cx="533400" cy="0"/>
            </a:xfrm>
            <a:prstGeom prst="lin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6" name="Straight Connector 35"/>
            <p:cNvCxnSpPr>
              <a:cxnSpLocks noChangeShapeType="1"/>
            </p:cNvCxnSpPr>
            <p:nvPr/>
          </p:nvCxnSpPr>
          <p:spPr bwMode="auto">
            <a:xfrm>
              <a:off x="3581400" y="3276600"/>
              <a:ext cx="228600" cy="0"/>
            </a:xfrm>
            <a:prstGeom prst="lin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7" name="Straight Connector 40"/>
            <p:cNvCxnSpPr>
              <a:cxnSpLocks noChangeShapeType="1"/>
            </p:cNvCxnSpPr>
            <p:nvPr/>
          </p:nvCxnSpPr>
          <p:spPr bwMode="auto">
            <a:xfrm flipV="1">
              <a:off x="3695700" y="2579997"/>
              <a:ext cx="0" cy="408619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904" name="TextBox 47"/>
          <p:cNvSpPr txBox="1">
            <a:spLocks noChangeArrowheads="1"/>
          </p:cNvSpPr>
          <p:nvPr/>
        </p:nvSpPr>
        <p:spPr bwMode="auto">
          <a:xfrm>
            <a:off x="6173788" y="5975351"/>
            <a:ext cx="1484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solidFill>
                  <a:srgbClr val="1B28F6"/>
                </a:solidFill>
              </a:rPr>
              <a:t>0 volts</a:t>
            </a:r>
          </a:p>
        </p:txBody>
      </p:sp>
      <p:sp>
        <p:nvSpPr>
          <p:cNvPr id="37905" name="TextBox 49"/>
          <p:cNvSpPr txBox="1">
            <a:spLocks noChangeArrowheads="1"/>
          </p:cNvSpPr>
          <p:nvPr/>
        </p:nvSpPr>
        <p:spPr bwMode="auto">
          <a:xfrm>
            <a:off x="3276601" y="2968626"/>
            <a:ext cx="2176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1B28F6"/>
                </a:solidFill>
              </a:rPr>
              <a:t>V</a:t>
            </a:r>
            <a:r>
              <a:rPr lang="en-US" b="1" baseline="-25000">
                <a:solidFill>
                  <a:srgbClr val="1B28F6"/>
                </a:solidFill>
              </a:rPr>
              <a:t>AB</a:t>
            </a:r>
            <a:r>
              <a:rPr lang="en-US" b="1">
                <a:solidFill>
                  <a:srgbClr val="1B28F6"/>
                </a:solidFill>
              </a:rPr>
              <a:t> = 9 volts</a:t>
            </a:r>
          </a:p>
        </p:txBody>
      </p:sp>
      <p:cxnSp>
        <p:nvCxnSpPr>
          <p:cNvPr id="37906" name="Straight Connector 50"/>
          <p:cNvCxnSpPr>
            <a:cxnSpLocks noChangeShapeType="1"/>
          </p:cNvCxnSpPr>
          <p:nvPr/>
        </p:nvCxnSpPr>
        <p:spPr bwMode="auto">
          <a:xfrm>
            <a:off x="7886700" y="4191000"/>
            <a:ext cx="838200" cy="0"/>
          </a:xfrm>
          <a:prstGeom prst="line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Straight Connector 51"/>
          <p:cNvCxnSpPr>
            <a:cxnSpLocks noChangeShapeType="1"/>
          </p:cNvCxnSpPr>
          <p:nvPr/>
        </p:nvCxnSpPr>
        <p:spPr bwMode="auto">
          <a:xfrm>
            <a:off x="7886700" y="2667000"/>
            <a:ext cx="838200" cy="0"/>
          </a:xfrm>
          <a:prstGeom prst="line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Straight Connector 53"/>
          <p:cNvCxnSpPr>
            <a:cxnSpLocks noChangeShapeType="1"/>
          </p:cNvCxnSpPr>
          <p:nvPr/>
        </p:nvCxnSpPr>
        <p:spPr bwMode="auto">
          <a:xfrm>
            <a:off x="7886700" y="5797550"/>
            <a:ext cx="838200" cy="0"/>
          </a:xfrm>
          <a:prstGeom prst="line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Straight Connector 54"/>
          <p:cNvCxnSpPr>
            <a:cxnSpLocks noChangeShapeType="1"/>
          </p:cNvCxnSpPr>
          <p:nvPr/>
        </p:nvCxnSpPr>
        <p:spPr bwMode="auto">
          <a:xfrm>
            <a:off x="7924800" y="1087438"/>
            <a:ext cx="838200" cy="0"/>
          </a:xfrm>
          <a:prstGeom prst="line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7137400" y="603251"/>
            <a:ext cx="419100" cy="4603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1B28F6"/>
                </a:solidFill>
              </a:rPr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34225" y="5268913"/>
            <a:ext cx="419100" cy="4619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1B28F6"/>
                </a:solidFill>
              </a:rPr>
              <a:t>1</a:t>
            </a:r>
          </a:p>
        </p:txBody>
      </p:sp>
      <p:sp>
        <p:nvSpPr>
          <p:cNvPr id="37912" name="TextBox 59"/>
          <p:cNvSpPr txBox="1">
            <a:spLocks noChangeArrowheads="1"/>
          </p:cNvSpPr>
          <p:nvPr/>
        </p:nvSpPr>
        <p:spPr bwMode="auto">
          <a:xfrm>
            <a:off x="8285164" y="1535113"/>
            <a:ext cx="217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1B28F6"/>
                </a:solidFill>
              </a:rPr>
              <a:t>V</a:t>
            </a:r>
            <a:r>
              <a:rPr lang="en-US" b="1" baseline="-25000">
                <a:solidFill>
                  <a:srgbClr val="1B28F6"/>
                </a:solidFill>
              </a:rPr>
              <a:t>43</a:t>
            </a:r>
            <a:r>
              <a:rPr lang="en-US" b="1">
                <a:solidFill>
                  <a:srgbClr val="1B28F6"/>
                </a:solidFill>
              </a:rPr>
              <a:t> = 1 v</a:t>
            </a:r>
          </a:p>
        </p:txBody>
      </p:sp>
      <p:sp>
        <p:nvSpPr>
          <p:cNvPr id="37913" name="TextBox 60"/>
          <p:cNvSpPr txBox="1">
            <a:spLocks noChangeArrowheads="1"/>
          </p:cNvSpPr>
          <p:nvPr/>
        </p:nvSpPr>
        <p:spPr bwMode="auto">
          <a:xfrm>
            <a:off x="8285164" y="3130551"/>
            <a:ext cx="2174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1B28F6"/>
                </a:solidFill>
              </a:rPr>
              <a:t>V</a:t>
            </a:r>
            <a:r>
              <a:rPr lang="en-US" b="1" baseline="-25000">
                <a:solidFill>
                  <a:srgbClr val="1B28F6"/>
                </a:solidFill>
              </a:rPr>
              <a:t>32</a:t>
            </a:r>
            <a:r>
              <a:rPr lang="en-US" b="1">
                <a:solidFill>
                  <a:srgbClr val="1B28F6"/>
                </a:solidFill>
              </a:rPr>
              <a:t> = 6 v</a:t>
            </a:r>
          </a:p>
        </p:txBody>
      </p:sp>
      <p:sp>
        <p:nvSpPr>
          <p:cNvPr id="37914" name="TextBox 61"/>
          <p:cNvSpPr txBox="1">
            <a:spLocks noChangeArrowheads="1"/>
          </p:cNvSpPr>
          <p:nvPr/>
        </p:nvSpPr>
        <p:spPr bwMode="auto">
          <a:xfrm>
            <a:off x="8285164" y="4660901"/>
            <a:ext cx="2174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1B28F6"/>
                </a:solidFill>
              </a:rPr>
              <a:t>V</a:t>
            </a:r>
            <a:r>
              <a:rPr lang="en-US" b="1" baseline="-25000">
                <a:solidFill>
                  <a:srgbClr val="1B28F6"/>
                </a:solidFill>
              </a:rPr>
              <a:t>21</a:t>
            </a:r>
            <a:r>
              <a:rPr lang="en-US" b="1">
                <a:solidFill>
                  <a:srgbClr val="1B28F6"/>
                </a:solidFill>
              </a:rPr>
              <a:t> = 2 v</a:t>
            </a:r>
          </a:p>
        </p:txBody>
      </p:sp>
      <p:sp>
        <p:nvSpPr>
          <p:cNvPr id="37915" name="TextBox 62"/>
          <p:cNvSpPr txBox="1">
            <a:spLocks noChangeArrowheads="1"/>
          </p:cNvSpPr>
          <p:nvPr/>
        </p:nvSpPr>
        <p:spPr bwMode="auto">
          <a:xfrm>
            <a:off x="6553200" y="1536701"/>
            <a:ext cx="781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1B28F6"/>
                </a:solidFill>
              </a:rPr>
              <a:t>1 K</a:t>
            </a:r>
          </a:p>
        </p:txBody>
      </p:sp>
      <p:sp>
        <p:nvSpPr>
          <p:cNvPr id="37916" name="TextBox 63"/>
          <p:cNvSpPr txBox="1">
            <a:spLocks noChangeArrowheads="1"/>
          </p:cNvSpPr>
          <p:nvPr/>
        </p:nvSpPr>
        <p:spPr bwMode="auto">
          <a:xfrm>
            <a:off x="6553201" y="3130551"/>
            <a:ext cx="777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1B28F6"/>
                </a:solidFill>
              </a:rPr>
              <a:t>6 K</a:t>
            </a:r>
          </a:p>
        </p:txBody>
      </p:sp>
      <p:sp>
        <p:nvSpPr>
          <p:cNvPr id="37917" name="TextBox 64"/>
          <p:cNvSpPr txBox="1">
            <a:spLocks noChangeArrowheads="1"/>
          </p:cNvSpPr>
          <p:nvPr/>
        </p:nvSpPr>
        <p:spPr bwMode="auto">
          <a:xfrm>
            <a:off x="6553201" y="4660901"/>
            <a:ext cx="777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1B28F6"/>
                </a:solidFill>
              </a:rPr>
              <a:t>2 K</a:t>
            </a:r>
          </a:p>
        </p:txBody>
      </p:sp>
      <p:sp>
        <p:nvSpPr>
          <p:cNvPr id="37918" name="TextBox 65"/>
          <p:cNvSpPr txBox="1">
            <a:spLocks noChangeArrowheads="1"/>
          </p:cNvSpPr>
          <p:nvPr/>
        </p:nvSpPr>
        <p:spPr bwMode="auto">
          <a:xfrm>
            <a:off x="8782051" y="2368551"/>
            <a:ext cx="2176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FF0000"/>
                </a:solidFill>
              </a:rPr>
              <a:t>V</a:t>
            </a:r>
            <a:r>
              <a:rPr lang="en-US" b="1" baseline="-25000">
                <a:solidFill>
                  <a:srgbClr val="FF0000"/>
                </a:solidFill>
              </a:rPr>
              <a:t>3</a:t>
            </a:r>
            <a:r>
              <a:rPr lang="en-US" b="1">
                <a:solidFill>
                  <a:srgbClr val="FF0000"/>
                </a:solidFill>
              </a:rPr>
              <a:t> = 8 v</a:t>
            </a:r>
          </a:p>
        </p:txBody>
      </p:sp>
      <p:sp>
        <p:nvSpPr>
          <p:cNvPr id="37919" name="TextBox 66"/>
          <p:cNvSpPr txBox="1">
            <a:spLocks noChangeArrowheads="1"/>
          </p:cNvSpPr>
          <p:nvPr/>
        </p:nvSpPr>
        <p:spPr bwMode="auto">
          <a:xfrm>
            <a:off x="8782051" y="3960814"/>
            <a:ext cx="2176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FF0000"/>
                </a:solidFill>
              </a:rPr>
              <a:t>V</a:t>
            </a:r>
            <a:r>
              <a:rPr lang="en-US" b="1" baseline="-25000">
                <a:solidFill>
                  <a:srgbClr val="FF0000"/>
                </a:solidFill>
              </a:rPr>
              <a:t>2</a:t>
            </a:r>
            <a:r>
              <a:rPr lang="en-US" b="1">
                <a:solidFill>
                  <a:srgbClr val="FF0000"/>
                </a:solidFill>
              </a:rPr>
              <a:t> = 2 v</a:t>
            </a:r>
          </a:p>
        </p:txBody>
      </p:sp>
      <p:sp>
        <p:nvSpPr>
          <p:cNvPr id="37920" name="TextBox 67"/>
          <p:cNvSpPr txBox="1">
            <a:spLocks noChangeArrowheads="1"/>
          </p:cNvSpPr>
          <p:nvPr/>
        </p:nvSpPr>
        <p:spPr bwMode="auto">
          <a:xfrm>
            <a:off x="8782051" y="5568951"/>
            <a:ext cx="2176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FF0000"/>
                </a:solidFill>
              </a:rPr>
              <a:t>V</a:t>
            </a:r>
            <a:r>
              <a:rPr lang="en-US" b="1" baseline="-25000">
                <a:solidFill>
                  <a:srgbClr val="FF0000"/>
                </a:solidFill>
              </a:rPr>
              <a:t>1</a:t>
            </a:r>
            <a:r>
              <a:rPr lang="en-US" b="1">
                <a:solidFill>
                  <a:srgbClr val="FF0000"/>
                </a:solidFill>
              </a:rPr>
              <a:t> = 0 v</a:t>
            </a:r>
          </a:p>
        </p:txBody>
      </p:sp>
      <p:sp>
        <p:nvSpPr>
          <p:cNvPr id="37921" name="TextBox 68"/>
          <p:cNvSpPr txBox="1">
            <a:spLocks noChangeArrowheads="1"/>
          </p:cNvSpPr>
          <p:nvPr/>
        </p:nvSpPr>
        <p:spPr bwMode="auto">
          <a:xfrm>
            <a:off x="8782051" y="858838"/>
            <a:ext cx="2176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FF0000"/>
                </a:solidFill>
              </a:rPr>
              <a:t>V</a:t>
            </a:r>
            <a:r>
              <a:rPr lang="en-US" b="1" baseline="-25000">
                <a:solidFill>
                  <a:srgbClr val="FF0000"/>
                </a:solidFill>
              </a:rPr>
              <a:t>4</a:t>
            </a:r>
            <a:r>
              <a:rPr lang="en-US" b="1">
                <a:solidFill>
                  <a:srgbClr val="FF0000"/>
                </a:solidFill>
              </a:rPr>
              <a:t> = 9 v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37400" y="2444751"/>
            <a:ext cx="419100" cy="4619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1B28F6"/>
                </a:solidFill>
              </a:rPr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00888" y="3943351"/>
            <a:ext cx="419100" cy="4619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1B28F6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305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381000"/>
          </a:xfrm>
        </p:spPr>
        <p:txBody>
          <a:bodyPr/>
          <a:lstStyle/>
          <a:p>
            <a:pPr>
              <a:defRPr/>
            </a:pPr>
            <a:r>
              <a:rPr lang="en-US" dirty="0"/>
              <a:t>Voltage and Voltage difference</a:t>
            </a:r>
          </a:p>
        </p:txBody>
      </p:sp>
      <p:sp>
        <p:nvSpPr>
          <p:cNvPr id="3891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B8EAE9-F0B5-4980-8D4C-883E357AF342}" type="slidenum">
              <a:rPr lang="ar-SA" sz="1400">
                <a:solidFill>
                  <a:srgbClr val="1B28F6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sz="1400">
              <a:solidFill>
                <a:srgbClr val="1B28F6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96200" y="1311275"/>
            <a:ext cx="381000" cy="1219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1B28F6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96200" y="2822575"/>
            <a:ext cx="381000" cy="1219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1B28F6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696200" y="4387850"/>
            <a:ext cx="381000" cy="12192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1B28F6"/>
              </a:solidFill>
            </a:endParaRPr>
          </a:p>
        </p:txBody>
      </p:sp>
      <p:cxnSp>
        <p:nvCxnSpPr>
          <p:cNvPr id="38921" name="Elbow Connector 14"/>
          <p:cNvCxnSpPr>
            <a:cxnSpLocks noChangeShapeType="1"/>
            <a:stCxn id="8" idx="0"/>
          </p:cNvCxnSpPr>
          <p:nvPr/>
        </p:nvCxnSpPr>
        <p:spPr bwMode="auto">
          <a:xfrm rot="16200000" flipV="1">
            <a:off x="5774532" y="-800893"/>
            <a:ext cx="223837" cy="4000500"/>
          </a:xfrm>
          <a:prstGeom prst="bentConnector2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2" name="Elbow Connector 17"/>
          <p:cNvCxnSpPr>
            <a:cxnSpLocks noChangeShapeType="1"/>
            <a:stCxn id="10" idx="2"/>
          </p:cNvCxnSpPr>
          <p:nvPr/>
        </p:nvCxnSpPr>
        <p:spPr bwMode="auto">
          <a:xfrm rot="5400000">
            <a:off x="5867400" y="3778250"/>
            <a:ext cx="190500" cy="3848100"/>
          </a:xfrm>
          <a:prstGeom prst="bentConnector2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3" name="Straight Connector 21"/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7886700" y="2530475"/>
            <a:ext cx="0" cy="2921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4" name="Straight Connector 23"/>
          <p:cNvCxnSpPr>
            <a:cxnSpLocks noChangeShapeType="1"/>
            <a:stCxn id="9" idx="2"/>
            <a:endCxn id="10" idx="0"/>
          </p:cNvCxnSpPr>
          <p:nvPr/>
        </p:nvCxnSpPr>
        <p:spPr bwMode="auto">
          <a:xfrm>
            <a:off x="7886700" y="4041776"/>
            <a:ext cx="0" cy="3460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5" name="TextBox 24"/>
          <p:cNvSpPr txBox="1">
            <a:spLocks noChangeArrowheads="1"/>
          </p:cNvSpPr>
          <p:nvPr/>
        </p:nvSpPr>
        <p:spPr bwMode="auto">
          <a:xfrm>
            <a:off x="3276600" y="906463"/>
            <a:ext cx="41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1B28F6"/>
                </a:solidFill>
              </a:rPr>
              <a:t>A</a:t>
            </a:r>
          </a:p>
        </p:txBody>
      </p:sp>
      <p:sp>
        <p:nvSpPr>
          <p:cNvPr id="38926" name="TextBox 25"/>
          <p:cNvSpPr txBox="1">
            <a:spLocks noChangeArrowheads="1"/>
          </p:cNvSpPr>
          <p:nvPr/>
        </p:nvSpPr>
        <p:spPr bwMode="auto">
          <a:xfrm>
            <a:off x="3276600" y="5567363"/>
            <a:ext cx="41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1B28F6"/>
                </a:solidFill>
              </a:rPr>
              <a:t>B</a:t>
            </a:r>
          </a:p>
        </p:txBody>
      </p:sp>
      <p:grpSp>
        <p:nvGrpSpPr>
          <p:cNvPr id="38927" name="Group 43"/>
          <p:cNvGrpSpPr>
            <a:grpSpLocks/>
          </p:cNvGrpSpPr>
          <p:nvPr/>
        </p:nvGrpSpPr>
        <p:grpSpPr bwMode="auto">
          <a:xfrm>
            <a:off x="5048250" y="4208463"/>
            <a:ext cx="838200" cy="696912"/>
            <a:chOff x="3276600" y="2579997"/>
            <a:chExt cx="838200" cy="696603"/>
          </a:xfrm>
        </p:grpSpPr>
        <p:cxnSp>
          <p:nvCxnSpPr>
            <p:cNvPr id="38949" name="Straight Connector 31"/>
            <p:cNvCxnSpPr>
              <a:cxnSpLocks noChangeShapeType="1"/>
            </p:cNvCxnSpPr>
            <p:nvPr/>
          </p:nvCxnSpPr>
          <p:spPr bwMode="auto">
            <a:xfrm>
              <a:off x="3276600" y="2988616"/>
              <a:ext cx="838200" cy="0"/>
            </a:xfrm>
            <a:prstGeom prst="lin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50" name="Straight Connector 32"/>
            <p:cNvCxnSpPr>
              <a:cxnSpLocks noChangeShapeType="1"/>
            </p:cNvCxnSpPr>
            <p:nvPr/>
          </p:nvCxnSpPr>
          <p:spPr bwMode="auto">
            <a:xfrm>
              <a:off x="3429000" y="3124200"/>
              <a:ext cx="533400" cy="0"/>
            </a:xfrm>
            <a:prstGeom prst="lin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51" name="Straight Connector 35"/>
            <p:cNvCxnSpPr>
              <a:cxnSpLocks noChangeShapeType="1"/>
            </p:cNvCxnSpPr>
            <p:nvPr/>
          </p:nvCxnSpPr>
          <p:spPr bwMode="auto">
            <a:xfrm>
              <a:off x="3581400" y="3276600"/>
              <a:ext cx="228600" cy="0"/>
            </a:xfrm>
            <a:prstGeom prst="lin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52" name="Straight Connector 40"/>
            <p:cNvCxnSpPr>
              <a:cxnSpLocks noChangeShapeType="1"/>
            </p:cNvCxnSpPr>
            <p:nvPr/>
          </p:nvCxnSpPr>
          <p:spPr bwMode="auto">
            <a:xfrm flipV="1">
              <a:off x="3695700" y="2579997"/>
              <a:ext cx="0" cy="408619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928" name="TextBox 47"/>
          <p:cNvSpPr txBox="1">
            <a:spLocks noChangeArrowheads="1"/>
          </p:cNvSpPr>
          <p:nvPr/>
        </p:nvSpPr>
        <p:spPr bwMode="auto">
          <a:xfrm>
            <a:off x="6173788" y="5975351"/>
            <a:ext cx="1484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solidFill>
                  <a:srgbClr val="1B28F6"/>
                </a:solidFill>
              </a:rPr>
              <a:t>0 volts</a:t>
            </a:r>
          </a:p>
        </p:txBody>
      </p:sp>
      <p:sp>
        <p:nvSpPr>
          <p:cNvPr id="38929" name="TextBox 49"/>
          <p:cNvSpPr txBox="1">
            <a:spLocks noChangeArrowheads="1"/>
          </p:cNvSpPr>
          <p:nvPr/>
        </p:nvSpPr>
        <p:spPr bwMode="auto">
          <a:xfrm>
            <a:off x="3276601" y="2968626"/>
            <a:ext cx="2176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1B28F6"/>
                </a:solidFill>
              </a:rPr>
              <a:t>V</a:t>
            </a:r>
            <a:r>
              <a:rPr lang="en-US" b="1" baseline="-25000">
                <a:solidFill>
                  <a:srgbClr val="1B28F6"/>
                </a:solidFill>
              </a:rPr>
              <a:t>AB</a:t>
            </a:r>
            <a:r>
              <a:rPr lang="en-US" b="1">
                <a:solidFill>
                  <a:srgbClr val="1B28F6"/>
                </a:solidFill>
              </a:rPr>
              <a:t> = 9 volts</a:t>
            </a:r>
          </a:p>
        </p:txBody>
      </p:sp>
      <p:cxnSp>
        <p:nvCxnSpPr>
          <p:cNvPr id="38930" name="Straight Connector 50"/>
          <p:cNvCxnSpPr>
            <a:cxnSpLocks noChangeShapeType="1"/>
          </p:cNvCxnSpPr>
          <p:nvPr/>
        </p:nvCxnSpPr>
        <p:spPr bwMode="auto">
          <a:xfrm>
            <a:off x="7886700" y="4191000"/>
            <a:ext cx="838200" cy="0"/>
          </a:xfrm>
          <a:prstGeom prst="line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1" name="Straight Connector 51"/>
          <p:cNvCxnSpPr>
            <a:cxnSpLocks noChangeShapeType="1"/>
          </p:cNvCxnSpPr>
          <p:nvPr/>
        </p:nvCxnSpPr>
        <p:spPr bwMode="auto">
          <a:xfrm>
            <a:off x="5453064" y="4191000"/>
            <a:ext cx="2433637" cy="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2" name="Straight Connector 53"/>
          <p:cNvCxnSpPr>
            <a:cxnSpLocks noChangeShapeType="1"/>
          </p:cNvCxnSpPr>
          <p:nvPr/>
        </p:nvCxnSpPr>
        <p:spPr bwMode="auto">
          <a:xfrm>
            <a:off x="7886700" y="5797550"/>
            <a:ext cx="838200" cy="0"/>
          </a:xfrm>
          <a:prstGeom prst="line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3" name="Straight Connector 54"/>
          <p:cNvCxnSpPr>
            <a:cxnSpLocks noChangeShapeType="1"/>
          </p:cNvCxnSpPr>
          <p:nvPr/>
        </p:nvCxnSpPr>
        <p:spPr bwMode="auto">
          <a:xfrm>
            <a:off x="7924800" y="1087438"/>
            <a:ext cx="838200" cy="0"/>
          </a:xfrm>
          <a:prstGeom prst="line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4" name="TextBox 59"/>
          <p:cNvSpPr txBox="1">
            <a:spLocks noChangeArrowheads="1"/>
          </p:cNvSpPr>
          <p:nvPr/>
        </p:nvSpPr>
        <p:spPr bwMode="auto">
          <a:xfrm>
            <a:off x="8285164" y="1535113"/>
            <a:ext cx="217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1B28F6"/>
                </a:solidFill>
              </a:rPr>
              <a:t>V</a:t>
            </a:r>
            <a:r>
              <a:rPr lang="en-US" b="1" baseline="-25000">
                <a:solidFill>
                  <a:srgbClr val="1B28F6"/>
                </a:solidFill>
              </a:rPr>
              <a:t>43</a:t>
            </a:r>
            <a:r>
              <a:rPr lang="en-US" b="1">
                <a:solidFill>
                  <a:srgbClr val="1B28F6"/>
                </a:solidFill>
              </a:rPr>
              <a:t> = 1 v</a:t>
            </a:r>
          </a:p>
        </p:txBody>
      </p:sp>
      <p:sp>
        <p:nvSpPr>
          <p:cNvPr id="38935" name="TextBox 60"/>
          <p:cNvSpPr txBox="1">
            <a:spLocks noChangeArrowheads="1"/>
          </p:cNvSpPr>
          <p:nvPr/>
        </p:nvSpPr>
        <p:spPr bwMode="auto">
          <a:xfrm>
            <a:off x="8285164" y="3130551"/>
            <a:ext cx="2174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1B28F6"/>
                </a:solidFill>
              </a:rPr>
              <a:t>V</a:t>
            </a:r>
            <a:r>
              <a:rPr lang="en-US" b="1" baseline="-25000">
                <a:solidFill>
                  <a:srgbClr val="1B28F6"/>
                </a:solidFill>
              </a:rPr>
              <a:t>32</a:t>
            </a:r>
            <a:r>
              <a:rPr lang="en-US" b="1">
                <a:solidFill>
                  <a:srgbClr val="1B28F6"/>
                </a:solidFill>
              </a:rPr>
              <a:t> = 6 v</a:t>
            </a:r>
          </a:p>
        </p:txBody>
      </p:sp>
      <p:sp>
        <p:nvSpPr>
          <p:cNvPr id="38936" name="TextBox 61"/>
          <p:cNvSpPr txBox="1">
            <a:spLocks noChangeArrowheads="1"/>
          </p:cNvSpPr>
          <p:nvPr/>
        </p:nvSpPr>
        <p:spPr bwMode="auto">
          <a:xfrm>
            <a:off x="8285164" y="4660901"/>
            <a:ext cx="2174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1B28F6"/>
                </a:solidFill>
              </a:rPr>
              <a:t>V</a:t>
            </a:r>
            <a:r>
              <a:rPr lang="en-US" b="1" baseline="-25000">
                <a:solidFill>
                  <a:srgbClr val="1B28F6"/>
                </a:solidFill>
              </a:rPr>
              <a:t>21</a:t>
            </a:r>
            <a:r>
              <a:rPr lang="en-US" b="1">
                <a:solidFill>
                  <a:srgbClr val="1B28F6"/>
                </a:solidFill>
              </a:rPr>
              <a:t> = 2 v</a:t>
            </a:r>
          </a:p>
        </p:txBody>
      </p:sp>
      <p:sp>
        <p:nvSpPr>
          <p:cNvPr id="38937" name="TextBox 62"/>
          <p:cNvSpPr txBox="1">
            <a:spLocks noChangeArrowheads="1"/>
          </p:cNvSpPr>
          <p:nvPr/>
        </p:nvSpPr>
        <p:spPr bwMode="auto">
          <a:xfrm>
            <a:off x="6553200" y="1536701"/>
            <a:ext cx="781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1B28F6"/>
                </a:solidFill>
              </a:rPr>
              <a:t>1 K</a:t>
            </a:r>
          </a:p>
        </p:txBody>
      </p:sp>
      <p:sp>
        <p:nvSpPr>
          <p:cNvPr id="38938" name="TextBox 63"/>
          <p:cNvSpPr txBox="1">
            <a:spLocks noChangeArrowheads="1"/>
          </p:cNvSpPr>
          <p:nvPr/>
        </p:nvSpPr>
        <p:spPr bwMode="auto">
          <a:xfrm>
            <a:off x="6553201" y="3130551"/>
            <a:ext cx="777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1B28F6"/>
                </a:solidFill>
              </a:rPr>
              <a:t>6 K</a:t>
            </a:r>
          </a:p>
        </p:txBody>
      </p:sp>
      <p:sp>
        <p:nvSpPr>
          <p:cNvPr id="38939" name="TextBox 64"/>
          <p:cNvSpPr txBox="1">
            <a:spLocks noChangeArrowheads="1"/>
          </p:cNvSpPr>
          <p:nvPr/>
        </p:nvSpPr>
        <p:spPr bwMode="auto">
          <a:xfrm>
            <a:off x="6553201" y="4660901"/>
            <a:ext cx="777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1B28F6"/>
                </a:solidFill>
              </a:rPr>
              <a:t>2 K</a:t>
            </a:r>
          </a:p>
        </p:txBody>
      </p:sp>
      <p:sp>
        <p:nvSpPr>
          <p:cNvPr id="38940" name="TextBox 65"/>
          <p:cNvSpPr txBox="1">
            <a:spLocks noChangeArrowheads="1"/>
          </p:cNvSpPr>
          <p:nvPr/>
        </p:nvSpPr>
        <p:spPr bwMode="auto">
          <a:xfrm>
            <a:off x="8782051" y="2368551"/>
            <a:ext cx="2176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FF0000"/>
                </a:solidFill>
              </a:rPr>
              <a:t>V</a:t>
            </a:r>
            <a:r>
              <a:rPr lang="en-US" b="1" baseline="-25000">
                <a:solidFill>
                  <a:srgbClr val="FF0000"/>
                </a:solidFill>
              </a:rPr>
              <a:t>3</a:t>
            </a:r>
            <a:r>
              <a:rPr lang="en-US" b="1">
                <a:solidFill>
                  <a:srgbClr val="FF0000"/>
                </a:solidFill>
              </a:rPr>
              <a:t> = 6 v</a:t>
            </a:r>
          </a:p>
        </p:txBody>
      </p:sp>
      <p:sp>
        <p:nvSpPr>
          <p:cNvPr id="38941" name="TextBox 66"/>
          <p:cNvSpPr txBox="1">
            <a:spLocks noChangeArrowheads="1"/>
          </p:cNvSpPr>
          <p:nvPr/>
        </p:nvSpPr>
        <p:spPr bwMode="auto">
          <a:xfrm>
            <a:off x="8782051" y="3960814"/>
            <a:ext cx="2176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FF0000"/>
                </a:solidFill>
              </a:rPr>
              <a:t>V</a:t>
            </a:r>
            <a:r>
              <a:rPr lang="en-US" b="1" baseline="-25000">
                <a:solidFill>
                  <a:srgbClr val="FF0000"/>
                </a:solidFill>
              </a:rPr>
              <a:t>2</a:t>
            </a:r>
            <a:r>
              <a:rPr lang="en-US" b="1">
                <a:solidFill>
                  <a:srgbClr val="FF0000"/>
                </a:solidFill>
              </a:rPr>
              <a:t> = 0 v</a:t>
            </a:r>
          </a:p>
        </p:txBody>
      </p:sp>
      <p:sp>
        <p:nvSpPr>
          <p:cNvPr id="38942" name="TextBox 67"/>
          <p:cNvSpPr txBox="1">
            <a:spLocks noChangeArrowheads="1"/>
          </p:cNvSpPr>
          <p:nvPr/>
        </p:nvSpPr>
        <p:spPr bwMode="auto">
          <a:xfrm>
            <a:off x="8782051" y="5568951"/>
            <a:ext cx="2176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FF0000"/>
                </a:solidFill>
              </a:rPr>
              <a:t>V</a:t>
            </a:r>
            <a:r>
              <a:rPr lang="en-US" b="1" baseline="-25000">
                <a:solidFill>
                  <a:srgbClr val="FF0000"/>
                </a:solidFill>
              </a:rPr>
              <a:t>1</a:t>
            </a:r>
            <a:r>
              <a:rPr lang="en-US" b="1">
                <a:solidFill>
                  <a:srgbClr val="FF0000"/>
                </a:solidFill>
              </a:rPr>
              <a:t> = -2 v</a:t>
            </a:r>
          </a:p>
        </p:txBody>
      </p:sp>
      <p:sp>
        <p:nvSpPr>
          <p:cNvPr id="38943" name="TextBox 68"/>
          <p:cNvSpPr txBox="1">
            <a:spLocks noChangeArrowheads="1"/>
          </p:cNvSpPr>
          <p:nvPr/>
        </p:nvSpPr>
        <p:spPr bwMode="auto">
          <a:xfrm>
            <a:off x="8782051" y="858838"/>
            <a:ext cx="2176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>
                <a:solidFill>
                  <a:srgbClr val="FF0000"/>
                </a:solidFill>
              </a:rPr>
              <a:t>V</a:t>
            </a:r>
            <a:r>
              <a:rPr lang="en-US" b="1" baseline="-25000">
                <a:solidFill>
                  <a:srgbClr val="FF0000"/>
                </a:solidFill>
              </a:rPr>
              <a:t>4</a:t>
            </a:r>
            <a:r>
              <a:rPr lang="en-US" b="1">
                <a:solidFill>
                  <a:srgbClr val="FF0000"/>
                </a:solidFill>
              </a:rPr>
              <a:t> = 7 v</a:t>
            </a:r>
          </a:p>
        </p:txBody>
      </p:sp>
      <p:cxnSp>
        <p:nvCxnSpPr>
          <p:cNvPr id="38944" name="Straight Connector 41"/>
          <p:cNvCxnSpPr>
            <a:cxnSpLocks noChangeShapeType="1"/>
          </p:cNvCxnSpPr>
          <p:nvPr/>
        </p:nvCxnSpPr>
        <p:spPr bwMode="auto">
          <a:xfrm>
            <a:off x="7912100" y="2663825"/>
            <a:ext cx="838200" cy="0"/>
          </a:xfrm>
          <a:prstGeom prst="line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7200900" y="603251"/>
            <a:ext cx="419100" cy="4619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1B28F6"/>
                </a:solidFill>
              </a:rPr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81850" y="5313363"/>
            <a:ext cx="419100" cy="4619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1B28F6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62800" y="2471738"/>
            <a:ext cx="419100" cy="4619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1B28F6"/>
                </a:solidFill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81850" y="3690938"/>
            <a:ext cx="419100" cy="4619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1B28F6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269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2: Resistors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Series circuits</a:t>
            </a:r>
            <a:endParaRPr lang="en-US" sz="48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894" y="1690688"/>
            <a:ext cx="6340238" cy="4060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2" y="2554801"/>
            <a:ext cx="4968455" cy="233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Series circuits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894" y="1690688"/>
            <a:ext cx="6340238" cy="4060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9980"/>
            <a:ext cx="4422559" cy="261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Presentation">
  <a:themeElements>
    <a:clrScheme name="">
      <a:dk1>
        <a:srgbClr val="1B28F6"/>
      </a:dk1>
      <a:lt1>
        <a:srgbClr val="FFFFD9"/>
      </a:lt1>
      <a:dk2>
        <a:srgbClr val="8C20F2"/>
      </a:dk2>
      <a:lt2>
        <a:srgbClr val="535BAB"/>
      </a:lt2>
      <a:accent1>
        <a:srgbClr val="FFFFF7"/>
      </a:accent1>
      <a:accent2>
        <a:srgbClr val="0B871F"/>
      </a:accent2>
      <a:accent3>
        <a:srgbClr val="FFFFE9"/>
      </a:accent3>
      <a:accent4>
        <a:srgbClr val="1521D2"/>
      </a:accent4>
      <a:accent5>
        <a:srgbClr val="FFFFFA"/>
      </a:accent5>
      <a:accent6>
        <a:srgbClr val="097A1B"/>
      </a:accent6>
      <a:hlink>
        <a:srgbClr val="FF2C2C"/>
      </a:hlink>
      <a:folHlink>
        <a:srgbClr val="FF99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2763F6"/>
        </a:dk1>
        <a:lt1>
          <a:srgbClr val="FFFFD9"/>
        </a:lt1>
        <a:dk2>
          <a:srgbClr val="8C20F2"/>
        </a:dk2>
        <a:lt2>
          <a:srgbClr val="535BAB"/>
        </a:lt2>
        <a:accent1>
          <a:srgbClr val="FFFFF7"/>
        </a:accent1>
        <a:accent2>
          <a:srgbClr val="17CC71"/>
        </a:accent2>
        <a:accent3>
          <a:srgbClr val="FFFFE9"/>
        </a:accent3>
        <a:accent4>
          <a:srgbClr val="2053D2"/>
        </a:accent4>
        <a:accent5>
          <a:srgbClr val="FFFFFA"/>
        </a:accent5>
        <a:accent6>
          <a:srgbClr val="14B966"/>
        </a:accent6>
        <a:hlink>
          <a:srgbClr val="FF2C2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">
    <a:dk1>
      <a:srgbClr val="1B28F6"/>
    </a:dk1>
    <a:lt1>
      <a:srgbClr val="FFFFD9"/>
    </a:lt1>
    <a:dk2>
      <a:srgbClr val="8C20F2"/>
    </a:dk2>
    <a:lt2>
      <a:srgbClr val="535BAB"/>
    </a:lt2>
    <a:accent1>
      <a:srgbClr val="FFFFF7"/>
    </a:accent1>
    <a:accent2>
      <a:srgbClr val="0B871F"/>
    </a:accent2>
    <a:accent3>
      <a:srgbClr val="FFFFE9"/>
    </a:accent3>
    <a:accent4>
      <a:srgbClr val="1521D2"/>
    </a:accent4>
    <a:accent5>
      <a:srgbClr val="FFFFFA"/>
    </a:accent5>
    <a:accent6>
      <a:srgbClr val="097A1B"/>
    </a:accent6>
    <a:hlink>
      <a:srgbClr val="FF2C2C"/>
    </a:hlink>
    <a:folHlink>
      <a:srgbClr val="FF9900"/>
    </a:folHlink>
  </a:clrScheme>
  <a:fontScheme name="Blank Presentation">
    <a:majorFont>
      <a:latin typeface="Arial"/>
      <a:ea typeface="ＭＳ Ｐゴシック"/>
      <a:cs typeface="ＭＳ Ｐゴシック"/>
    </a:majorFont>
    <a:minorFont>
      <a:latin typeface="Arial"/>
      <a:ea typeface="ＭＳ Ｐゴシック"/>
      <a:cs typeface="ＭＳ Ｐゴシック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">
    <a:dk1>
      <a:srgbClr val="1B28F6"/>
    </a:dk1>
    <a:lt1>
      <a:srgbClr val="FFFFD9"/>
    </a:lt1>
    <a:dk2>
      <a:srgbClr val="8C20F2"/>
    </a:dk2>
    <a:lt2>
      <a:srgbClr val="535BAB"/>
    </a:lt2>
    <a:accent1>
      <a:srgbClr val="FFFFF7"/>
    </a:accent1>
    <a:accent2>
      <a:srgbClr val="0B871F"/>
    </a:accent2>
    <a:accent3>
      <a:srgbClr val="FFFFE9"/>
    </a:accent3>
    <a:accent4>
      <a:srgbClr val="1521D2"/>
    </a:accent4>
    <a:accent5>
      <a:srgbClr val="FFFFFA"/>
    </a:accent5>
    <a:accent6>
      <a:srgbClr val="097A1B"/>
    </a:accent6>
    <a:hlink>
      <a:srgbClr val="FF2C2C"/>
    </a:hlink>
    <a:folHlink>
      <a:srgbClr val="FF9900"/>
    </a:folHlink>
  </a:clrScheme>
  <a:fontScheme name="Blank Presentation">
    <a:majorFont>
      <a:latin typeface="Arial"/>
      <a:ea typeface="ＭＳ Ｐゴシック"/>
      <a:cs typeface="ＭＳ Ｐゴシック"/>
    </a:majorFont>
    <a:minorFont>
      <a:latin typeface="Arial"/>
      <a:ea typeface="ＭＳ Ｐゴシック"/>
      <a:cs typeface="ＭＳ Ｐゴシック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246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MS PGothic</vt:lpstr>
      <vt:lpstr>MS PGothic</vt:lpstr>
      <vt:lpstr>Arial</vt:lpstr>
      <vt:lpstr>Calibri</vt:lpstr>
      <vt:lpstr>Calibri Light</vt:lpstr>
      <vt:lpstr>Office Theme</vt:lpstr>
      <vt:lpstr>Blank Presentation</vt:lpstr>
      <vt:lpstr>Physics  Lab experiments</vt:lpstr>
      <vt:lpstr>Lab 1: Basics</vt:lpstr>
      <vt:lpstr>AC &amp; DC signals</vt:lpstr>
      <vt:lpstr>DC &amp; AC signals</vt:lpstr>
      <vt:lpstr>Voltage and Voltage difference</vt:lpstr>
      <vt:lpstr>Voltage and Voltage difference</vt:lpstr>
      <vt:lpstr>Lab 2: Resistors</vt:lpstr>
      <vt:lpstr>Series circuits</vt:lpstr>
      <vt:lpstr>Series circuits</vt:lpstr>
      <vt:lpstr>Series circuits</vt:lpstr>
      <vt:lpstr>Parallel circuits</vt:lpstr>
      <vt:lpstr>Parallel circuits</vt:lpstr>
      <vt:lpstr>Parallel circuits</vt:lpstr>
      <vt:lpstr>Color code</vt:lpstr>
      <vt:lpstr>Experiment</vt:lpstr>
    </vt:vector>
  </TitlesOfParts>
  <Company>MTSoft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 Lab experiments</dc:title>
  <dc:creator>tamer</dc:creator>
  <cp:lastModifiedBy>tamer</cp:lastModifiedBy>
  <cp:revision>20</cp:revision>
  <dcterms:created xsi:type="dcterms:W3CDTF">2015-02-22T04:21:54Z</dcterms:created>
  <dcterms:modified xsi:type="dcterms:W3CDTF">2015-02-22T13:57:07Z</dcterms:modified>
</cp:coreProperties>
</file>