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11" r:id="rId1"/>
  </p:sldMasterIdLst>
  <p:notesMasterIdLst>
    <p:notesMasterId r:id="rId35"/>
  </p:notesMasterIdLst>
  <p:handoutMasterIdLst>
    <p:handoutMasterId r:id="rId36"/>
  </p:handoutMasterIdLst>
  <p:sldIdLst>
    <p:sldId id="311" r:id="rId2"/>
    <p:sldId id="401" r:id="rId3"/>
    <p:sldId id="408" r:id="rId4"/>
    <p:sldId id="415" r:id="rId5"/>
    <p:sldId id="409" r:id="rId6"/>
    <p:sldId id="404" r:id="rId7"/>
    <p:sldId id="314" r:id="rId8"/>
    <p:sldId id="367" r:id="rId9"/>
    <p:sldId id="323" r:id="rId10"/>
    <p:sldId id="324" r:id="rId11"/>
    <p:sldId id="378" r:id="rId12"/>
    <p:sldId id="327" r:id="rId13"/>
    <p:sldId id="328" r:id="rId14"/>
    <p:sldId id="330" r:id="rId15"/>
    <p:sldId id="331" r:id="rId16"/>
    <p:sldId id="332" r:id="rId17"/>
    <p:sldId id="379" r:id="rId18"/>
    <p:sldId id="523" r:id="rId19"/>
    <p:sldId id="380" r:id="rId20"/>
    <p:sldId id="382" r:id="rId21"/>
    <p:sldId id="383" r:id="rId22"/>
    <p:sldId id="384" r:id="rId23"/>
    <p:sldId id="386" r:id="rId24"/>
    <p:sldId id="556" r:id="rId25"/>
    <p:sldId id="500" r:id="rId26"/>
    <p:sldId id="550" r:id="rId27"/>
    <p:sldId id="524" r:id="rId28"/>
    <p:sldId id="557" r:id="rId29"/>
    <p:sldId id="387" r:id="rId30"/>
    <p:sldId id="388" r:id="rId31"/>
    <p:sldId id="389" r:id="rId32"/>
    <p:sldId id="558" r:id="rId33"/>
    <p:sldId id="39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A22"/>
    <a:srgbClr val="F8B38C"/>
    <a:srgbClr val="FFF9D3"/>
    <a:srgbClr val="F4894E"/>
    <a:srgbClr val="FFF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113D55-B017-4F01-9465-24BD1BC3728E}" v="436" dt="2024-01-29T19:32:49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710" autoAdjust="0"/>
  </p:normalViewPr>
  <p:slideViewPr>
    <p:cSldViewPr>
      <p:cViewPr varScale="1">
        <p:scale>
          <a:sx n="88" d="100"/>
          <a:sy n="88" d="100"/>
        </p:scale>
        <p:origin x="388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40C4E-D571-4189-BCEA-EB2C8EA82F6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FAD329-6D65-4A2A-BB10-8BB3203DDCD5}">
      <dgm:prSet/>
      <dgm:spPr/>
      <dgm:t>
        <a:bodyPr/>
        <a:lstStyle/>
        <a:p>
          <a:r>
            <a:rPr lang="en-US" dirty="0"/>
            <a:t>Understand data – where they come from</a:t>
          </a:r>
        </a:p>
      </dgm:t>
    </dgm:pt>
    <dgm:pt modelId="{92A74275-F0C5-4BD7-86B1-D1CD259543C7}" type="parTrans" cxnId="{40572394-0E26-4D1F-9EFA-073C45F3C0A2}">
      <dgm:prSet/>
      <dgm:spPr/>
      <dgm:t>
        <a:bodyPr/>
        <a:lstStyle/>
        <a:p>
          <a:endParaRPr lang="en-US"/>
        </a:p>
      </dgm:t>
    </dgm:pt>
    <dgm:pt modelId="{9913C236-CA3E-4785-A323-C8C88269409F}" type="sibTrans" cxnId="{40572394-0E26-4D1F-9EFA-073C45F3C0A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D3B3F1D-3F47-4980-BD72-35A1B2BD1425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/>
            <a:t>Understand data – measurement levels</a:t>
          </a:r>
        </a:p>
        <a:p>
          <a:pPr marL="0" lvl="0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dirty="0"/>
        </a:p>
      </dgm:t>
    </dgm:pt>
    <dgm:pt modelId="{EDCF8C1D-D9DB-456F-8C97-6B5CD5C8EB8D}" type="parTrans" cxnId="{1BF22477-B70A-4D21-B365-84C98CA24FA2}">
      <dgm:prSet/>
      <dgm:spPr/>
      <dgm:t>
        <a:bodyPr/>
        <a:lstStyle/>
        <a:p>
          <a:endParaRPr lang="en-US"/>
        </a:p>
      </dgm:t>
    </dgm:pt>
    <dgm:pt modelId="{63D2F19E-1551-4067-8F4F-2B67CE80F7F5}" type="sibTrans" cxnId="{1BF22477-B70A-4D21-B365-84C98CA24FA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FE114EB-1B66-4FC7-91C6-4554D5AA49BF}">
      <dgm:prSet/>
      <dgm:spPr/>
      <dgm:t>
        <a:bodyPr/>
        <a:lstStyle/>
        <a:p>
          <a:r>
            <a:rPr lang="en-US" dirty="0"/>
            <a:t>Explore data using Python</a:t>
          </a:r>
        </a:p>
      </dgm:t>
    </dgm:pt>
    <dgm:pt modelId="{85ADBF3A-B89A-404A-8A29-C04AE3A13396}" type="parTrans" cxnId="{1EC2A368-D6DC-4E4B-BB64-69AF0B2B4F6D}">
      <dgm:prSet/>
      <dgm:spPr/>
      <dgm:t>
        <a:bodyPr/>
        <a:lstStyle/>
        <a:p>
          <a:endParaRPr lang="en-US"/>
        </a:p>
      </dgm:t>
    </dgm:pt>
    <dgm:pt modelId="{5A4FA835-52EC-4784-8688-78C2B141E295}" type="sibTrans" cxnId="{1EC2A368-D6DC-4E4B-BB64-69AF0B2B4F6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D2B8CD5-F3C7-423C-9F2C-CD1EADF56CF8}" type="pres">
      <dgm:prSet presAssocID="{F2440C4E-D571-4189-BCEA-EB2C8EA82F65}" presName="Name0" presStyleCnt="0">
        <dgm:presLayoutVars>
          <dgm:animLvl val="lvl"/>
          <dgm:resizeHandles val="exact"/>
        </dgm:presLayoutVars>
      </dgm:prSet>
      <dgm:spPr/>
    </dgm:pt>
    <dgm:pt modelId="{B218E381-0675-400B-A26A-CE3FBB7B9407}" type="pres">
      <dgm:prSet presAssocID="{C4FAD329-6D65-4A2A-BB10-8BB3203DDCD5}" presName="compositeNode" presStyleCnt="0">
        <dgm:presLayoutVars>
          <dgm:bulletEnabled val="1"/>
        </dgm:presLayoutVars>
      </dgm:prSet>
      <dgm:spPr/>
    </dgm:pt>
    <dgm:pt modelId="{B0E09BCE-07BE-444F-A565-43919558D24A}" type="pres">
      <dgm:prSet presAssocID="{C4FAD329-6D65-4A2A-BB10-8BB3203DDCD5}" presName="bgRect" presStyleLbl="alignNode1" presStyleIdx="0" presStyleCnt="3"/>
      <dgm:spPr/>
    </dgm:pt>
    <dgm:pt modelId="{85107404-4824-46DB-888B-39BA577D368B}" type="pres">
      <dgm:prSet presAssocID="{9913C236-CA3E-4785-A323-C8C88269409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8E66EA3-D688-4EA0-85D9-0230620C80B0}" type="pres">
      <dgm:prSet presAssocID="{C4FAD329-6D65-4A2A-BB10-8BB3203DDCD5}" presName="nodeRect" presStyleLbl="alignNode1" presStyleIdx="0" presStyleCnt="3">
        <dgm:presLayoutVars>
          <dgm:bulletEnabled val="1"/>
        </dgm:presLayoutVars>
      </dgm:prSet>
      <dgm:spPr/>
    </dgm:pt>
    <dgm:pt modelId="{F6D5F75B-6994-4BF4-A113-D990EE12B9B6}" type="pres">
      <dgm:prSet presAssocID="{9913C236-CA3E-4785-A323-C8C88269409F}" presName="sibTrans" presStyleCnt="0"/>
      <dgm:spPr/>
    </dgm:pt>
    <dgm:pt modelId="{8CF4A476-B459-4875-909B-EF1D2E8B5B3F}" type="pres">
      <dgm:prSet presAssocID="{8D3B3F1D-3F47-4980-BD72-35A1B2BD1425}" presName="compositeNode" presStyleCnt="0">
        <dgm:presLayoutVars>
          <dgm:bulletEnabled val="1"/>
        </dgm:presLayoutVars>
      </dgm:prSet>
      <dgm:spPr/>
    </dgm:pt>
    <dgm:pt modelId="{F1161643-77EF-4A04-AD50-D6F5C554B05C}" type="pres">
      <dgm:prSet presAssocID="{8D3B3F1D-3F47-4980-BD72-35A1B2BD1425}" presName="bgRect" presStyleLbl="alignNode1" presStyleIdx="1" presStyleCnt="3"/>
      <dgm:spPr/>
    </dgm:pt>
    <dgm:pt modelId="{0DDBC6E0-B04E-4969-BC7D-0E566E1BE219}" type="pres">
      <dgm:prSet presAssocID="{63D2F19E-1551-4067-8F4F-2B67CE80F7F5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5C66ACC-4239-46F0-8E26-EEE0AE41E80C}" type="pres">
      <dgm:prSet presAssocID="{8D3B3F1D-3F47-4980-BD72-35A1B2BD1425}" presName="nodeRect" presStyleLbl="alignNode1" presStyleIdx="1" presStyleCnt="3">
        <dgm:presLayoutVars>
          <dgm:bulletEnabled val="1"/>
        </dgm:presLayoutVars>
      </dgm:prSet>
      <dgm:spPr/>
    </dgm:pt>
    <dgm:pt modelId="{155530C5-8855-4A91-9C33-858B304DCADE}" type="pres">
      <dgm:prSet presAssocID="{63D2F19E-1551-4067-8F4F-2B67CE80F7F5}" presName="sibTrans" presStyleCnt="0"/>
      <dgm:spPr/>
    </dgm:pt>
    <dgm:pt modelId="{A0052C01-DDE0-4AC3-839A-F54FE41453C7}" type="pres">
      <dgm:prSet presAssocID="{0FE114EB-1B66-4FC7-91C6-4554D5AA49BF}" presName="compositeNode" presStyleCnt="0">
        <dgm:presLayoutVars>
          <dgm:bulletEnabled val="1"/>
        </dgm:presLayoutVars>
      </dgm:prSet>
      <dgm:spPr/>
    </dgm:pt>
    <dgm:pt modelId="{2EFF2C73-311A-49E3-98C6-3F7F216F959C}" type="pres">
      <dgm:prSet presAssocID="{0FE114EB-1B66-4FC7-91C6-4554D5AA49BF}" presName="bgRect" presStyleLbl="alignNode1" presStyleIdx="2" presStyleCnt="3"/>
      <dgm:spPr/>
    </dgm:pt>
    <dgm:pt modelId="{AF003C0F-A193-44D9-B540-92FE2E0A4E5E}" type="pres">
      <dgm:prSet presAssocID="{5A4FA835-52EC-4784-8688-78C2B141E29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FE54F8E-13BB-495F-ABDE-DA5B75D72C27}" type="pres">
      <dgm:prSet presAssocID="{0FE114EB-1B66-4FC7-91C6-4554D5AA49B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DC4DB21-797D-4701-9BE8-92F6A32FC9DF}" type="presOf" srcId="{C4FAD329-6D65-4A2A-BB10-8BB3203DDCD5}" destId="{B0E09BCE-07BE-444F-A565-43919558D24A}" srcOrd="0" destOrd="0" presId="urn:microsoft.com/office/officeart/2016/7/layout/LinearBlockProcessNumbered"/>
    <dgm:cxn modelId="{BAFE5824-0CEE-4A1A-B8EE-00B5E806D8C3}" type="presOf" srcId="{5A4FA835-52EC-4784-8688-78C2B141E295}" destId="{AF003C0F-A193-44D9-B540-92FE2E0A4E5E}" srcOrd="0" destOrd="0" presId="urn:microsoft.com/office/officeart/2016/7/layout/LinearBlockProcessNumbered"/>
    <dgm:cxn modelId="{C0D05439-292F-4709-819E-085FEB915D36}" type="presOf" srcId="{9913C236-CA3E-4785-A323-C8C88269409F}" destId="{85107404-4824-46DB-888B-39BA577D368B}" srcOrd="0" destOrd="0" presId="urn:microsoft.com/office/officeart/2016/7/layout/LinearBlockProcessNumbered"/>
    <dgm:cxn modelId="{EB930A5D-8F60-4E0C-9036-265DAF296F51}" type="presOf" srcId="{63D2F19E-1551-4067-8F4F-2B67CE80F7F5}" destId="{0DDBC6E0-B04E-4969-BC7D-0E566E1BE219}" srcOrd="0" destOrd="0" presId="urn:microsoft.com/office/officeart/2016/7/layout/LinearBlockProcessNumbered"/>
    <dgm:cxn modelId="{1EC2A368-D6DC-4E4B-BB64-69AF0B2B4F6D}" srcId="{F2440C4E-D571-4189-BCEA-EB2C8EA82F65}" destId="{0FE114EB-1B66-4FC7-91C6-4554D5AA49BF}" srcOrd="2" destOrd="0" parTransId="{85ADBF3A-B89A-404A-8A29-C04AE3A13396}" sibTransId="{5A4FA835-52EC-4784-8688-78C2B141E295}"/>
    <dgm:cxn modelId="{1BF22477-B70A-4D21-B365-84C98CA24FA2}" srcId="{F2440C4E-D571-4189-BCEA-EB2C8EA82F65}" destId="{8D3B3F1D-3F47-4980-BD72-35A1B2BD1425}" srcOrd="1" destOrd="0" parTransId="{EDCF8C1D-D9DB-456F-8C97-6B5CD5C8EB8D}" sibTransId="{63D2F19E-1551-4067-8F4F-2B67CE80F7F5}"/>
    <dgm:cxn modelId="{1491BD7C-AFDB-4590-8F92-B4D6B3D0045E}" type="presOf" srcId="{F2440C4E-D571-4189-BCEA-EB2C8EA82F65}" destId="{CD2B8CD5-F3C7-423C-9F2C-CD1EADF56CF8}" srcOrd="0" destOrd="0" presId="urn:microsoft.com/office/officeart/2016/7/layout/LinearBlockProcessNumbered"/>
    <dgm:cxn modelId="{40572394-0E26-4D1F-9EFA-073C45F3C0A2}" srcId="{F2440C4E-D571-4189-BCEA-EB2C8EA82F65}" destId="{C4FAD329-6D65-4A2A-BB10-8BB3203DDCD5}" srcOrd="0" destOrd="0" parTransId="{92A74275-F0C5-4BD7-86B1-D1CD259543C7}" sibTransId="{9913C236-CA3E-4785-A323-C8C88269409F}"/>
    <dgm:cxn modelId="{4F25FCB1-1205-4A55-A3A1-416CC2BFE1B0}" type="presOf" srcId="{8D3B3F1D-3F47-4980-BD72-35A1B2BD1425}" destId="{55C66ACC-4239-46F0-8E26-EEE0AE41E80C}" srcOrd="1" destOrd="0" presId="urn:microsoft.com/office/officeart/2016/7/layout/LinearBlockProcessNumbered"/>
    <dgm:cxn modelId="{BED97BD9-D3F4-49F3-9E8A-68E7FE2BD369}" type="presOf" srcId="{C4FAD329-6D65-4A2A-BB10-8BB3203DDCD5}" destId="{98E66EA3-D688-4EA0-85D9-0230620C80B0}" srcOrd="1" destOrd="0" presId="urn:microsoft.com/office/officeart/2016/7/layout/LinearBlockProcessNumbered"/>
    <dgm:cxn modelId="{1E914CE8-A6D6-46B0-9AD3-9653F7A10B5A}" type="presOf" srcId="{0FE114EB-1B66-4FC7-91C6-4554D5AA49BF}" destId="{DFE54F8E-13BB-495F-ABDE-DA5B75D72C27}" srcOrd="1" destOrd="0" presId="urn:microsoft.com/office/officeart/2016/7/layout/LinearBlockProcessNumbered"/>
    <dgm:cxn modelId="{247526F6-4D42-4232-A9D6-4219B69EBADC}" type="presOf" srcId="{8D3B3F1D-3F47-4980-BD72-35A1B2BD1425}" destId="{F1161643-77EF-4A04-AD50-D6F5C554B05C}" srcOrd="0" destOrd="0" presId="urn:microsoft.com/office/officeart/2016/7/layout/LinearBlockProcessNumbered"/>
    <dgm:cxn modelId="{62EF19FB-163B-4DAF-86A4-29AE88E71DBB}" type="presOf" srcId="{0FE114EB-1B66-4FC7-91C6-4554D5AA49BF}" destId="{2EFF2C73-311A-49E3-98C6-3F7F216F959C}" srcOrd="0" destOrd="0" presId="urn:microsoft.com/office/officeart/2016/7/layout/LinearBlockProcessNumbered"/>
    <dgm:cxn modelId="{6A429A0E-376A-461C-82C7-5A99593C97F4}" type="presParOf" srcId="{CD2B8CD5-F3C7-423C-9F2C-CD1EADF56CF8}" destId="{B218E381-0675-400B-A26A-CE3FBB7B9407}" srcOrd="0" destOrd="0" presId="urn:microsoft.com/office/officeart/2016/7/layout/LinearBlockProcessNumbered"/>
    <dgm:cxn modelId="{E778BDEE-6164-4207-B311-D70912DA4797}" type="presParOf" srcId="{B218E381-0675-400B-A26A-CE3FBB7B9407}" destId="{B0E09BCE-07BE-444F-A565-43919558D24A}" srcOrd="0" destOrd="0" presId="urn:microsoft.com/office/officeart/2016/7/layout/LinearBlockProcessNumbered"/>
    <dgm:cxn modelId="{D0AFD3CE-BD89-4506-A9A9-137A3F80B4A5}" type="presParOf" srcId="{B218E381-0675-400B-A26A-CE3FBB7B9407}" destId="{85107404-4824-46DB-888B-39BA577D368B}" srcOrd="1" destOrd="0" presId="urn:microsoft.com/office/officeart/2016/7/layout/LinearBlockProcessNumbered"/>
    <dgm:cxn modelId="{DC15A59D-35E6-44C2-9365-4EFBF6D412D4}" type="presParOf" srcId="{B218E381-0675-400B-A26A-CE3FBB7B9407}" destId="{98E66EA3-D688-4EA0-85D9-0230620C80B0}" srcOrd="2" destOrd="0" presId="urn:microsoft.com/office/officeart/2016/7/layout/LinearBlockProcessNumbered"/>
    <dgm:cxn modelId="{220ABD0A-08FB-4519-8345-C99F32B600C6}" type="presParOf" srcId="{CD2B8CD5-F3C7-423C-9F2C-CD1EADF56CF8}" destId="{F6D5F75B-6994-4BF4-A113-D990EE12B9B6}" srcOrd="1" destOrd="0" presId="urn:microsoft.com/office/officeart/2016/7/layout/LinearBlockProcessNumbered"/>
    <dgm:cxn modelId="{C246E3F7-B2BB-478D-9397-5062524A90FD}" type="presParOf" srcId="{CD2B8CD5-F3C7-423C-9F2C-CD1EADF56CF8}" destId="{8CF4A476-B459-4875-909B-EF1D2E8B5B3F}" srcOrd="2" destOrd="0" presId="urn:microsoft.com/office/officeart/2016/7/layout/LinearBlockProcessNumbered"/>
    <dgm:cxn modelId="{A9E72103-5603-4C96-AB6C-B1D8F260216E}" type="presParOf" srcId="{8CF4A476-B459-4875-909B-EF1D2E8B5B3F}" destId="{F1161643-77EF-4A04-AD50-D6F5C554B05C}" srcOrd="0" destOrd="0" presId="urn:microsoft.com/office/officeart/2016/7/layout/LinearBlockProcessNumbered"/>
    <dgm:cxn modelId="{C6B076E9-8310-414E-AA08-9D3E7EB6CAB8}" type="presParOf" srcId="{8CF4A476-B459-4875-909B-EF1D2E8B5B3F}" destId="{0DDBC6E0-B04E-4969-BC7D-0E566E1BE219}" srcOrd="1" destOrd="0" presId="urn:microsoft.com/office/officeart/2016/7/layout/LinearBlockProcessNumbered"/>
    <dgm:cxn modelId="{70B55633-BD89-49D8-9FF7-6A30DCD0C43A}" type="presParOf" srcId="{8CF4A476-B459-4875-909B-EF1D2E8B5B3F}" destId="{55C66ACC-4239-46F0-8E26-EEE0AE41E80C}" srcOrd="2" destOrd="0" presId="urn:microsoft.com/office/officeart/2016/7/layout/LinearBlockProcessNumbered"/>
    <dgm:cxn modelId="{B13EA7F7-A5C4-41F8-A6DF-2D2285DF037E}" type="presParOf" srcId="{CD2B8CD5-F3C7-423C-9F2C-CD1EADF56CF8}" destId="{155530C5-8855-4A91-9C33-858B304DCADE}" srcOrd="3" destOrd="0" presId="urn:microsoft.com/office/officeart/2016/7/layout/LinearBlockProcessNumbered"/>
    <dgm:cxn modelId="{121E030D-178B-4F5B-B5DD-63CAB2460CCE}" type="presParOf" srcId="{CD2B8CD5-F3C7-423C-9F2C-CD1EADF56CF8}" destId="{A0052C01-DDE0-4AC3-839A-F54FE41453C7}" srcOrd="4" destOrd="0" presId="urn:microsoft.com/office/officeart/2016/7/layout/LinearBlockProcessNumbered"/>
    <dgm:cxn modelId="{FDEE9526-F7CF-4B78-9974-A20AC71E93BA}" type="presParOf" srcId="{A0052C01-DDE0-4AC3-839A-F54FE41453C7}" destId="{2EFF2C73-311A-49E3-98C6-3F7F216F959C}" srcOrd="0" destOrd="0" presId="urn:microsoft.com/office/officeart/2016/7/layout/LinearBlockProcessNumbered"/>
    <dgm:cxn modelId="{7DC4281E-9483-4191-AA2E-AFD43861B684}" type="presParOf" srcId="{A0052C01-DDE0-4AC3-839A-F54FE41453C7}" destId="{AF003C0F-A193-44D9-B540-92FE2E0A4E5E}" srcOrd="1" destOrd="0" presId="urn:microsoft.com/office/officeart/2016/7/layout/LinearBlockProcessNumbered"/>
    <dgm:cxn modelId="{F349848F-E45C-4CB6-A5E7-AC8DE2F0D5FF}" type="presParOf" srcId="{A0052C01-DDE0-4AC3-839A-F54FE41453C7}" destId="{DFE54F8E-13BB-495F-ABDE-DA5B75D72C2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C0F01-61D3-4164-B320-D5F8A0239750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2A4EAD97-9363-45F7-9DD9-360B8E2FDE87}">
      <dgm:prSet phldrT="[Text]"/>
      <dgm:spPr/>
      <dgm:t>
        <a:bodyPr/>
        <a:lstStyle/>
        <a:p>
          <a:r>
            <a:rPr lang="en-US" dirty="0"/>
            <a:t>Interval</a:t>
          </a:r>
        </a:p>
      </dgm:t>
    </dgm:pt>
    <dgm:pt modelId="{253C0FAC-08B1-4AB3-AEC4-3485DA41DD98}" type="parTrans" cxnId="{9914B4C5-EA7F-4795-8DD5-2EB7FC988B9A}">
      <dgm:prSet/>
      <dgm:spPr/>
      <dgm:t>
        <a:bodyPr/>
        <a:lstStyle/>
        <a:p>
          <a:endParaRPr lang="en-US"/>
        </a:p>
      </dgm:t>
    </dgm:pt>
    <dgm:pt modelId="{0C7B505D-38B2-4B83-A08A-81DCEE1312A4}" type="sibTrans" cxnId="{9914B4C5-EA7F-4795-8DD5-2EB7FC988B9A}">
      <dgm:prSet/>
      <dgm:spPr/>
      <dgm:t>
        <a:bodyPr/>
        <a:lstStyle/>
        <a:p>
          <a:endParaRPr lang="en-US"/>
        </a:p>
      </dgm:t>
    </dgm:pt>
    <dgm:pt modelId="{FE132C20-DCC4-460E-B931-2DC827D5BA91}">
      <dgm:prSet phldrT="[Text]"/>
      <dgm:spPr/>
      <dgm:t>
        <a:bodyPr/>
        <a:lstStyle/>
        <a:p>
          <a:r>
            <a:rPr lang="en-US" dirty="0"/>
            <a:t>Ordinal</a:t>
          </a:r>
        </a:p>
      </dgm:t>
    </dgm:pt>
    <dgm:pt modelId="{0216DBCE-E2E1-4CF4-9C62-830A08527738}" type="parTrans" cxnId="{1C5B342A-8839-4D6F-930D-E15BA443030F}">
      <dgm:prSet/>
      <dgm:spPr/>
      <dgm:t>
        <a:bodyPr/>
        <a:lstStyle/>
        <a:p>
          <a:endParaRPr lang="en-US"/>
        </a:p>
      </dgm:t>
    </dgm:pt>
    <dgm:pt modelId="{8B0A7D95-7E22-4059-BB13-8FD9AE82DD2F}" type="sibTrans" cxnId="{1C5B342A-8839-4D6F-930D-E15BA443030F}">
      <dgm:prSet/>
      <dgm:spPr/>
      <dgm:t>
        <a:bodyPr/>
        <a:lstStyle/>
        <a:p>
          <a:endParaRPr lang="en-US"/>
        </a:p>
      </dgm:t>
    </dgm:pt>
    <dgm:pt modelId="{993E6FB6-0919-46EC-9EF3-45122E0FDA65}">
      <dgm:prSet phldrT="[Text]"/>
      <dgm:spPr/>
      <dgm:t>
        <a:bodyPr/>
        <a:lstStyle/>
        <a:p>
          <a:r>
            <a:rPr lang="en-US" dirty="0"/>
            <a:t>Nominal</a:t>
          </a:r>
        </a:p>
      </dgm:t>
    </dgm:pt>
    <dgm:pt modelId="{531779D1-015F-49DC-88E3-CE60CB92F9DB}" type="parTrans" cxnId="{60E7F57C-60FA-4110-9893-70B082DC0F65}">
      <dgm:prSet/>
      <dgm:spPr/>
      <dgm:t>
        <a:bodyPr/>
        <a:lstStyle/>
        <a:p>
          <a:endParaRPr lang="en-US"/>
        </a:p>
      </dgm:t>
    </dgm:pt>
    <dgm:pt modelId="{F1D72025-F650-4ED3-A1DD-F10C2C24E753}" type="sibTrans" cxnId="{60E7F57C-60FA-4110-9893-70B082DC0F65}">
      <dgm:prSet/>
      <dgm:spPr/>
      <dgm:t>
        <a:bodyPr/>
        <a:lstStyle/>
        <a:p>
          <a:endParaRPr lang="en-US"/>
        </a:p>
      </dgm:t>
    </dgm:pt>
    <dgm:pt modelId="{6CCA194A-F4F2-4916-8847-4D303ABA3E6E}" type="pres">
      <dgm:prSet presAssocID="{BC6C0F01-61D3-4164-B320-D5F8A0239750}" presName="Name0" presStyleCnt="0">
        <dgm:presLayoutVars>
          <dgm:dir/>
          <dgm:animLvl val="lvl"/>
          <dgm:resizeHandles val="exact"/>
        </dgm:presLayoutVars>
      </dgm:prSet>
      <dgm:spPr/>
    </dgm:pt>
    <dgm:pt modelId="{3F44413E-E237-460A-942A-A85A80831551}" type="pres">
      <dgm:prSet presAssocID="{2A4EAD97-9363-45F7-9DD9-360B8E2FDE87}" presName="Name8" presStyleCnt="0"/>
      <dgm:spPr/>
    </dgm:pt>
    <dgm:pt modelId="{958E193D-1AE4-413D-B623-C62BBE1EFBB5}" type="pres">
      <dgm:prSet presAssocID="{2A4EAD97-9363-45F7-9DD9-360B8E2FDE87}" presName="level" presStyleLbl="node1" presStyleIdx="0" presStyleCnt="3" custLinFactNeighborX="-15451" custLinFactNeighborY="-26866">
        <dgm:presLayoutVars>
          <dgm:chMax val="1"/>
          <dgm:bulletEnabled val="1"/>
        </dgm:presLayoutVars>
      </dgm:prSet>
      <dgm:spPr/>
    </dgm:pt>
    <dgm:pt modelId="{1A29DAE2-1FA8-4D23-87F1-973BB75A00C9}" type="pres">
      <dgm:prSet presAssocID="{2A4EAD97-9363-45F7-9DD9-360B8E2FDE8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4E4839C-AFC6-4374-9D60-3406ABC2DE7C}" type="pres">
      <dgm:prSet presAssocID="{FE132C20-DCC4-460E-B931-2DC827D5BA91}" presName="Name8" presStyleCnt="0"/>
      <dgm:spPr/>
    </dgm:pt>
    <dgm:pt modelId="{F3F73093-9EC9-4606-8DF8-0EAC0637C9EC}" type="pres">
      <dgm:prSet presAssocID="{FE132C20-DCC4-460E-B931-2DC827D5BA91}" presName="level" presStyleLbl="node1" presStyleIdx="1" presStyleCnt="3">
        <dgm:presLayoutVars>
          <dgm:chMax val="1"/>
          <dgm:bulletEnabled val="1"/>
        </dgm:presLayoutVars>
      </dgm:prSet>
      <dgm:spPr/>
    </dgm:pt>
    <dgm:pt modelId="{EB52998B-5906-458F-BEB2-F470C5496E46}" type="pres">
      <dgm:prSet presAssocID="{FE132C20-DCC4-460E-B931-2DC827D5BA9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7A3CEF7-9DD0-4F88-950C-0A7693ED2E8F}" type="pres">
      <dgm:prSet presAssocID="{993E6FB6-0919-46EC-9EF3-45122E0FDA65}" presName="Name8" presStyleCnt="0"/>
      <dgm:spPr/>
    </dgm:pt>
    <dgm:pt modelId="{17A064E0-A901-466E-8E5C-FBB06C6BDD46}" type="pres">
      <dgm:prSet presAssocID="{993E6FB6-0919-46EC-9EF3-45122E0FDA65}" presName="level" presStyleLbl="node1" presStyleIdx="2" presStyleCnt="3">
        <dgm:presLayoutVars>
          <dgm:chMax val="1"/>
          <dgm:bulletEnabled val="1"/>
        </dgm:presLayoutVars>
      </dgm:prSet>
      <dgm:spPr/>
    </dgm:pt>
    <dgm:pt modelId="{02BE22C9-2252-4327-B5D4-1204FC7DACF5}" type="pres">
      <dgm:prSet presAssocID="{993E6FB6-0919-46EC-9EF3-45122E0FDA6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10D9400-0245-46AE-8DAA-59A04285305E}" type="presOf" srcId="{BC6C0F01-61D3-4164-B320-D5F8A0239750}" destId="{6CCA194A-F4F2-4916-8847-4D303ABA3E6E}" srcOrd="0" destOrd="0" presId="urn:microsoft.com/office/officeart/2005/8/layout/pyramid3"/>
    <dgm:cxn modelId="{D319A714-587B-4D8D-9558-9ED0656B3E57}" type="presOf" srcId="{FE132C20-DCC4-460E-B931-2DC827D5BA91}" destId="{F3F73093-9EC9-4606-8DF8-0EAC0637C9EC}" srcOrd="0" destOrd="0" presId="urn:microsoft.com/office/officeart/2005/8/layout/pyramid3"/>
    <dgm:cxn modelId="{1C5B342A-8839-4D6F-930D-E15BA443030F}" srcId="{BC6C0F01-61D3-4164-B320-D5F8A0239750}" destId="{FE132C20-DCC4-460E-B931-2DC827D5BA91}" srcOrd="1" destOrd="0" parTransId="{0216DBCE-E2E1-4CF4-9C62-830A08527738}" sibTransId="{8B0A7D95-7E22-4059-BB13-8FD9AE82DD2F}"/>
    <dgm:cxn modelId="{60E7F57C-60FA-4110-9893-70B082DC0F65}" srcId="{BC6C0F01-61D3-4164-B320-D5F8A0239750}" destId="{993E6FB6-0919-46EC-9EF3-45122E0FDA65}" srcOrd="2" destOrd="0" parTransId="{531779D1-015F-49DC-88E3-CE60CB92F9DB}" sibTransId="{F1D72025-F650-4ED3-A1DD-F10C2C24E753}"/>
    <dgm:cxn modelId="{2CE2678A-4F2F-4B17-8627-BF785E5E635E}" type="presOf" srcId="{993E6FB6-0919-46EC-9EF3-45122E0FDA65}" destId="{02BE22C9-2252-4327-B5D4-1204FC7DACF5}" srcOrd="1" destOrd="0" presId="urn:microsoft.com/office/officeart/2005/8/layout/pyramid3"/>
    <dgm:cxn modelId="{C9D6A699-FFFB-494F-AC6E-93646B404E10}" type="presOf" srcId="{2A4EAD97-9363-45F7-9DD9-360B8E2FDE87}" destId="{958E193D-1AE4-413D-B623-C62BBE1EFBB5}" srcOrd="0" destOrd="0" presId="urn:microsoft.com/office/officeart/2005/8/layout/pyramid3"/>
    <dgm:cxn modelId="{302530A4-F7C0-4779-8B8D-67A5DA672947}" type="presOf" srcId="{993E6FB6-0919-46EC-9EF3-45122E0FDA65}" destId="{17A064E0-A901-466E-8E5C-FBB06C6BDD46}" srcOrd="0" destOrd="0" presId="urn:microsoft.com/office/officeart/2005/8/layout/pyramid3"/>
    <dgm:cxn modelId="{0EAFFEB0-7022-46A1-B169-2CE8B3DED30A}" type="presOf" srcId="{2A4EAD97-9363-45F7-9DD9-360B8E2FDE87}" destId="{1A29DAE2-1FA8-4D23-87F1-973BB75A00C9}" srcOrd="1" destOrd="0" presId="urn:microsoft.com/office/officeart/2005/8/layout/pyramid3"/>
    <dgm:cxn modelId="{9914B4C5-EA7F-4795-8DD5-2EB7FC988B9A}" srcId="{BC6C0F01-61D3-4164-B320-D5F8A0239750}" destId="{2A4EAD97-9363-45F7-9DD9-360B8E2FDE87}" srcOrd="0" destOrd="0" parTransId="{253C0FAC-08B1-4AB3-AEC4-3485DA41DD98}" sibTransId="{0C7B505D-38B2-4B83-A08A-81DCEE1312A4}"/>
    <dgm:cxn modelId="{B484BBE0-8C2F-4ECE-8BF2-43733E7847D7}" type="presOf" srcId="{FE132C20-DCC4-460E-B931-2DC827D5BA91}" destId="{EB52998B-5906-458F-BEB2-F470C5496E46}" srcOrd="1" destOrd="0" presId="urn:microsoft.com/office/officeart/2005/8/layout/pyramid3"/>
    <dgm:cxn modelId="{9639A7A2-5FF4-46BF-B471-DBAFF3B7CF03}" type="presParOf" srcId="{6CCA194A-F4F2-4916-8847-4D303ABA3E6E}" destId="{3F44413E-E237-460A-942A-A85A80831551}" srcOrd="0" destOrd="0" presId="urn:microsoft.com/office/officeart/2005/8/layout/pyramid3"/>
    <dgm:cxn modelId="{46F6535E-DA19-49BE-93CE-06049D55EB83}" type="presParOf" srcId="{3F44413E-E237-460A-942A-A85A80831551}" destId="{958E193D-1AE4-413D-B623-C62BBE1EFBB5}" srcOrd="0" destOrd="0" presId="urn:microsoft.com/office/officeart/2005/8/layout/pyramid3"/>
    <dgm:cxn modelId="{5F8C05FA-636E-45A9-AD51-B58B799C83A7}" type="presParOf" srcId="{3F44413E-E237-460A-942A-A85A80831551}" destId="{1A29DAE2-1FA8-4D23-87F1-973BB75A00C9}" srcOrd="1" destOrd="0" presId="urn:microsoft.com/office/officeart/2005/8/layout/pyramid3"/>
    <dgm:cxn modelId="{7CCA98D7-F160-45F1-BC98-7AEF6F0C65C7}" type="presParOf" srcId="{6CCA194A-F4F2-4916-8847-4D303ABA3E6E}" destId="{B4E4839C-AFC6-4374-9D60-3406ABC2DE7C}" srcOrd="1" destOrd="0" presId="urn:microsoft.com/office/officeart/2005/8/layout/pyramid3"/>
    <dgm:cxn modelId="{AB401AA2-E6C1-4895-9303-D46554F8E270}" type="presParOf" srcId="{B4E4839C-AFC6-4374-9D60-3406ABC2DE7C}" destId="{F3F73093-9EC9-4606-8DF8-0EAC0637C9EC}" srcOrd="0" destOrd="0" presId="urn:microsoft.com/office/officeart/2005/8/layout/pyramid3"/>
    <dgm:cxn modelId="{5CA1E7BB-A02A-4CEC-9A07-52E79760EB48}" type="presParOf" srcId="{B4E4839C-AFC6-4374-9D60-3406ABC2DE7C}" destId="{EB52998B-5906-458F-BEB2-F470C5496E46}" srcOrd="1" destOrd="0" presId="urn:microsoft.com/office/officeart/2005/8/layout/pyramid3"/>
    <dgm:cxn modelId="{8F1751B9-7EA1-492C-8B52-E9E922AEEF52}" type="presParOf" srcId="{6CCA194A-F4F2-4916-8847-4D303ABA3E6E}" destId="{37A3CEF7-9DD0-4F88-950C-0A7693ED2E8F}" srcOrd="2" destOrd="0" presId="urn:microsoft.com/office/officeart/2005/8/layout/pyramid3"/>
    <dgm:cxn modelId="{5AFF164B-2266-42DD-AAAA-307AE2931DD4}" type="presParOf" srcId="{37A3CEF7-9DD0-4F88-950C-0A7693ED2E8F}" destId="{17A064E0-A901-466E-8E5C-FBB06C6BDD46}" srcOrd="0" destOrd="0" presId="urn:microsoft.com/office/officeart/2005/8/layout/pyramid3"/>
    <dgm:cxn modelId="{BA50AC0A-46C5-4029-938D-9234A86954C1}" type="presParOf" srcId="{37A3CEF7-9DD0-4F88-950C-0A7693ED2E8F}" destId="{02BE22C9-2252-4327-B5D4-1204FC7DACF5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045106-BE30-4186-95CA-9CB644AD8191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0D1E31-0416-4C01-AEA5-C3FA53789B4A}">
      <dgm:prSet/>
      <dgm:spPr/>
      <dgm:t>
        <a:bodyPr/>
        <a:lstStyle/>
        <a:p>
          <a:r>
            <a:rPr lang="en-HK" b="1" dirty="0"/>
            <a:t>Categorial variables </a:t>
          </a:r>
          <a:endParaRPr lang="en-US" b="1" dirty="0"/>
        </a:p>
      </dgm:t>
    </dgm:pt>
    <dgm:pt modelId="{109D776A-D827-4FD7-A986-088E88F6F095}" type="parTrans" cxnId="{362F256B-8673-43BB-A2CE-35E2760C346D}">
      <dgm:prSet/>
      <dgm:spPr/>
      <dgm:t>
        <a:bodyPr/>
        <a:lstStyle/>
        <a:p>
          <a:endParaRPr lang="en-US"/>
        </a:p>
      </dgm:t>
    </dgm:pt>
    <dgm:pt modelId="{2696FA7D-07CF-441E-B03E-3AE844949DB5}" type="sibTrans" cxnId="{362F256B-8673-43BB-A2CE-35E2760C346D}">
      <dgm:prSet/>
      <dgm:spPr/>
      <dgm:t>
        <a:bodyPr/>
        <a:lstStyle/>
        <a:p>
          <a:endParaRPr lang="en-US"/>
        </a:p>
      </dgm:t>
    </dgm:pt>
    <dgm:pt modelId="{ACEA3E43-BE9A-4AED-88E8-A7287FF9ACFC}">
      <dgm:prSet/>
      <dgm:spPr/>
      <dgm:t>
        <a:bodyPr/>
        <a:lstStyle/>
        <a:p>
          <a:r>
            <a:rPr lang="en-US" dirty="0"/>
            <a:t>Count the number of observations in each category</a:t>
          </a:r>
        </a:p>
      </dgm:t>
    </dgm:pt>
    <dgm:pt modelId="{DC594815-EED7-40A3-A1D4-1197888DEE20}" type="parTrans" cxnId="{DA90C548-4EA0-4359-861C-E2AC0DA90FEA}">
      <dgm:prSet/>
      <dgm:spPr/>
      <dgm:t>
        <a:bodyPr/>
        <a:lstStyle/>
        <a:p>
          <a:endParaRPr lang="en-US"/>
        </a:p>
      </dgm:t>
    </dgm:pt>
    <dgm:pt modelId="{E8D219D8-00C7-4257-817F-AFF81BAB5DD8}" type="sibTrans" cxnId="{DA90C548-4EA0-4359-861C-E2AC0DA90FEA}">
      <dgm:prSet/>
      <dgm:spPr/>
      <dgm:t>
        <a:bodyPr/>
        <a:lstStyle/>
        <a:p>
          <a:endParaRPr lang="en-US"/>
        </a:p>
      </dgm:t>
    </dgm:pt>
    <dgm:pt modelId="{B8A5EC67-C10C-4D73-874F-E73939DEF8DF}">
      <dgm:prSet/>
      <dgm:spPr/>
      <dgm:t>
        <a:bodyPr/>
        <a:lstStyle/>
        <a:p>
          <a:r>
            <a:rPr lang="en-US" dirty="0"/>
            <a:t>Frequency distribution: frequency of observations in each category</a:t>
          </a:r>
        </a:p>
      </dgm:t>
    </dgm:pt>
    <dgm:pt modelId="{D65475C5-9996-43BF-8930-34F0F07CA51D}" type="parTrans" cxnId="{0B7B309A-A3D8-4D32-B8A4-239C5CD88E15}">
      <dgm:prSet/>
      <dgm:spPr/>
      <dgm:t>
        <a:bodyPr/>
        <a:lstStyle/>
        <a:p>
          <a:endParaRPr lang="en-US"/>
        </a:p>
      </dgm:t>
    </dgm:pt>
    <dgm:pt modelId="{EB32B578-062F-4734-BA42-7617C5CC81FA}" type="sibTrans" cxnId="{0B7B309A-A3D8-4D32-B8A4-239C5CD88E15}">
      <dgm:prSet/>
      <dgm:spPr/>
      <dgm:t>
        <a:bodyPr/>
        <a:lstStyle/>
        <a:p>
          <a:endParaRPr lang="en-US"/>
        </a:p>
      </dgm:t>
    </dgm:pt>
    <dgm:pt modelId="{8A101E70-9EB0-4258-9456-F9845E62C3E6}">
      <dgm:prSet/>
      <dgm:spPr/>
      <dgm:t>
        <a:bodyPr/>
        <a:lstStyle/>
        <a:p>
          <a:r>
            <a:rPr lang="en-US" b="1" dirty="0">
              <a:solidFill>
                <a:srgbClr val="C00000"/>
              </a:solidFill>
            </a:rPr>
            <a:t>Interval variables</a:t>
          </a:r>
        </a:p>
      </dgm:t>
    </dgm:pt>
    <dgm:pt modelId="{EA394467-1A9B-4AC6-BE14-2013A0F17B77}" type="parTrans" cxnId="{6E0B6C45-C3E3-4E3B-BC5A-612593A7833E}">
      <dgm:prSet/>
      <dgm:spPr/>
      <dgm:t>
        <a:bodyPr/>
        <a:lstStyle/>
        <a:p>
          <a:endParaRPr lang="en-US"/>
        </a:p>
      </dgm:t>
    </dgm:pt>
    <dgm:pt modelId="{BF77BA47-4CC3-4455-BD86-14A079DC6931}" type="sibTrans" cxnId="{6E0B6C45-C3E3-4E3B-BC5A-612593A7833E}">
      <dgm:prSet/>
      <dgm:spPr/>
      <dgm:t>
        <a:bodyPr/>
        <a:lstStyle/>
        <a:p>
          <a:endParaRPr lang="en-US"/>
        </a:p>
      </dgm:t>
    </dgm:pt>
    <dgm:pt modelId="{B677FC92-5844-4BA0-A657-18B6BED3F553}">
      <dgm:prSet/>
      <dgm:spPr/>
      <dgm:t>
        <a:bodyPr/>
        <a:lstStyle/>
        <a:p>
          <a:r>
            <a:rPr lang="en-US" dirty="0"/>
            <a:t>Measures of </a:t>
          </a:r>
          <a:r>
            <a:rPr lang="en-US" b="1" dirty="0"/>
            <a:t>central tendency</a:t>
          </a:r>
          <a:endParaRPr lang="en-US" dirty="0"/>
        </a:p>
      </dgm:t>
    </dgm:pt>
    <dgm:pt modelId="{798C716D-13F8-4B40-9BB3-12F95D02A4D6}" type="parTrans" cxnId="{9C4153A5-7407-44C1-90AA-C3F58CD0AF69}">
      <dgm:prSet/>
      <dgm:spPr/>
      <dgm:t>
        <a:bodyPr/>
        <a:lstStyle/>
        <a:p>
          <a:endParaRPr lang="en-US"/>
        </a:p>
      </dgm:t>
    </dgm:pt>
    <dgm:pt modelId="{6255E2E3-33FE-40FF-9297-CF313D4F54FD}" type="sibTrans" cxnId="{9C4153A5-7407-44C1-90AA-C3F58CD0AF69}">
      <dgm:prSet/>
      <dgm:spPr/>
      <dgm:t>
        <a:bodyPr/>
        <a:lstStyle/>
        <a:p>
          <a:endParaRPr lang="en-US"/>
        </a:p>
      </dgm:t>
    </dgm:pt>
    <dgm:pt modelId="{4F83AA46-3B28-4117-A51B-F0E4B9A7DE67}">
      <dgm:prSet/>
      <dgm:spPr/>
      <dgm:t>
        <a:bodyPr/>
        <a:lstStyle/>
        <a:p>
          <a:r>
            <a:rPr lang="en-US"/>
            <a:t>Mean, Median</a:t>
          </a:r>
        </a:p>
      </dgm:t>
    </dgm:pt>
    <dgm:pt modelId="{BA4A53FD-7330-44E7-AEE7-79E79212715A}" type="parTrans" cxnId="{AC7556E2-9165-4701-ADD1-27F7D2B6DE52}">
      <dgm:prSet/>
      <dgm:spPr/>
      <dgm:t>
        <a:bodyPr/>
        <a:lstStyle/>
        <a:p>
          <a:endParaRPr lang="en-US"/>
        </a:p>
      </dgm:t>
    </dgm:pt>
    <dgm:pt modelId="{549D4D00-25E3-4088-8505-75072DBC92A8}" type="sibTrans" cxnId="{AC7556E2-9165-4701-ADD1-27F7D2B6DE52}">
      <dgm:prSet/>
      <dgm:spPr/>
      <dgm:t>
        <a:bodyPr/>
        <a:lstStyle/>
        <a:p>
          <a:endParaRPr lang="en-US"/>
        </a:p>
      </dgm:t>
    </dgm:pt>
    <dgm:pt modelId="{D1109D8D-0E78-43F4-9754-CB5F43585BAC}">
      <dgm:prSet/>
      <dgm:spPr/>
      <dgm:t>
        <a:bodyPr/>
        <a:lstStyle/>
        <a:p>
          <a:r>
            <a:rPr lang="en-US" dirty="0"/>
            <a:t>Minimum, Maximum, Percentiles, and Quartiles</a:t>
          </a:r>
        </a:p>
      </dgm:t>
    </dgm:pt>
    <dgm:pt modelId="{3B37536E-021B-45CB-9DC6-115067EF5799}" type="parTrans" cxnId="{2413B225-75E1-48FD-9AE9-DED784B5D815}">
      <dgm:prSet/>
      <dgm:spPr/>
      <dgm:t>
        <a:bodyPr/>
        <a:lstStyle/>
        <a:p>
          <a:endParaRPr lang="en-US"/>
        </a:p>
      </dgm:t>
    </dgm:pt>
    <dgm:pt modelId="{00A24451-7D4C-4376-A163-8B8553340CC5}" type="sibTrans" cxnId="{2413B225-75E1-48FD-9AE9-DED784B5D815}">
      <dgm:prSet/>
      <dgm:spPr/>
      <dgm:t>
        <a:bodyPr/>
        <a:lstStyle/>
        <a:p>
          <a:endParaRPr lang="en-US"/>
        </a:p>
      </dgm:t>
    </dgm:pt>
    <dgm:pt modelId="{256A312E-457A-4E28-9E1B-03308C15CDAD}">
      <dgm:prSet/>
      <dgm:spPr/>
      <dgm:t>
        <a:bodyPr/>
        <a:lstStyle/>
        <a:p>
          <a:r>
            <a:rPr lang="en-US"/>
            <a:t>Measures of </a:t>
          </a:r>
          <a:r>
            <a:rPr lang="en-US" b="1"/>
            <a:t>dispersion/variability</a:t>
          </a:r>
          <a:endParaRPr lang="en-US"/>
        </a:p>
      </dgm:t>
    </dgm:pt>
    <dgm:pt modelId="{4A9E67A4-2B1A-492D-811D-E8BD32E09A9B}" type="parTrans" cxnId="{2468A334-98C8-4C6F-AC1F-CF4B084141A6}">
      <dgm:prSet/>
      <dgm:spPr/>
      <dgm:t>
        <a:bodyPr/>
        <a:lstStyle/>
        <a:p>
          <a:endParaRPr lang="en-US"/>
        </a:p>
      </dgm:t>
    </dgm:pt>
    <dgm:pt modelId="{4F1954D4-CE7B-40E9-8CF2-214A81F53668}" type="sibTrans" cxnId="{2468A334-98C8-4C6F-AC1F-CF4B084141A6}">
      <dgm:prSet/>
      <dgm:spPr/>
      <dgm:t>
        <a:bodyPr/>
        <a:lstStyle/>
        <a:p>
          <a:endParaRPr lang="en-US"/>
        </a:p>
      </dgm:t>
    </dgm:pt>
    <dgm:pt modelId="{69919B06-0653-4B7C-9962-137547099B21}">
      <dgm:prSet/>
      <dgm:spPr/>
      <dgm:t>
        <a:bodyPr/>
        <a:lstStyle/>
        <a:p>
          <a:r>
            <a:rPr lang="en-US"/>
            <a:t>Variance</a:t>
          </a:r>
        </a:p>
      </dgm:t>
    </dgm:pt>
    <dgm:pt modelId="{7AC69667-9E42-48FC-A22C-47011919C833}" type="parTrans" cxnId="{1C169516-329A-4686-A3E9-2DD0596738C7}">
      <dgm:prSet/>
      <dgm:spPr/>
      <dgm:t>
        <a:bodyPr/>
        <a:lstStyle/>
        <a:p>
          <a:endParaRPr lang="en-US"/>
        </a:p>
      </dgm:t>
    </dgm:pt>
    <dgm:pt modelId="{1676D2E5-99E0-4643-BB2D-DCFE4C7655DA}" type="sibTrans" cxnId="{1C169516-329A-4686-A3E9-2DD0596738C7}">
      <dgm:prSet/>
      <dgm:spPr/>
      <dgm:t>
        <a:bodyPr/>
        <a:lstStyle/>
        <a:p>
          <a:endParaRPr lang="en-US"/>
        </a:p>
      </dgm:t>
    </dgm:pt>
    <dgm:pt modelId="{774697ED-06FB-4507-AF3E-28BE314DB98E}">
      <dgm:prSet/>
      <dgm:spPr/>
      <dgm:t>
        <a:bodyPr/>
        <a:lstStyle/>
        <a:p>
          <a:r>
            <a:rPr lang="en-US" dirty="0"/>
            <a:t>Standard deviation</a:t>
          </a:r>
        </a:p>
      </dgm:t>
    </dgm:pt>
    <dgm:pt modelId="{E757BD66-28C7-44B3-BAC4-501A1C670F9F}" type="parTrans" cxnId="{AA03D961-93AF-4FDB-AE7C-1B3B88790A8D}">
      <dgm:prSet/>
      <dgm:spPr/>
      <dgm:t>
        <a:bodyPr/>
        <a:lstStyle/>
        <a:p>
          <a:endParaRPr lang="en-US"/>
        </a:p>
      </dgm:t>
    </dgm:pt>
    <dgm:pt modelId="{76CE20C5-A187-45C6-AA6B-A2DB78257344}" type="sibTrans" cxnId="{AA03D961-93AF-4FDB-AE7C-1B3B88790A8D}">
      <dgm:prSet/>
      <dgm:spPr/>
      <dgm:t>
        <a:bodyPr/>
        <a:lstStyle/>
        <a:p>
          <a:endParaRPr lang="en-US"/>
        </a:p>
      </dgm:t>
    </dgm:pt>
    <dgm:pt modelId="{20AFA656-30B9-41F1-A53C-EFCC836FCF8F}">
      <dgm:prSet/>
      <dgm:spPr/>
      <dgm:t>
        <a:bodyPr/>
        <a:lstStyle/>
        <a:p>
          <a:r>
            <a:rPr lang="en-US"/>
            <a:t>Measures of distribution </a:t>
          </a:r>
          <a:r>
            <a:rPr lang="en-US" b="1"/>
            <a:t>shape</a:t>
          </a:r>
          <a:endParaRPr lang="en-US"/>
        </a:p>
      </dgm:t>
    </dgm:pt>
    <dgm:pt modelId="{9F0F9283-76D8-4B11-9AEF-924C6036B100}" type="parTrans" cxnId="{76261451-8A9A-418A-880E-AA3AA1CD93A8}">
      <dgm:prSet/>
      <dgm:spPr/>
      <dgm:t>
        <a:bodyPr/>
        <a:lstStyle/>
        <a:p>
          <a:endParaRPr lang="en-US"/>
        </a:p>
      </dgm:t>
    </dgm:pt>
    <dgm:pt modelId="{4474CB95-F087-47A2-8FF5-A23EC288C15B}" type="sibTrans" cxnId="{76261451-8A9A-418A-880E-AA3AA1CD93A8}">
      <dgm:prSet/>
      <dgm:spPr/>
      <dgm:t>
        <a:bodyPr/>
        <a:lstStyle/>
        <a:p>
          <a:endParaRPr lang="en-US"/>
        </a:p>
      </dgm:t>
    </dgm:pt>
    <dgm:pt modelId="{BA79AAD3-ACA9-4C51-8B05-11DD62C2C639}">
      <dgm:prSet/>
      <dgm:spPr/>
      <dgm:t>
        <a:bodyPr/>
        <a:lstStyle/>
        <a:p>
          <a:r>
            <a:rPr lang="en-US"/>
            <a:t>Skewness: occurs when the sample is lack of symmetry</a:t>
          </a:r>
        </a:p>
      </dgm:t>
    </dgm:pt>
    <dgm:pt modelId="{54F2F62F-B35A-4F7C-9EF4-F866D6DE3E36}" type="parTrans" cxnId="{A734C691-4F92-428A-8F6A-0E38906CFC58}">
      <dgm:prSet/>
      <dgm:spPr/>
      <dgm:t>
        <a:bodyPr/>
        <a:lstStyle/>
        <a:p>
          <a:endParaRPr lang="en-US"/>
        </a:p>
      </dgm:t>
    </dgm:pt>
    <dgm:pt modelId="{ACC7E6CE-63B5-49A3-A54D-2718B77E8567}" type="sibTrans" cxnId="{A734C691-4F92-428A-8F6A-0E38906CFC58}">
      <dgm:prSet/>
      <dgm:spPr/>
      <dgm:t>
        <a:bodyPr/>
        <a:lstStyle/>
        <a:p>
          <a:endParaRPr lang="en-US"/>
        </a:p>
      </dgm:t>
    </dgm:pt>
    <dgm:pt modelId="{733A3DD4-A21D-4F3D-96D9-D9EF9CC1F2F0}">
      <dgm:prSet/>
      <dgm:spPr/>
      <dgm:t>
        <a:bodyPr/>
        <a:lstStyle/>
        <a:p>
          <a:r>
            <a:rPr lang="en-US"/>
            <a:t>Kurtosis: this is all about the extreme observations.</a:t>
          </a:r>
        </a:p>
      </dgm:t>
    </dgm:pt>
    <dgm:pt modelId="{20CF160A-C15A-4F1F-A1E2-2DDF07C9E44F}" type="parTrans" cxnId="{86B895B1-AC64-44FB-9120-5758DFC548FF}">
      <dgm:prSet/>
      <dgm:spPr/>
      <dgm:t>
        <a:bodyPr/>
        <a:lstStyle/>
        <a:p>
          <a:endParaRPr lang="en-US"/>
        </a:p>
      </dgm:t>
    </dgm:pt>
    <dgm:pt modelId="{F2E2ABFD-C71C-4670-B72D-C1858908B208}" type="sibTrans" cxnId="{86B895B1-AC64-44FB-9120-5758DFC548FF}">
      <dgm:prSet/>
      <dgm:spPr/>
      <dgm:t>
        <a:bodyPr/>
        <a:lstStyle/>
        <a:p>
          <a:endParaRPr lang="en-US"/>
        </a:p>
      </dgm:t>
    </dgm:pt>
    <dgm:pt modelId="{ABCA66FD-92A1-4AB5-A80E-266F5297B44C}" type="pres">
      <dgm:prSet presAssocID="{F9045106-BE30-4186-95CA-9CB644AD8191}" presName="Name0" presStyleCnt="0">
        <dgm:presLayoutVars>
          <dgm:dir/>
          <dgm:animLvl val="lvl"/>
          <dgm:resizeHandles val="exact"/>
        </dgm:presLayoutVars>
      </dgm:prSet>
      <dgm:spPr/>
    </dgm:pt>
    <dgm:pt modelId="{563782D8-D2CE-4A1B-B1A7-B608D60E6251}" type="pres">
      <dgm:prSet presAssocID="{330D1E31-0416-4C01-AEA5-C3FA53789B4A}" presName="composite" presStyleCnt="0"/>
      <dgm:spPr/>
    </dgm:pt>
    <dgm:pt modelId="{6AA62439-5015-4259-982B-DCDBCC58393B}" type="pres">
      <dgm:prSet presAssocID="{330D1E31-0416-4C01-AEA5-C3FA53789B4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6521F09-8621-4919-9776-CB27AB254B88}" type="pres">
      <dgm:prSet presAssocID="{330D1E31-0416-4C01-AEA5-C3FA53789B4A}" presName="desTx" presStyleLbl="alignAccFollowNode1" presStyleIdx="0" presStyleCnt="2">
        <dgm:presLayoutVars>
          <dgm:bulletEnabled val="1"/>
        </dgm:presLayoutVars>
      </dgm:prSet>
      <dgm:spPr/>
    </dgm:pt>
    <dgm:pt modelId="{53417F35-6592-467E-827A-09B01E0B5D86}" type="pres">
      <dgm:prSet presAssocID="{2696FA7D-07CF-441E-B03E-3AE844949DB5}" presName="space" presStyleCnt="0"/>
      <dgm:spPr/>
    </dgm:pt>
    <dgm:pt modelId="{E2F7999E-8CE6-4EA6-BEB9-7424B02724AB}" type="pres">
      <dgm:prSet presAssocID="{8A101E70-9EB0-4258-9456-F9845E62C3E6}" presName="composite" presStyleCnt="0"/>
      <dgm:spPr/>
    </dgm:pt>
    <dgm:pt modelId="{BE5957D4-A9AA-4C2F-BA49-FC6ADF614CD1}" type="pres">
      <dgm:prSet presAssocID="{8A101E70-9EB0-4258-9456-F9845E62C3E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1097304-2A9C-4C33-91C3-615F5D7E0595}" type="pres">
      <dgm:prSet presAssocID="{8A101E70-9EB0-4258-9456-F9845E62C3E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368E50E-A766-4443-95B1-890DDC1C49CE}" type="presOf" srcId="{ACEA3E43-BE9A-4AED-88E8-A7287FF9ACFC}" destId="{B6521F09-8621-4919-9776-CB27AB254B88}" srcOrd="0" destOrd="0" presId="urn:microsoft.com/office/officeart/2005/8/layout/hList1"/>
    <dgm:cxn modelId="{CE86B211-B310-4B19-A7A2-16B7B6EBCC89}" type="presOf" srcId="{B8A5EC67-C10C-4D73-874F-E73939DEF8DF}" destId="{B6521F09-8621-4919-9776-CB27AB254B88}" srcOrd="0" destOrd="1" presId="urn:microsoft.com/office/officeart/2005/8/layout/hList1"/>
    <dgm:cxn modelId="{1C169516-329A-4686-A3E9-2DD0596738C7}" srcId="{256A312E-457A-4E28-9E1B-03308C15CDAD}" destId="{69919B06-0653-4B7C-9962-137547099B21}" srcOrd="0" destOrd="0" parTransId="{7AC69667-9E42-48FC-A22C-47011919C833}" sibTransId="{1676D2E5-99E0-4643-BB2D-DCFE4C7655DA}"/>
    <dgm:cxn modelId="{2413B225-75E1-48FD-9AE9-DED784B5D815}" srcId="{B677FC92-5844-4BA0-A657-18B6BED3F553}" destId="{D1109D8D-0E78-43F4-9754-CB5F43585BAC}" srcOrd="1" destOrd="0" parTransId="{3B37536E-021B-45CB-9DC6-115067EF5799}" sibTransId="{00A24451-7D4C-4376-A163-8B8553340CC5}"/>
    <dgm:cxn modelId="{2468A334-98C8-4C6F-AC1F-CF4B084141A6}" srcId="{8A101E70-9EB0-4258-9456-F9845E62C3E6}" destId="{256A312E-457A-4E28-9E1B-03308C15CDAD}" srcOrd="1" destOrd="0" parTransId="{4A9E67A4-2B1A-492D-811D-E8BD32E09A9B}" sibTransId="{4F1954D4-CE7B-40E9-8CF2-214A81F53668}"/>
    <dgm:cxn modelId="{DB983B35-BBD5-4009-8A3B-4FFA37A7A042}" type="presOf" srcId="{4F83AA46-3B28-4117-A51B-F0E4B9A7DE67}" destId="{51097304-2A9C-4C33-91C3-615F5D7E0595}" srcOrd="0" destOrd="1" presId="urn:microsoft.com/office/officeart/2005/8/layout/hList1"/>
    <dgm:cxn modelId="{6BB8E73D-518E-42D5-81E7-CC9995FD730B}" type="presOf" srcId="{B677FC92-5844-4BA0-A657-18B6BED3F553}" destId="{51097304-2A9C-4C33-91C3-615F5D7E0595}" srcOrd="0" destOrd="0" presId="urn:microsoft.com/office/officeart/2005/8/layout/hList1"/>
    <dgm:cxn modelId="{AA03D961-93AF-4FDB-AE7C-1B3B88790A8D}" srcId="{256A312E-457A-4E28-9E1B-03308C15CDAD}" destId="{774697ED-06FB-4507-AF3E-28BE314DB98E}" srcOrd="1" destOrd="0" parTransId="{E757BD66-28C7-44B3-BAC4-501A1C670F9F}" sibTransId="{76CE20C5-A187-45C6-AA6B-A2DB78257344}"/>
    <dgm:cxn modelId="{6E0B6C45-C3E3-4E3B-BC5A-612593A7833E}" srcId="{F9045106-BE30-4186-95CA-9CB644AD8191}" destId="{8A101E70-9EB0-4258-9456-F9845E62C3E6}" srcOrd="1" destOrd="0" parTransId="{EA394467-1A9B-4AC6-BE14-2013A0F17B77}" sibTransId="{BF77BA47-4CC3-4455-BD86-14A079DC6931}"/>
    <dgm:cxn modelId="{AD700F67-D43B-4D73-B74B-93AAD223EF2A}" type="presOf" srcId="{F9045106-BE30-4186-95CA-9CB644AD8191}" destId="{ABCA66FD-92A1-4AB5-A80E-266F5297B44C}" srcOrd="0" destOrd="0" presId="urn:microsoft.com/office/officeart/2005/8/layout/hList1"/>
    <dgm:cxn modelId="{DA90C548-4EA0-4359-861C-E2AC0DA90FEA}" srcId="{330D1E31-0416-4C01-AEA5-C3FA53789B4A}" destId="{ACEA3E43-BE9A-4AED-88E8-A7287FF9ACFC}" srcOrd="0" destOrd="0" parTransId="{DC594815-EED7-40A3-A1D4-1197888DEE20}" sibTransId="{E8D219D8-00C7-4257-817F-AFF81BAB5DD8}"/>
    <dgm:cxn modelId="{362F256B-8673-43BB-A2CE-35E2760C346D}" srcId="{F9045106-BE30-4186-95CA-9CB644AD8191}" destId="{330D1E31-0416-4C01-AEA5-C3FA53789B4A}" srcOrd="0" destOrd="0" parTransId="{109D776A-D827-4FD7-A986-088E88F6F095}" sibTransId="{2696FA7D-07CF-441E-B03E-3AE844949DB5}"/>
    <dgm:cxn modelId="{014A836D-415B-43AF-A523-852B9093E32B}" type="presOf" srcId="{774697ED-06FB-4507-AF3E-28BE314DB98E}" destId="{51097304-2A9C-4C33-91C3-615F5D7E0595}" srcOrd="0" destOrd="5" presId="urn:microsoft.com/office/officeart/2005/8/layout/hList1"/>
    <dgm:cxn modelId="{76261451-8A9A-418A-880E-AA3AA1CD93A8}" srcId="{8A101E70-9EB0-4258-9456-F9845E62C3E6}" destId="{20AFA656-30B9-41F1-A53C-EFCC836FCF8F}" srcOrd="2" destOrd="0" parTransId="{9F0F9283-76D8-4B11-9AEF-924C6036B100}" sibTransId="{4474CB95-F087-47A2-8FF5-A23EC288C15B}"/>
    <dgm:cxn modelId="{B2074A5A-E80E-4ECA-B248-A922E651FADD}" type="presOf" srcId="{8A101E70-9EB0-4258-9456-F9845E62C3E6}" destId="{BE5957D4-A9AA-4C2F-BA49-FC6ADF614CD1}" srcOrd="0" destOrd="0" presId="urn:microsoft.com/office/officeart/2005/8/layout/hList1"/>
    <dgm:cxn modelId="{C7C6147C-042A-4C4D-AD09-6D6932868378}" type="presOf" srcId="{69919B06-0653-4B7C-9962-137547099B21}" destId="{51097304-2A9C-4C33-91C3-615F5D7E0595}" srcOrd="0" destOrd="4" presId="urn:microsoft.com/office/officeart/2005/8/layout/hList1"/>
    <dgm:cxn modelId="{2A5A9680-B9D6-4EE1-B16C-631CC9B67499}" type="presOf" srcId="{330D1E31-0416-4C01-AEA5-C3FA53789B4A}" destId="{6AA62439-5015-4259-982B-DCDBCC58393B}" srcOrd="0" destOrd="0" presId="urn:microsoft.com/office/officeart/2005/8/layout/hList1"/>
    <dgm:cxn modelId="{6F34D387-7761-46C9-98D4-42B41A7958AC}" type="presOf" srcId="{20AFA656-30B9-41F1-A53C-EFCC836FCF8F}" destId="{51097304-2A9C-4C33-91C3-615F5D7E0595}" srcOrd="0" destOrd="6" presId="urn:microsoft.com/office/officeart/2005/8/layout/hList1"/>
    <dgm:cxn modelId="{FDBFB08F-AD1E-4C45-A8D2-9BA69F201C21}" type="presOf" srcId="{BA79AAD3-ACA9-4C51-8B05-11DD62C2C639}" destId="{51097304-2A9C-4C33-91C3-615F5D7E0595}" srcOrd="0" destOrd="7" presId="urn:microsoft.com/office/officeart/2005/8/layout/hList1"/>
    <dgm:cxn modelId="{A734C691-4F92-428A-8F6A-0E38906CFC58}" srcId="{20AFA656-30B9-41F1-A53C-EFCC836FCF8F}" destId="{BA79AAD3-ACA9-4C51-8B05-11DD62C2C639}" srcOrd="0" destOrd="0" parTransId="{54F2F62F-B35A-4F7C-9EF4-F866D6DE3E36}" sibTransId="{ACC7E6CE-63B5-49A3-A54D-2718B77E8567}"/>
    <dgm:cxn modelId="{0B7B309A-A3D8-4D32-B8A4-239C5CD88E15}" srcId="{330D1E31-0416-4C01-AEA5-C3FA53789B4A}" destId="{B8A5EC67-C10C-4D73-874F-E73939DEF8DF}" srcOrd="1" destOrd="0" parTransId="{D65475C5-9996-43BF-8930-34F0F07CA51D}" sibTransId="{EB32B578-062F-4734-BA42-7617C5CC81FA}"/>
    <dgm:cxn modelId="{9C4153A5-7407-44C1-90AA-C3F58CD0AF69}" srcId="{8A101E70-9EB0-4258-9456-F9845E62C3E6}" destId="{B677FC92-5844-4BA0-A657-18B6BED3F553}" srcOrd="0" destOrd="0" parTransId="{798C716D-13F8-4B40-9BB3-12F95D02A4D6}" sibTransId="{6255E2E3-33FE-40FF-9297-CF313D4F54FD}"/>
    <dgm:cxn modelId="{AE6070AD-7A9A-492F-AE86-2DD50FED0AE5}" type="presOf" srcId="{733A3DD4-A21D-4F3D-96D9-D9EF9CC1F2F0}" destId="{51097304-2A9C-4C33-91C3-615F5D7E0595}" srcOrd="0" destOrd="8" presId="urn:microsoft.com/office/officeart/2005/8/layout/hList1"/>
    <dgm:cxn modelId="{865E01AE-47F6-40CD-AABA-082E957AEF84}" type="presOf" srcId="{256A312E-457A-4E28-9E1B-03308C15CDAD}" destId="{51097304-2A9C-4C33-91C3-615F5D7E0595}" srcOrd="0" destOrd="3" presId="urn:microsoft.com/office/officeart/2005/8/layout/hList1"/>
    <dgm:cxn modelId="{86B895B1-AC64-44FB-9120-5758DFC548FF}" srcId="{20AFA656-30B9-41F1-A53C-EFCC836FCF8F}" destId="{733A3DD4-A21D-4F3D-96D9-D9EF9CC1F2F0}" srcOrd="1" destOrd="0" parTransId="{20CF160A-C15A-4F1F-A1E2-2DDF07C9E44F}" sibTransId="{F2E2ABFD-C71C-4670-B72D-C1858908B208}"/>
    <dgm:cxn modelId="{AC7556E2-9165-4701-ADD1-27F7D2B6DE52}" srcId="{B677FC92-5844-4BA0-A657-18B6BED3F553}" destId="{4F83AA46-3B28-4117-A51B-F0E4B9A7DE67}" srcOrd="0" destOrd="0" parTransId="{BA4A53FD-7330-44E7-AEE7-79E79212715A}" sibTransId="{549D4D00-25E3-4088-8505-75072DBC92A8}"/>
    <dgm:cxn modelId="{CF1CCDFE-9A4B-413D-9353-174B6151579D}" type="presOf" srcId="{D1109D8D-0E78-43F4-9754-CB5F43585BAC}" destId="{51097304-2A9C-4C33-91C3-615F5D7E0595}" srcOrd="0" destOrd="2" presId="urn:microsoft.com/office/officeart/2005/8/layout/hList1"/>
    <dgm:cxn modelId="{44D438F3-1A62-474F-ABE2-B868326C087B}" type="presParOf" srcId="{ABCA66FD-92A1-4AB5-A80E-266F5297B44C}" destId="{563782D8-D2CE-4A1B-B1A7-B608D60E6251}" srcOrd="0" destOrd="0" presId="urn:microsoft.com/office/officeart/2005/8/layout/hList1"/>
    <dgm:cxn modelId="{C41FED68-E035-4560-BCE0-21B663DE9850}" type="presParOf" srcId="{563782D8-D2CE-4A1B-B1A7-B608D60E6251}" destId="{6AA62439-5015-4259-982B-DCDBCC58393B}" srcOrd="0" destOrd="0" presId="urn:microsoft.com/office/officeart/2005/8/layout/hList1"/>
    <dgm:cxn modelId="{338A298B-66A7-4388-B953-86D5695B3568}" type="presParOf" srcId="{563782D8-D2CE-4A1B-B1A7-B608D60E6251}" destId="{B6521F09-8621-4919-9776-CB27AB254B88}" srcOrd="1" destOrd="0" presId="urn:microsoft.com/office/officeart/2005/8/layout/hList1"/>
    <dgm:cxn modelId="{4C3C7D93-BD79-4FA0-BC94-55E84F2CBEFE}" type="presParOf" srcId="{ABCA66FD-92A1-4AB5-A80E-266F5297B44C}" destId="{53417F35-6592-467E-827A-09B01E0B5D86}" srcOrd="1" destOrd="0" presId="urn:microsoft.com/office/officeart/2005/8/layout/hList1"/>
    <dgm:cxn modelId="{2BE46D12-9269-4819-BBDF-B774403FCA54}" type="presParOf" srcId="{ABCA66FD-92A1-4AB5-A80E-266F5297B44C}" destId="{E2F7999E-8CE6-4EA6-BEB9-7424B02724AB}" srcOrd="2" destOrd="0" presId="urn:microsoft.com/office/officeart/2005/8/layout/hList1"/>
    <dgm:cxn modelId="{688B412B-B26B-4F1E-A678-BA987F40349F}" type="presParOf" srcId="{E2F7999E-8CE6-4EA6-BEB9-7424B02724AB}" destId="{BE5957D4-A9AA-4C2F-BA49-FC6ADF614CD1}" srcOrd="0" destOrd="0" presId="urn:microsoft.com/office/officeart/2005/8/layout/hList1"/>
    <dgm:cxn modelId="{A1F67591-EE4E-4130-91D9-4218E4ADAFE0}" type="presParOf" srcId="{E2F7999E-8CE6-4EA6-BEB9-7424B02724AB}" destId="{51097304-2A9C-4C33-91C3-615F5D7E059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53D19F-DFAD-4801-88AA-163D11856CA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AD2B33E-9C81-42D9-9F4C-8CAF98D1A0C2}">
      <dgm:prSet/>
      <dgm:spPr/>
      <dgm:t>
        <a:bodyPr/>
        <a:lstStyle/>
        <a:p>
          <a:r>
            <a:rPr lang="en-US"/>
            <a:t>Arithmetic Mean</a:t>
          </a:r>
        </a:p>
      </dgm:t>
    </dgm:pt>
    <dgm:pt modelId="{692C52F5-815A-40DA-B36E-A63879B9FBB0}" type="parTrans" cxnId="{92E6907D-1C87-4114-943C-8D5912515923}">
      <dgm:prSet/>
      <dgm:spPr/>
      <dgm:t>
        <a:bodyPr/>
        <a:lstStyle/>
        <a:p>
          <a:endParaRPr lang="en-US"/>
        </a:p>
      </dgm:t>
    </dgm:pt>
    <dgm:pt modelId="{CA0F3F99-6E67-457F-BC39-E244CDE6A434}" type="sibTrans" cxnId="{92E6907D-1C87-4114-943C-8D5912515923}">
      <dgm:prSet/>
      <dgm:spPr/>
      <dgm:t>
        <a:bodyPr/>
        <a:lstStyle/>
        <a:p>
          <a:endParaRPr lang="en-US"/>
        </a:p>
      </dgm:t>
    </dgm:pt>
    <dgm:pt modelId="{DB809EE6-8009-4B44-8765-E8007901B9E1}">
      <dgm:prSet/>
      <dgm:spPr/>
      <dgm:t>
        <a:bodyPr/>
        <a:lstStyle/>
        <a:p>
          <a:r>
            <a:rPr lang="en-US"/>
            <a:t>Affected by unusually large or small observations (outliers)</a:t>
          </a:r>
        </a:p>
      </dgm:t>
    </dgm:pt>
    <dgm:pt modelId="{70F90C9C-514E-4406-A13E-45DF37FAE5E7}" type="parTrans" cxnId="{D7499A78-B098-4E91-9337-97E44C5C88FB}">
      <dgm:prSet/>
      <dgm:spPr/>
      <dgm:t>
        <a:bodyPr/>
        <a:lstStyle/>
        <a:p>
          <a:endParaRPr lang="en-US"/>
        </a:p>
      </dgm:t>
    </dgm:pt>
    <dgm:pt modelId="{1E3D2E16-B069-4804-88A0-1FE3FAE555B7}" type="sibTrans" cxnId="{D7499A78-B098-4E91-9337-97E44C5C88FB}">
      <dgm:prSet/>
      <dgm:spPr/>
      <dgm:t>
        <a:bodyPr/>
        <a:lstStyle/>
        <a:p>
          <a:endParaRPr lang="en-US"/>
        </a:p>
      </dgm:t>
    </dgm:pt>
    <dgm:pt modelId="{B8406375-E524-498F-A315-C7D22E7BE324}">
      <dgm:prSet/>
      <dgm:spPr/>
      <dgm:t>
        <a:bodyPr/>
        <a:lstStyle/>
        <a:p>
          <a:r>
            <a:rPr lang="en-US"/>
            <a:t>Median</a:t>
          </a:r>
        </a:p>
      </dgm:t>
    </dgm:pt>
    <dgm:pt modelId="{B9C058EC-6B5F-4559-88F4-F24AE6FB554E}" type="parTrans" cxnId="{072A486B-D293-460A-BB21-A24868485714}">
      <dgm:prSet/>
      <dgm:spPr/>
      <dgm:t>
        <a:bodyPr/>
        <a:lstStyle/>
        <a:p>
          <a:endParaRPr lang="en-US"/>
        </a:p>
      </dgm:t>
    </dgm:pt>
    <dgm:pt modelId="{02B94203-2603-4312-8920-946E81DAA036}" type="sibTrans" cxnId="{072A486B-D293-460A-BB21-A24868485714}">
      <dgm:prSet/>
      <dgm:spPr/>
      <dgm:t>
        <a:bodyPr/>
        <a:lstStyle/>
        <a:p>
          <a:endParaRPr lang="en-US"/>
        </a:p>
      </dgm:t>
    </dgm:pt>
    <dgm:pt modelId="{43387301-598B-4817-9BEC-201391A43C6A}">
      <dgm:prSet/>
      <dgm:spPr/>
      <dgm:t>
        <a:bodyPr/>
        <a:lstStyle/>
        <a:p>
          <a:r>
            <a:rPr lang="en-US" dirty="0"/>
            <a:t>Middle value when data are ordered from smallest to largest. </a:t>
          </a:r>
        </a:p>
      </dgm:t>
    </dgm:pt>
    <dgm:pt modelId="{183031B3-BC8E-49D3-926D-CE1BB8A11A1F}" type="parTrans" cxnId="{15D2CA16-A8F4-4C78-A0EB-02507A8DC7AC}">
      <dgm:prSet/>
      <dgm:spPr/>
      <dgm:t>
        <a:bodyPr/>
        <a:lstStyle/>
        <a:p>
          <a:endParaRPr lang="en-US"/>
        </a:p>
      </dgm:t>
    </dgm:pt>
    <dgm:pt modelId="{298D0331-3050-4B10-ABBC-DD9EB4E00756}" type="sibTrans" cxnId="{15D2CA16-A8F4-4C78-A0EB-02507A8DC7AC}">
      <dgm:prSet/>
      <dgm:spPr/>
      <dgm:t>
        <a:bodyPr/>
        <a:lstStyle/>
        <a:p>
          <a:endParaRPr lang="en-US"/>
        </a:p>
      </dgm:t>
    </dgm:pt>
    <dgm:pt modelId="{9075EFC8-6062-42AF-9EF0-51A1ABB6DF41}">
      <dgm:prSet/>
      <dgm:spPr/>
      <dgm:t>
        <a:bodyPr/>
        <a:lstStyle/>
        <a:p>
          <a:r>
            <a:rPr lang="en-US"/>
            <a:t>Not affected by extremes</a:t>
          </a:r>
        </a:p>
      </dgm:t>
    </dgm:pt>
    <dgm:pt modelId="{DE2486A3-0516-4F05-B34B-B1FF09D863AD}" type="parTrans" cxnId="{41B70231-E34A-4AB8-A13C-6E4C7EB8D38B}">
      <dgm:prSet/>
      <dgm:spPr/>
      <dgm:t>
        <a:bodyPr/>
        <a:lstStyle/>
        <a:p>
          <a:endParaRPr lang="en-US"/>
        </a:p>
      </dgm:t>
    </dgm:pt>
    <dgm:pt modelId="{8443153C-9595-459F-BBEE-B79F231594E1}" type="sibTrans" cxnId="{41B70231-E34A-4AB8-A13C-6E4C7EB8D38B}">
      <dgm:prSet/>
      <dgm:spPr/>
      <dgm:t>
        <a:bodyPr/>
        <a:lstStyle/>
        <a:p>
          <a:endParaRPr lang="en-US"/>
        </a:p>
      </dgm:t>
    </dgm:pt>
    <dgm:pt modelId="{4787A56C-8E77-4199-B758-ED745A799401}" type="pres">
      <dgm:prSet presAssocID="{F753D19F-DFAD-4801-88AA-163D11856CA2}" presName="linear" presStyleCnt="0">
        <dgm:presLayoutVars>
          <dgm:animLvl val="lvl"/>
          <dgm:resizeHandles val="exact"/>
        </dgm:presLayoutVars>
      </dgm:prSet>
      <dgm:spPr/>
    </dgm:pt>
    <dgm:pt modelId="{2ECE7E9C-7252-4822-B9A7-88B74322ECEC}" type="pres">
      <dgm:prSet presAssocID="{0AD2B33E-9C81-42D9-9F4C-8CAF98D1A0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0D7525E-70A9-4780-8841-CA43477378C2}" type="pres">
      <dgm:prSet presAssocID="{0AD2B33E-9C81-42D9-9F4C-8CAF98D1A0C2}" presName="childText" presStyleLbl="revTx" presStyleIdx="0" presStyleCnt="2">
        <dgm:presLayoutVars>
          <dgm:bulletEnabled val="1"/>
        </dgm:presLayoutVars>
      </dgm:prSet>
      <dgm:spPr/>
    </dgm:pt>
    <dgm:pt modelId="{C6C3888C-2D05-4763-9B14-DD3FFB080B2C}" type="pres">
      <dgm:prSet presAssocID="{B8406375-E524-498F-A315-C7D22E7BE32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88D553E-05FD-4F07-8C99-F87314F7F9A0}" type="pres">
      <dgm:prSet presAssocID="{B8406375-E524-498F-A315-C7D22E7BE32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5D2CA16-A8F4-4C78-A0EB-02507A8DC7AC}" srcId="{B8406375-E524-498F-A315-C7D22E7BE324}" destId="{43387301-598B-4817-9BEC-201391A43C6A}" srcOrd="0" destOrd="0" parTransId="{183031B3-BC8E-49D3-926D-CE1BB8A11A1F}" sibTransId="{298D0331-3050-4B10-ABBC-DD9EB4E00756}"/>
    <dgm:cxn modelId="{41B70231-E34A-4AB8-A13C-6E4C7EB8D38B}" srcId="{B8406375-E524-498F-A315-C7D22E7BE324}" destId="{9075EFC8-6062-42AF-9EF0-51A1ABB6DF41}" srcOrd="1" destOrd="0" parTransId="{DE2486A3-0516-4F05-B34B-B1FF09D863AD}" sibTransId="{8443153C-9595-459F-BBEE-B79F231594E1}"/>
    <dgm:cxn modelId="{8AA7873E-4FB2-4AC6-B17B-3C162557D7E8}" type="presOf" srcId="{43387301-598B-4817-9BEC-201391A43C6A}" destId="{C88D553E-05FD-4F07-8C99-F87314F7F9A0}" srcOrd="0" destOrd="0" presId="urn:microsoft.com/office/officeart/2005/8/layout/vList2"/>
    <dgm:cxn modelId="{D24D7D63-E698-4BD1-AD0E-C41761500B01}" type="presOf" srcId="{0AD2B33E-9C81-42D9-9F4C-8CAF98D1A0C2}" destId="{2ECE7E9C-7252-4822-B9A7-88B74322ECEC}" srcOrd="0" destOrd="0" presId="urn:microsoft.com/office/officeart/2005/8/layout/vList2"/>
    <dgm:cxn modelId="{072A486B-D293-460A-BB21-A24868485714}" srcId="{F753D19F-DFAD-4801-88AA-163D11856CA2}" destId="{B8406375-E524-498F-A315-C7D22E7BE324}" srcOrd="1" destOrd="0" parTransId="{B9C058EC-6B5F-4559-88F4-F24AE6FB554E}" sibTransId="{02B94203-2603-4312-8920-946E81DAA036}"/>
    <dgm:cxn modelId="{FA62944E-4916-43C3-89B1-238366A5D55A}" type="presOf" srcId="{9075EFC8-6062-42AF-9EF0-51A1ABB6DF41}" destId="{C88D553E-05FD-4F07-8C99-F87314F7F9A0}" srcOrd="0" destOrd="1" presId="urn:microsoft.com/office/officeart/2005/8/layout/vList2"/>
    <dgm:cxn modelId="{D41B4E57-574F-4D07-B68A-C20B3CA54C43}" type="presOf" srcId="{B8406375-E524-498F-A315-C7D22E7BE324}" destId="{C6C3888C-2D05-4763-9B14-DD3FFB080B2C}" srcOrd="0" destOrd="0" presId="urn:microsoft.com/office/officeart/2005/8/layout/vList2"/>
    <dgm:cxn modelId="{D7499A78-B098-4E91-9337-97E44C5C88FB}" srcId="{0AD2B33E-9C81-42D9-9F4C-8CAF98D1A0C2}" destId="{DB809EE6-8009-4B44-8765-E8007901B9E1}" srcOrd="0" destOrd="0" parTransId="{70F90C9C-514E-4406-A13E-45DF37FAE5E7}" sibTransId="{1E3D2E16-B069-4804-88A0-1FE3FAE555B7}"/>
    <dgm:cxn modelId="{B3B59A59-13A9-4E6D-9899-9BF89C2C1EF4}" type="presOf" srcId="{F753D19F-DFAD-4801-88AA-163D11856CA2}" destId="{4787A56C-8E77-4199-B758-ED745A799401}" srcOrd="0" destOrd="0" presId="urn:microsoft.com/office/officeart/2005/8/layout/vList2"/>
    <dgm:cxn modelId="{92E6907D-1C87-4114-943C-8D5912515923}" srcId="{F753D19F-DFAD-4801-88AA-163D11856CA2}" destId="{0AD2B33E-9C81-42D9-9F4C-8CAF98D1A0C2}" srcOrd="0" destOrd="0" parTransId="{692C52F5-815A-40DA-B36E-A63879B9FBB0}" sibTransId="{CA0F3F99-6E67-457F-BC39-E244CDE6A434}"/>
    <dgm:cxn modelId="{8D9A7BEE-5D2C-47D7-8C50-10721BCCAB3C}" type="presOf" srcId="{DB809EE6-8009-4B44-8765-E8007901B9E1}" destId="{30D7525E-70A9-4780-8841-CA43477378C2}" srcOrd="0" destOrd="0" presId="urn:microsoft.com/office/officeart/2005/8/layout/vList2"/>
    <dgm:cxn modelId="{FB9BB85D-41FD-4218-8139-3954ED4A4E98}" type="presParOf" srcId="{4787A56C-8E77-4199-B758-ED745A799401}" destId="{2ECE7E9C-7252-4822-B9A7-88B74322ECEC}" srcOrd="0" destOrd="0" presId="urn:microsoft.com/office/officeart/2005/8/layout/vList2"/>
    <dgm:cxn modelId="{156DAF31-406A-4F5E-AE27-531455F30DC5}" type="presParOf" srcId="{4787A56C-8E77-4199-B758-ED745A799401}" destId="{30D7525E-70A9-4780-8841-CA43477378C2}" srcOrd="1" destOrd="0" presId="urn:microsoft.com/office/officeart/2005/8/layout/vList2"/>
    <dgm:cxn modelId="{B8816FCC-2F8A-43C9-9ED3-7523798D3D3E}" type="presParOf" srcId="{4787A56C-8E77-4199-B758-ED745A799401}" destId="{C6C3888C-2D05-4763-9B14-DD3FFB080B2C}" srcOrd="2" destOrd="0" presId="urn:microsoft.com/office/officeart/2005/8/layout/vList2"/>
    <dgm:cxn modelId="{F41D2EDE-DAD3-4D9D-B838-E1AF2DB3D8B3}" type="presParOf" srcId="{4787A56C-8E77-4199-B758-ED745A799401}" destId="{C88D553E-05FD-4F07-8C99-F87314F7F9A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045106-BE30-4186-95CA-9CB644AD8191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0D1E31-0416-4C01-AEA5-C3FA53789B4A}">
      <dgm:prSet/>
      <dgm:spPr/>
      <dgm:t>
        <a:bodyPr/>
        <a:lstStyle/>
        <a:p>
          <a:r>
            <a:rPr lang="en-HK" b="1" dirty="0"/>
            <a:t>Categorial variables </a:t>
          </a:r>
          <a:endParaRPr lang="en-US" b="1" dirty="0"/>
        </a:p>
      </dgm:t>
    </dgm:pt>
    <dgm:pt modelId="{109D776A-D827-4FD7-A986-088E88F6F095}" type="parTrans" cxnId="{362F256B-8673-43BB-A2CE-35E2760C346D}">
      <dgm:prSet/>
      <dgm:spPr/>
      <dgm:t>
        <a:bodyPr/>
        <a:lstStyle/>
        <a:p>
          <a:endParaRPr lang="en-US"/>
        </a:p>
      </dgm:t>
    </dgm:pt>
    <dgm:pt modelId="{2696FA7D-07CF-441E-B03E-3AE844949DB5}" type="sibTrans" cxnId="{362F256B-8673-43BB-A2CE-35E2760C346D}">
      <dgm:prSet/>
      <dgm:spPr/>
      <dgm:t>
        <a:bodyPr/>
        <a:lstStyle/>
        <a:p>
          <a:endParaRPr lang="en-US"/>
        </a:p>
      </dgm:t>
    </dgm:pt>
    <dgm:pt modelId="{ACEA3E43-BE9A-4AED-88E8-A7287FF9ACFC}">
      <dgm:prSet/>
      <dgm:spPr/>
      <dgm:t>
        <a:bodyPr/>
        <a:lstStyle/>
        <a:p>
          <a:r>
            <a:rPr lang="en-US" b="1" dirty="0"/>
            <a:t>Bar chart</a:t>
          </a:r>
          <a:r>
            <a:rPr lang="en-US" dirty="0"/>
            <a:t>: Display frequency distribution - “how many” observations in each category</a:t>
          </a:r>
        </a:p>
      </dgm:t>
    </dgm:pt>
    <dgm:pt modelId="{DC594815-EED7-40A3-A1D4-1197888DEE20}" type="parTrans" cxnId="{DA90C548-4EA0-4359-861C-E2AC0DA90FEA}">
      <dgm:prSet/>
      <dgm:spPr/>
      <dgm:t>
        <a:bodyPr/>
        <a:lstStyle/>
        <a:p>
          <a:endParaRPr lang="en-US"/>
        </a:p>
      </dgm:t>
    </dgm:pt>
    <dgm:pt modelId="{E8D219D8-00C7-4257-817F-AFF81BAB5DD8}" type="sibTrans" cxnId="{DA90C548-4EA0-4359-861C-E2AC0DA90FEA}">
      <dgm:prSet/>
      <dgm:spPr/>
      <dgm:t>
        <a:bodyPr/>
        <a:lstStyle/>
        <a:p>
          <a:endParaRPr lang="en-US"/>
        </a:p>
      </dgm:t>
    </dgm:pt>
    <dgm:pt modelId="{8A101E70-9EB0-4258-9456-F9845E62C3E6}">
      <dgm:prSet/>
      <dgm:spPr/>
      <dgm:t>
        <a:bodyPr/>
        <a:lstStyle/>
        <a:p>
          <a:r>
            <a:rPr lang="en-US" b="1" dirty="0">
              <a:solidFill>
                <a:srgbClr val="C00000"/>
              </a:solidFill>
            </a:rPr>
            <a:t>Interval variables</a:t>
          </a:r>
        </a:p>
      </dgm:t>
    </dgm:pt>
    <dgm:pt modelId="{EA394467-1A9B-4AC6-BE14-2013A0F17B77}" type="parTrans" cxnId="{6E0B6C45-C3E3-4E3B-BC5A-612593A7833E}">
      <dgm:prSet/>
      <dgm:spPr/>
      <dgm:t>
        <a:bodyPr/>
        <a:lstStyle/>
        <a:p>
          <a:endParaRPr lang="en-US"/>
        </a:p>
      </dgm:t>
    </dgm:pt>
    <dgm:pt modelId="{BF77BA47-4CC3-4455-BD86-14A079DC6931}" type="sibTrans" cxnId="{6E0B6C45-C3E3-4E3B-BC5A-612593A7833E}">
      <dgm:prSet/>
      <dgm:spPr/>
      <dgm:t>
        <a:bodyPr/>
        <a:lstStyle/>
        <a:p>
          <a:endParaRPr lang="en-US"/>
        </a:p>
      </dgm:t>
    </dgm:pt>
    <dgm:pt modelId="{B677FC92-5844-4BA0-A657-18B6BED3F553}">
      <dgm:prSet/>
      <dgm:spPr/>
      <dgm:t>
        <a:bodyPr/>
        <a:lstStyle/>
        <a:p>
          <a:r>
            <a:rPr lang="en-US" b="1" dirty="0"/>
            <a:t>Histogram</a:t>
          </a:r>
          <a:r>
            <a:rPr lang="en-US" dirty="0"/>
            <a:t>: Display “how many” observations in each of the bins occur in a data set</a:t>
          </a:r>
        </a:p>
      </dgm:t>
    </dgm:pt>
    <dgm:pt modelId="{798C716D-13F8-4B40-9BB3-12F95D02A4D6}" type="parTrans" cxnId="{9C4153A5-7407-44C1-90AA-C3F58CD0AF69}">
      <dgm:prSet/>
      <dgm:spPr/>
      <dgm:t>
        <a:bodyPr/>
        <a:lstStyle/>
        <a:p>
          <a:endParaRPr lang="en-US"/>
        </a:p>
      </dgm:t>
    </dgm:pt>
    <dgm:pt modelId="{6255E2E3-33FE-40FF-9297-CF313D4F54FD}" type="sibTrans" cxnId="{9C4153A5-7407-44C1-90AA-C3F58CD0AF69}">
      <dgm:prSet/>
      <dgm:spPr/>
      <dgm:t>
        <a:bodyPr/>
        <a:lstStyle/>
        <a:p>
          <a:endParaRPr lang="en-US"/>
        </a:p>
      </dgm:t>
    </dgm:pt>
    <dgm:pt modelId="{638A587E-BDF2-4891-BA50-2656A86C57D9}">
      <dgm:prSet/>
      <dgm:spPr/>
      <dgm:t>
        <a:bodyPr/>
        <a:lstStyle/>
        <a:p>
          <a:r>
            <a:rPr lang="en-US" b="1" dirty="0"/>
            <a:t>Box plot</a:t>
          </a:r>
          <a:r>
            <a:rPr lang="en-US" dirty="0"/>
            <a:t>: Quartiles</a:t>
          </a:r>
        </a:p>
      </dgm:t>
    </dgm:pt>
    <dgm:pt modelId="{E2F6989F-F8F0-45A6-B4F0-A91E0D0AB4F5}" type="parTrans" cxnId="{19C98385-B202-43F4-8357-7F9487C1D2AA}">
      <dgm:prSet/>
      <dgm:spPr/>
      <dgm:t>
        <a:bodyPr/>
        <a:lstStyle/>
        <a:p>
          <a:endParaRPr lang="en-US"/>
        </a:p>
      </dgm:t>
    </dgm:pt>
    <dgm:pt modelId="{07A88DAC-0820-4B71-933C-21951734505D}" type="sibTrans" cxnId="{19C98385-B202-43F4-8357-7F9487C1D2AA}">
      <dgm:prSet/>
      <dgm:spPr/>
      <dgm:t>
        <a:bodyPr/>
        <a:lstStyle/>
        <a:p>
          <a:endParaRPr lang="en-US"/>
        </a:p>
      </dgm:t>
    </dgm:pt>
    <dgm:pt modelId="{ABCA66FD-92A1-4AB5-A80E-266F5297B44C}" type="pres">
      <dgm:prSet presAssocID="{F9045106-BE30-4186-95CA-9CB644AD8191}" presName="Name0" presStyleCnt="0">
        <dgm:presLayoutVars>
          <dgm:dir/>
          <dgm:animLvl val="lvl"/>
          <dgm:resizeHandles val="exact"/>
        </dgm:presLayoutVars>
      </dgm:prSet>
      <dgm:spPr/>
    </dgm:pt>
    <dgm:pt modelId="{563782D8-D2CE-4A1B-B1A7-B608D60E6251}" type="pres">
      <dgm:prSet presAssocID="{330D1E31-0416-4C01-AEA5-C3FA53789B4A}" presName="composite" presStyleCnt="0"/>
      <dgm:spPr/>
    </dgm:pt>
    <dgm:pt modelId="{6AA62439-5015-4259-982B-DCDBCC58393B}" type="pres">
      <dgm:prSet presAssocID="{330D1E31-0416-4C01-AEA5-C3FA53789B4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6521F09-8621-4919-9776-CB27AB254B88}" type="pres">
      <dgm:prSet presAssocID="{330D1E31-0416-4C01-AEA5-C3FA53789B4A}" presName="desTx" presStyleLbl="alignAccFollowNode1" presStyleIdx="0" presStyleCnt="2">
        <dgm:presLayoutVars>
          <dgm:bulletEnabled val="1"/>
        </dgm:presLayoutVars>
      </dgm:prSet>
      <dgm:spPr/>
    </dgm:pt>
    <dgm:pt modelId="{53417F35-6592-467E-827A-09B01E0B5D86}" type="pres">
      <dgm:prSet presAssocID="{2696FA7D-07CF-441E-B03E-3AE844949DB5}" presName="space" presStyleCnt="0"/>
      <dgm:spPr/>
    </dgm:pt>
    <dgm:pt modelId="{E2F7999E-8CE6-4EA6-BEB9-7424B02724AB}" type="pres">
      <dgm:prSet presAssocID="{8A101E70-9EB0-4258-9456-F9845E62C3E6}" presName="composite" presStyleCnt="0"/>
      <dgm:spPr/>
    </dgm:pt>
    <dgm:pt modelId="{BE5957D4-A9AA-4C2F-BA49-FC6ADF614CD1}" type="pres">
      <dgm:prSet presAssocID="{8A101E70-9EB0-4258-9456-F9845E62C3E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1097304-2A9C-4C33-91C3-615F5D7E0595}" type="pres">
      <dgm:prSet presAssocID="{8A101E70-9EB0-4258-9456-F9845E62C3E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368E50E-A766-4443-95B1-890DDC1C49CE}" type="presOf" srcId="{ACEA3E43-BE9A-4AED-88E8-A7287FF9ACFC}" destId="{B6521F09-8621-4919-9776-CB27AB254B88}" srcOrd="0" destOrd="0" presId="urn:microsoft.com/office/officeart/2005/8/layout/hList1"/>
    <dgm:cxn modelId="{5FB0EF1A-A402-4A25-9D36-C15DD1B2AF47}" type="presOf" srcId="{638A587E-BDF2-4891-BA50-2656A86C57D9}" destId="{51097304-2A9C-4C33-91C3-615F5D7E0595}" srcOrd="0" destOrd="1" presId="urn:microsoft.com/office/officeart/2005/8/layout/hList1"/>
    <dgm:cxn modelId="{6BB8E73D-518E-42D5-81E7-CC9995FD730B}" type="presOf" srcId="{B677FC92-5844-4BA0-A657-18B6BED3F553}" destId="{51097304-2A9C-4C33-91C3-615F5D7E0595}" srcOrd="0" destOrd="0" presId="urn:microsoft.com/office/officeart/2005/8/layout/hList1"/>
    <dgm:cxn modelId="{6E0B6C45-C3E3-4E3B-BC5A-612593A7833E}" srcId="{F9045106-BE30-4186-95CA-9CB644AD8191}" destId="{8A101E70-9EB0-4258-9456-F9845E62C3E6}" srcOrd="1" destOrd="0" parTransId="{EA394467-1A9B-4AC6-BE14-2013A0F17B77}" sibTransId="{BF77BA47-4CC3-4455-BD86-14A079DC6931}"/>
    <dgm:cxn modelId="{AD700F67-D43B-4D73-B74B-93AAD223EF2A}" type="presOf" srcId="{F9045106-BE30-4186-95CA-9CB644AD8191}" destId="{ABCA66FD-92A1-4AB5-A80E-266F5297B44C}" srcOrd="0" destOrd="0" presId="urn:microsoft.com/office/officeart/2005/8/layout/hList1"/>
    <dgm:cxn modelId="{DA90C548-4EA0-4359-861C-E2AC0DA90FEA}" srcId="{330D1E31-0416-4C01-AEA5-C3FA53789B4A}" destId="{ACEA3E43-BE9A-4AED-88E8-A7287FF9ACFC}" srcOrd="0" destOrd="0" parTransId="{DC594815-EED7-40A3-A1D4-1197888DEE20}" sibTransId="{E8D219D8-00C7-4257-817F-AFF81BAB5DD8}"/>
    <dgm:cxn modelId="{362F256B-8673-43BB-A2CE-35E2760C346D}" srcId="{F9045106-BE30-4186-95CA-9CB644AD8191}" destId="{330D1E31-0416-4C01-AEA5-C3FA53789B4A}" srcOrd="0" destOrd="0" parTransId="{109D776A-D827-4FD7-A986-088E88F6F095}" sibTransId="{2696FA7D-07CF-441E-B03E-3AE844949DB5}"/>
    <dgm:cxn modelId="{B2074A5A-E80E-4ECA-B248-A922E651FADD}" type="presOf" srcId="{8A101E70-9EB0-4258-9456-F9845E62C3E6}" destId="{BE5957D4-A9AA-4C2F-BA49-FC6ADF614CD1}" srcOrd="0" destOrd="0" presId="urn:microsoft.com/office/officeart/2005/8/layout/hList1"/>
    <dgm:cxn modelId="{2A5A9680-B9D6-4EE1-B16C-631CC9B67499}" type="presOf" srcId="{330D1E31-0416-4C01-AEA5-C3FA53789B4A}" destId="{6AA62439-5015-4259-982B-DCDBCC58393B}" srcOrd="0" destOrd="0" presId="urn:microsoft.com/office/officeart/2005/8/layout/hList1"/>
    <dgm:cxn modelId="{19C98385-B202-43F4-8357-7F9487C1D2AA}" srcId="{8A101E70-9EB0-4258-9456-F9845E62C3E6}" destId="{638A587E-BDF2-4891-BA50-2656A86C57D9}" srcOrd="1" destOrd="0" parTransId="{E2F6989F-F8F0-45A6-B4F0-A91E0D0AB4F5}" sibTransId="{07A88DAC-0820-4B71-933C-21951734505D}"/>
    <dgm:cxn modelId="{9C4153A5-7407-44C1-90AA-C3F58CD0AF69}" srcId="{8A101E70-9EB0-4258-9456-F9845E62C3E6}" destId="{B677FC92-5844-4BA0-A657-18B6BED3F553}" srcOrd="0" destOrd="0" parTransId="{798C716D-13F8-4B40-9BB3-12F95D02A4D6}" sibTransId="{6255E2E3-33FE-40FF-9297-CF313D4F54FD}"/>
    <dgm:cxn modelId="{44D438F3-1A62-474F-ABE2-B868326C087B}" type="presParOf" srcId="{ABCA66FD-92A1-4AB5-A80E-266F5297B44C}" destId="{563782D8-D2CE-4A1B-B1A7-B608D60E6251}" srcOrd="0" destOrd="0" presId="urn:microsoft.com/office/officeart/2005/8/layout/hList1"/>
    <dgm:cxn modelId="{C41FED68-E035-4560-BCE0-21B663DE9850}" type="presParOf" srcId="{563782D8-D2CE-4A1B-B1A7-B608D60E6251}" destId="{6AA62439-5015-4259-982B-DCDBCC58393B}" srcOrd="0" destOrd="0" presId="urn:microsoft.com/office/officeart/2005/8/layout/hList1"/>
    <dgm:cxn modelId="{338A298B-66A7-4388-B953-86D5695B3568}" type="presParOf" srcId="{563782D8-D2CE-4A1B-B1A7-B608D60E6251}" destId="{B6521F09-8621-4919-9776-CB27AB254B88}" srcOrd="1" destOrd="0" presId="urn:microsoft.com/office/officeart/2005/8/layout/hList1"/>
    <dgm:cxn modelId="{4C3C7D93-BD79-4FA0-BC94-55E84F2CBEFE}" type="presParOf" srcId="{ABCA66FD-92A1-4AB5-A80E-266F5297B44C}" destId="{53417F35-6592-467E-827A-09B01E0B5D86}" srcOrd="1" destOrd="0" presId="urn:microsoft.com/office/officeart/2005/8/layout/hList1"/>
    <dgm:cxn modelId="{2BE46D12-9269-4819-BBDF-B774403FCA54}" type="presParOf" srcId="{ABCA66FD-92A1-4AB5-A80E-266F5297B44C}" destId="{E2F7999E-8CE6-4EA6-BEB9-7424B02724AB}" srcOrd="2" destOrd="0" presId="urn:microsoft.com/office/officeart/2005/8/layout/hList1"/>
    <dgm:cxn modelId="{688B412B-B26B-4F1E-A678-BA987F40349F}" type="presParOf" srcId="{E2F7999E-8CE6-4EA6-BEB9-7424B02724AB}" destId="{BE5957D4-A9AA-4C2F-BA49-FC6ADF614CD1}" srcOrd="0" destOrd="0" presId="urn:microsoft.com/office/officeart/2005/8/layout/hList1"/>
    <dgm:cxn modelId="{A1F67591-EE4E-4130-91D9-4218E4ADAFE0}" type="presParOf" srcId="{E2F7999E-8CE6-4EA6-BEB9-7424B02724AB}" destId="{51097304-2A9C-4C33-91C3-615F5D7E059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045106-BE30-4186-95CA-9CB644AD8191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0D1E31-0416-4C01-AEA5-C3FA53789B4A}">
      <dgm:prSet/>
      <dgm:spPr/>
      <dgm:t>
        <a:bodyPr/>
        <a:lstStyle/>
        <a:p>
          <a:r>
            <a:rPr lang="en-HK" b="1" dirty="0"/>
            <a:t>Statistics</a:t>
          </a:r>
          <a:endParaRPr lang="en-US" b="1" dirty="0"/>
        </a:p>
      </dgm:t>
    </dgm:pt>
    <dgm:pt modelId="{109D776A-D827-4FD7-A986-088E88F6F095}" type="parTrans" cxnId="{362F256B-8673-43BB-A2CE-35E2760C346D}">
      <dgm:prSet/>
      <dgm:spPr/>
      <dgm:t>
        <a:bodyPr/>
        <a:lstStyle/>
        <a:p>
          <a:endParaRPr lang="en-US"/>
        </a:p>
      </dgm:t>
    </dgm:pt>
    <dgm:pt modelId="{2696FA7D-07CF-441E-B03E-3AE844949DB5}" type="sibTrans" cxnId="{362F256B-8673-43BB-A2CE-35E2760C346D}">
      <dgm:prSet/>
      <dgm:spPr/>
      <dgm:t>
        <a:bodyPr/>
        <a:lstStyle/>
        <a:p>
          <a:endParaRPr lang="en-US"/>
        </a:p>
      </dgm:t>
    </dgm:pt>
    <dgm:pt modelId="{ACEA3E43-BE9A-4AED-88E8-A7287FF9ACFC}">
      <dgm:prSet/>
      <dgm:spPr/>
      <dgm:t>
        <a:bodyPr/>
        <a:lstStyle/>
        <a:p>
          <a:r>
            <a:rPr lang="en-US" dirty="0"/>
            <a:t>Covariance</a:t>
          </a:r>
        </a:p>
      </dgm:t>
    </dgm:pt>
    <dgm:pt modelId="{DC594815-EED7-40A3-A1D4-1197888DEE20}" type="parTrans" cxnId="{DA90C548-4EA0-4359-861C-E2AC0DA90FEA}">
      <dgm:prSet/>
      <dgm:spPr/>
      <dgm:t>
        <a:bodyPr/>
        <a:lstStyle/>
        <a:p>
          <a:endParaRPr lang="en-US"/>
        </a:p>
      </dgm:t>
    </dgm:pt>
    <dgm:pt modelId="{E8D219D8-00C7-4257-817F-AFF81BAB5DD8}" type="sibTrans" cxnId="{DA90C548-4EA0-4359-861C-E2AC0DA90FEA}">
      <dgm:prSet/>
      <dgm:spPr/>
      <dgm:t>
        <a:bodyPr/>
        <a:lstStyle/>
        <a:p>
          <a:endParaRPr lang="en-US"/>
        </a:p>
      </dgm:t>
    </dgm:pt>
    <dgm:pt modelId="{8A101E70-9EB0-4258-9456-F9845E62C3E6}">
      <dgm:prSet/>
      <dgm:spPr/>
      <dgm:t>
        <a:bodyPr/>
        <a:lstStyle/>
        <a:p>
          <a:r>
            <a:rPr lang="en-US" b="1" dirty="0">
              <a:solidFill>
                <a:srgbClr val="C00000"/>
              </a:solidFill>
            </a:rPr>
            <a:t>Graphs</a:t>
          </a:r>
        </a:p>
      </dgm:t>
    </dgm:pt>
    <dgm:pt modelId="{EA394467-1A9B-4AC6-BE14-2013A0F17B77}" type="parTrans" cxnId="{6E0B6C45-C3E3-4E3B-BC5A-612593A7833E}">
      <dgm:prSet/>
      <dgm:spPr/>
      <dgm:t>
        <a:bodyPr/>
        <a:lstStyle/>
        <a:p>
          <a:endParaRPr lang="en-US"/>
        </a:p>
      </dgm:t>
    </dgm:pt>
    <dgm:pt modelId="{BF77BA47-4CC3-4455-BD86-14A079DC6931}" type="sibTrans" cxnId="{6E0B6C45-C3E3-4E3B-BC5A-612593A7833E}">
      <dgm:prSet/>
      <dgm:spPr/>
      <dgm:t>
        <a:bodyPr/>
        <a:lstStyle/>
        <a:p>
          <a:endParaRPr lang="en-US"/>
        </a:p>
      </dgm:t>
    </dgm:pt>
    <dgm:pt modelId="{B677FC92-5844-4BA0-A657-18B6BED3F553}">
      <dgm:prSet/>
      <dgm:spPr/>
      <dgm:t>
        <a:bodyPr/>
        <a:lstStyle/>
        <a:p>
          <a:r>
            <a:rPr lang="en-US" dirty="0"/>
            <a:t>Scatterplot</a:t>
          </a:r>
        </a:p>
      </dgm:t>
    </dgm:pt>
    <dgm:pt modelId="{798C716D-13F8-4B40-9BB3-12F95D02A4D6}" type="parTrans" cxnId="{9C4153A5-7407-44C1-90AA-C3F58CD0AF69}">
      <dgm:prSet/>
      <dgm:spPr/>
      <dgm:t>
        <a:bodyPr/>
        <a:lstStyle/>
        <a:p>
          <a:endParaRPr lang="en-US"/>
        </a:p>
      </dgm:t>
    </dgm:pt>
    <dgm:pt modelId="{6255E2E3-33FE-40FF-9297-CF313D4F54FD}" type="sibTrans" cxnId="{9C4153A5-7407-44C1-90AA-C3F58CD0AF69}">
      <dgm:prSet/>
      <dgm:spPr/>
      <dgm:t>
        <a:bodyPr/>
        <a:lstStyle/>
        <a:p>
          <a:endParaRPr lang="en-US"/>
        </a:p>
      </dgm:t>
    </dgm:pt>
    <dgm:pt modelId="{3EAE37DB-07B2-4DFB-A52D-71FF4A89B082}">
      <dgm:prSet/>
      <dgm:spPr/>
      <dgm:t>
        <a:bodyPr/>
        <a:lstStyle/>
        <a:p>
          <a:r>
            <a:rPr lang="en-US" dirty="0"/>
            <a:t>Correlation</a:t>
          </a:r>
        </a:p>
      </dgm:t>
    </dgm:pt>
    <dgm:pt modelId="{1014A821-B21F-47B5-9FFA-27135F8C6E0A}" type="parTrans" cxnId="{21DE2A9F-E592-4262-8876-D6ECD5F1E4DD}">
      <dgm:prSet/>
      <dgm:spPr/>
      <dgm:t>
        <a:bodyPr/>
        <a:lstStyle/>
        <a:p>
          <a:endParaRPr lang="en-US"/>
        </a:p>
      </dgm:t>
    </dgm:pt>
    <dgm:pt modelId="{91BCBE11-2D63-42EA-BF4C-74CF843ADC39}" type="sibTrans" cxnId="{21DE2A9F-E592-4262-8876-D6ECD5F1E4DD}">
      <dgm:prSet/>
      <dgm:spPr/>
      <dgm:t>
        <a:bodyPr/>
        <a:lstStyle/>
        <a:p>
          <a:endParaRPr lang="en-US"/>
        </a:p>
      </dgm:t>
    </dgm:pt>
    <dgm:pt modelId="{E7D4A0F6-CB57-4CFA-89C9-1C8CE4972EE2}">
      <dgm:prSet/>
      <dgm:spPr/>
      <dgm:t>
        <a:bodyPr/>
        <a:lstStyle/>
        <a:p>
          <a:r>
            <a:rPr lang="en-US" dirty="0"/>
            <a:t>Correlation heatmap</a:t>
          </a:r>
        </a:p>
      </dgm:t>
    </dgm:pt>
    <dgm:pt modelId="{2863BA17-EE6C-40A8-8A54-C18D5923DF25}" type="parTrans" cxnId="{75279254-A084-4D38-9589-7B7FAD93EB6F}">
      <dgm:prSet/>
      <dgm:spPr/>
      <dgm:t>
        <a:bodyPr/>
        <a:lstStyle/>
        <a:p>
          <a:endParaRPr lang="en-US"/>
        </a:p>
      </dgm:t>
    </dgm:pt>
    <dgm:pt modelId="{95ADF794-967D-4CBD-A239-C5D68425A6B4}" type="sibTrans" cxnId="{75279254-A084-4D38-9589-7B7FAD93EB6F}">
      <dgm:prSet/>
      <dgm:spPr/>
      <dgm:t>
        <a:bodyPr/>
        <a:lstStyle/>
        <a:p>
          <a:endParaRPr lang="en-US"/>
        </a:p>
      </dgm:t>
    </dgm:pt>
    <dgm:pt modelId="{ABCA66FD-92A1-4AB5-A80E-266F5297B44C}" type="pres">
      <dgm:prSet presAssocID="{F9045106-BE30-4186-95CA-9CB644AD8191}" presName="Name0" presStyleCnt="0">
        <dgm:presLayoutVars>
          <dgm:dir/>
          <dgm:animLvl val="lvl"/>
          <dgm:resizeHandles val="exact"/>
        </dgm:presLayoutVars>
      </dgm:prSet>
      <dgm:spPr/>
    </dgm:pt>
    <dgm:pt modelId="{563782D8-D2CE-4A1B-B1A7-B608D60E6251}" type="pres">
      <dgm:prSet presAssocID="{330D1E31-0416-4C01-AEA5-C3FA53789B4A}" presName="composite" presStyleCnt="0"/>
      <dgm:spPr/>
    </dgm:pt>
    <dgm:pt modelId="{6AA62439-5015-4259-982B-DCDBCC58393B}" type="pres">
      <dgm:prSet presAssocID="{330D1E31-0416-4C01-AEA5-C3FA53789B4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6521F09-8621-4919-9776-CB27AB254B88}" type="pres">
      <dgm:prSet presAssocID="{330D1E31-0416-4C01-AEA5-C3FA53789B4A}" presName="desTx" presStyleLbl="alignAccFollowNode1" presStyleIdx="0" presStyleCnt="2">
        <dgm:presLayoutVars>
          <dgm:bulletEnabled val="1"/>
        </dgm:presLayoutVars>
      </dgm:prSet>
      <dgm:spPr/>
    </dgm:pt>
    <dgm:pt modelId="{53417F35-6592-467E-827A-09B01E0B5D86}" type="pres">
      <dgm:prSet presAssocID="{2696FA7D-07CF-441E-B03E-3AE844949DB5}" presName="space" presStyleCnt="0"/>
      <dgm:spPr/>
    </dgm:pt>
    <dgm:pt modelId="{E2F7999E-8CE6-4EA6-BEB9-7424B02724AB}" type="pres">
      <dgm:prSet presAssocID="{8A101E70-9EB0-4258-9456-F9845E62C3E6}" presName="composite" presStyleCnt="0"/>
      <dgm:spPr/>
    </dgm:pt>
    <dgm:pt modelId="{BE5957D4-A9AA-4C2F-BA49-FC6ADF614CD1}" type="pres">
      <dgm:prSet presAssocID="{8A101E70-9EB0-4258-9456-F9845E62C3E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1097304-2A9C-4C33-91C3-615F5D7E0595}" type="pres">
      <dgm:prSet presAssocID="{8A101E70-9EB0-4258-9456-F9845E62C3E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08FC308-B8A6-48A7-B8FC-2F4D1370D57C}" type="presOf" srcId="{E7D4A0F6-CB57-4CFA-89C9-1C8CE4972EE2}" destId="{51097304-2A9C-4C33-91C3-615F5D7E0595}" srcOrd="0" destOrd="1" presId="urn:microsoft.com/office/officeart/2005/8/layout/hList1"/>
    <dgm:cxn modelId="{3368E50E-A766-4443-95B1-890DDC1C49CE}" type="presOf" srcId="{ACEA3E43-BE9A-4AED-88E8-A7287FF9ACFC}" destId="{B6521F09-8621-4919-9776-CB27AB254B88}" srcOrd="0" destOrd="0" presId="urn:microsoft.com/office/officeart/2005/8/layout/hList1"/>
    <dgm:cxn modelId="{6BB8E73D-518E-42D5-81E7-CC9995FD730B}" type="presOf" srcId="{B677FC92-5844-4BA0-A657-18B6BED3F553}" destId="{51097304-2A9C-4C33-91C3-615F5D7E0595}" srcOrd="0" destOrd="0" presId="urn:microsoft.com/office/officeart/2005/8/layout/hList1"/>
    <dgm:cxn modelId="{6E0B6C45-C3E3-4E3B-BC5A-612593A7833E}" srcId="{F9045106-BE30-4186-95CA-9CB644AD8191}" destId="{8A101E70-9EB0-4258-9456-F9845E62C3E6}" srcOrd="1" destOrd="0" parTransId="{EA394467-1A9B-4AC6-BE14-2013A0F17B77}" sibTransId="{BF77BA47-4CC3-4455-BD86-14A079DC6931}"/>
    <dgm:cxn modelId="{AD700F67-D43B-4D73-B74B-93AAD223EF2A}" type="presOf" srcId="{F9045106-BE30-4186-95CA-9CB644AD8191}" destId="{ABCA66FD-92A1-4AB5-A80E-266F5297B44C}" srcOrd="0" destOrd="0" presId="urn:microsoft.com/office/officeart/2005/8/layout/hList1"/>
    <dgm:cxn modelId="{DA90C548-4EA0-4359-861C-E2AC0DA90FEA}" srcId="{330D1E31-0416-4C01-AEA5-C3FA53789B4A}" destId="{ACEA3E43-BE9A-4AED-88E8-A7287FF9ACFC}" srcOrd="0" destOrd="0" parTransId="{DC594815-EED7-40A3-A1D4-1197888DEE20}" sibTransId="{E8D219D8-00C7-4257-817F-AFF81BAB5DD8}"/>
    <dgm:cxn modelId="{362F256B-8673-43BB-A2CE-35E2760C346D}" srcId="{F9045106-BE30-4186-95CA-9CB644AD8191}" destId="{330D1E31-0416-4C01-AEA5-C3FA53789B4A}" srcOrd="0" destOrd="0" parTransId="{109D776A-D827-4FD7-A986-088E88F6F095}" sibTransId="{2696FA7D-07CF-441E-B03E-3AE844949DB5}"/>
    <dgm:cxn modelId="{75279254-A084-4D38-9589-7B7FAD93EB6F}" srcId="{8A101E70-9EB0-4258-9456-F9845E62C3E6}" destId="{E7D4A0F6-CB57-4CFA-89C9-1C8CE4972EE2}" srcOrd="1" destOrd="0" parTransId="{2863BA17-EE6C-40A8-8A54-C18D5923DF25}" sibTransId="{95ADF794-967D-4CBD-A239-C5D68425A6B4}"/>
    <dgm:cxn modelId="{B2074A5A-E80E-4ECA-B248-A922E651FADD}" type="presOf" srcId="{8A101E70-9EB0-4258-9456-F9845E62C3E6}" destId="{BE5957D4-A9AA-4C2F-BA49-FC6ADF614CD1}" srcOrd="0" destOrd="0" presId="urn:microsoft.com/office/officeart/2005/8/layout/hList1"/>
    <dgm:cxn modelId="{2A5A9680-B9D6-4EE1-B16C-631CC9B67499}" type="presOf" srcId="{330D1E31-0416-4C01-AEA5-C3FA53789B4A}" destId="{6AA62439-5015-4259-982B-DCDBCC58393B}" srcOrd="0" destOrd="0" presId="urn:microsoft.com/office/officeart/2005/8/layout/hList1"/>
    <dgm:cxn modelId="{21DE2A9F-E592-4262-8876-D6ECD5F1E4DD}" srcId="{330D1E31-0416-4C01-AEA5-C3FA53789B4A}" destId="{3EAE37DB-07B2-4DFB-A52D-71FF4A89B082}" srcOrd="1" destOrd="0" parTransId="{1014A821-B21F-47B5-9FFA-27135F8C6E0A}" sibTransId="{91BCBE11-2D63-42EA-BF4C-74CF843ADC39}"/>
    <dgm:cxn modelId="{9C4153A5-7407-44C1-90AA-C3F58CD0AF69}" srcId="{8A101E70-9EB0-4258-9456-F9845E62C3E6}" destId="{B677FC92-5844-4BA0-A657-18B6BED3F553}" srcOrd="0" destOrd="0" parTransId="{798C716D-13F8-4B40-9BB3-12F95D02A4D6}" sibTransId="{6255E2E3-33FE-40FF-9297-CF313D4F54FD}"/>
    <dgm:cxn modelId="{0B8500CB-AAB1-4999-88AF-B6D05A792703}" type="presOf" srcId="{3EAE37DB-07B2-4DFB-A52D-71FF4A89B082}" destId="{B6521F09-8621-4919-9776-CB27AB254B88}" srcOrd="0" destOrd="1" presId="urn:microsoft.com/office/officeart/2005/8/layout/hList1"/>
    <dgm:cxn modelId="{44D438F3-1A62-474F-ABE2-B868326C087B}" type="presParOf" srcId="{ABCA66FD-92A1-4AB5-A80E-266F5297B44C}" destId="{563782D8-D2CE-4A1B-B1A7-B608D60E6251}" srcOrd="0" destOrd="0" presId="urn:microsoft.com/office/officeart/2005/8/layout/hList1"/>
    <dgm:cxn modelId="{C41FED68-E035-4560-BCE0-21B663DE9850}" type="presParOf" srcId="{563782D8-D2CE-4A1B-B1A7-B608D60E6251}" destId="{6AA62439-5015-4259-982B-DCDBCC58393B}" srcOrd="0" destOrd="0" presId="urn:microsoft.com/office/officeart/2005/8/layout/hList1"/>
    <dgm:cxn modelId="{338A298B-66A7-4388-B953-86D5695B3568}" type="presParOf" srcId="{563782D8-D2CE-4A1B-B1A7-B608D60E6251}" destId="{B6521F09-8621-4919-9776-CB27AB254B88}" srcOrd="1" destOrd="0" presId="urn:microsoft.com/office/officeart/2005/8/layout/hList1"/>
    <dgm:cxn modelId="{4C3C7D93-BD79-4FA0-BC94-55E84F2CBEFE}" type="presParOf" srcId="{ABCA66FD-92A1-4AB5-A80E-266F5297B44C}" destId="{53417F35-6592-467E-827A-09B01E0B5D86}" srcOrd="1" destOrd="0" presId="urn:microsoft.com/office/officeart/2005/8/layout/hList1"/>
    <dgm:cxn modelId="{2BE46D12-9269-4819-BBDF-B774403FCA54}" type="presParOf" srcId="{ABCA66FD-92A1-4AB5-A80E-266F5297B44C}" destId="{E2F7999E-8CE6-4EA6-BEB9-7424B02724AB}" srcOrd="2" destOrd="0" presId="urn:microsoft.com/office/officeart/2005/8/layout/hList1"/>
    <dgm:cxn modelId="{688B412B-B26B-4F1E-A678-BA987F40349F}" type="presParOf" srcId="{E2F7999E-8CE6-4EA6-BEB9-7424B02724AB}" destId="{BE5957D4-A9AA-4C2F-BA49-FC6ADF614CD1}" srcOrd="0" destOrd="0" presId="urn:microsoft.com/office/officeart/2005/8/layout/hList1"/>
    <dgm:cxn modelId="{A1F67591-EE4E-4130-91D9-4218E4ADAFE0}" type="presParOf" srcId="{E2F7999E-8CE6-4EA6-BEB9-7424B02724AB}" destId="{51097304-2A9C-4C33-91C3-615F5D7E059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045106-BE30-4186-95CA-9CB644AD8191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0D1E31-0416-4C01-AEA5-C3FA53789B4A}">
      <dgm:prSet/>
      <dgm:spPr/>
      <dgm:t>
        <a:bodyPr/>
        <a:lstStyle/>
        <a:p>
          <a:r>
            <a:rPr lang="en-HK" b="1" dirty="0"/>
            <a:t>Statistics</a:t>
          </a:r>
          <a:endParaRPr lang="en-US" b="1" dirty="0"/>
        </a:p>
      </dgm:t>
    </dgm:pt>
    <dgm:pt modelId="{109D776A-D827-4FD7-A986-088E88F6F095}" type="parTrans" cxnId="{362F256B-8673-43BB-A2CE-35E2760C346D}">
      <dgm:prSet/>
      <dgm:spPr/>
      <dgm:t>
        <a:bodyPr/>
        <a:lstStyle/>
        <a:p>
          <a:endParaRPr lang="en-US"/>
        </a:p>
      </dgm:t>
    </dgm:pt>
    <dgm:pt modelId="{2696FA7D-07CF-441E-B03E-3AE844949DB5}" type="sibTrans" cxnId="{362F256B-8673-43BB-A2CE-35E2760C346D}">
      <dgm:prSet/>
      <dgm:spPr/>
      <dgm:t>
        <a:bodyPr/>
        <a:lstStyle/>
        <a:p>
          <a:endParaRPr lang="en-US"/>
        </a:p>
      </dgm:t>
    </dgm:pt>
    <dgm:pt modelId="{ACEA3E43-BE9A-4AED-88E8-A7287FF9ACFC}">
      <dgm:prSet/>
      <dgm:spPr/>
      <dgm:t>
        <a:bodyPr/>
        <a:lstStyle/>
        <a:p>
          <a:r>
            <a:rPr lang="en-US" dirty="0"/>
            <a:t>Compare the distribution of the interval variable in each category</a:t>
          </a:r>
        </a:p>
      </dgm:t>
    </dgm:pt>
    <dgm:pt modelId="{DC594815-EED7-40A3-A1D4-1197888DEE20}" type="parTrans" cxnId="{DA90C548-4EA0-4359-861C-E2AC0DA90FEA}">
      <dgm:prSet/>
      <dgm:spPr/>
      <dgm:t>
        <a:bodyPr/>
        <a:lstStyle/>
        <a:p>
          <a:endParaRPr lang="en-US"/>
        </a:p>
      </dgm:t>
    </dgm:pt>
    <dgm:pt modelId="{E8D219D8-00C7-4257-817F-AFF81BAB5DD8}" type="sibTrans" cxnId="{DA90C548-4EA0-4359-861C-E2AC0DA90FEA}">
      <dgm:prSet/>
      <dgm:spPr/>
      <dgm:t>
        <a:bodyPr/>
        <a:lstStyle/>
        <a:p>
          <a:endParaRPr lang="en-US"/>
        </a:p>
      </dgm:t>
    </dgm:pt>
    <dgm:pt modelId="{8A101E70-9EB0-4258-9456-F9845E62C3E6}">
      <dgm:prSet/>
      <dgm:spPr/>
      <dgm:t>
        <a:bodyPr/>
        <a:lstStyle/>
        <a:p>
          <a:r>
            <a:rPr lang="en-US" b="1" dirty="0">
              <a:solidFill>
                <a:srgbClr val="C00000"/>
              </a:solidFill>
            </a:rPr>
            <a:t>Graphs</a:t>
          </a:r>
        </a:p>
      </dgm:t>
    </dgm:pt>
    <dgm:pt modelId="{EA394467-1A9B-4AC6-BE14-2013A0F17B77}" type="parTrans" cxnId="{6E0B6C45-C3E3-4E3B-BC5A-612593A7833E}">
      <dgm:prSet/>
      <dgm:spPr/>
      <dgm:t>
        <a:bodyPr/>
        <a:lstStyle/>
        <a:p>
          <a:endParaRPr lang="en-US"/>
        </a:p>
      </dgm:t>
    </dgm:pt>
    <dgm:pt modelId="{BF77BA47-4CC3-4455-BD86-14A079DC6931}" type="sibTrans" cxnId="{6E0B6C45-C3E3-4E3B-BC5A-612593A7833E}">
      <dgm:prSet/>
      <dgm:spPr/>
      <dgm:t>
        <a:bodyPr/>
        <a:lstStyle/>
        <a:p>
          <a:endParaRPr lang="en-US"/>
        </a:p>
      </dgm:t>
    </dgm:pt>
    <dgm:pt modelId="{B677FC92-5844-4BA0-A657-18B6BED3F553}">
      <dgm:prSet/>
      <dgm:spPr/>
      <dgm:t>
        <a:bodyPr/>
        <a:lstStyle/>
        <a:p>
          <a:r>
            <a:rPr lang="en-US" dirty="0"/>
            <a:t>Side-by-side plots across categories</a:t>
          </a:r>
        </a:p>
      </dgm:t>
    </dgm:pt>
    <dgm:pt modelId="{798C716D-13F8-4B40-9BB3-12F95D02A4D6}" type="parTrans" cxnId="{9C4153A5-7407-44C1-90AA-C3F58CD0AF69}">
      <dgm:prSet/>
      <dgm:spPr/>
      <dgm:t>
        <a:bodyPr/>
        <a:lstStyle/>
        <a:p>
          <a:endParaRPr lang="en-US"/>
        </a:p>
      </dgm:t>
    </dgm:pt>
    <dgm:pt modelId="{6255E2E3-33FE-40FF-9297-CF313D4F54FD}" type="sibTrans" cxnId="{9C4153A5-7407-44C1-90AA-C3F58CD0AF69}">
      <dgm:prSet/>
      <dgm:spPr/>
      <dgm:t>
        <a:bodyPr/>
        <a:lstStyle/>
        <a:p>
          <a:endParaRPr lang="en-US"/>
        </a:p>
      </dgm:t>
    </dgm:pt>
    <dgm:pt modelId="{E7D4A0F6-CB57-4CFA-89C9-1C8CE4972EE2}">
      <dgm:prSet/>
      <dgm:spPr/>
      <dgm:t>
        <a:bodyPr/>
        <a:lstStyle/>
        <a:p>
          <a:r>
            <a:rPr lang="en-US" dirty="0"/>
            <a:t>Or subplots of each category</a:t>
          </a:r>
        </a:p>
      </dgm:t>
    </dgm:pt>
    <dgm:pt modelId="{2863BA17-EE6C-40A8-8A54-C18D5923DF25}" type="parTrans" cxnId="{75279254-A084-4D38-9589-7B7FAD93EB6F}">
      <dgm:prSet/>
      <dgm:spPr/>
      <dgm:t>
        <a:bodyPr/>
        <a:lstStyle/>
        <a:p>
          <a:endParaRPr lang="en-US"/>
        </a:p>
      </dgm:t>
    </dgm:pt>
    <dgm:pt modelId="{95ADF794-967D-4CBD-A239-C5D68425A6B4}" type="sibTrans" cxnId="{75279254-A084-4D38-9589-7B7FAD93EB6F}">
      <dgm:prSet/>
      <dgm:spPr/>
      <dgm:t>
        <a:bodyPr/>
        <a:lstStyle/>
        <a:p>
          <a:endParaRPr lang="en-US"/>
        </a:p>
      </dgm:t>
    </dgm:pt>
    <dgm:pt modelId="{ABCA66FD-92A1-4AB5-A80E-266F5297B44C}" type="pres">
      <dgm:prSet presAssocID="{F9045106-BE30-4186-95CA-9CB644AD8191}" presName="Name0" presStyleCnt="0">
        <dgm:presLayoutVars>
          <dgm:dir/>
          <dgm:animLvl val="lvl"/>
          <dgm:resizeHandles val="exact"/>
        </dgm:presLayoutVars>
      </dgm:prSet>
      <dgm:spPr/>
    </dgm:pt>
    <dgm:pt modelId="{563782D8-D2CE-4A1B-B1A7-B608D60E6251}" type="pres">
      <dgm:prSet presAssocID="{330D1E31-0416-4C01-AEA5-C3FA53789B4A}" presName="composite" presStyleCnt="0"/>
      <dgm:spPr/>
    </dgm:pt>
    <dgm:pt modelId="{6AA62439-5015-4259-982B-DCDBCC58393B}" type="pres">
      <dgm:prSet presAssocID="{330D1E31-0416-4C01-AEA5-C3FA53789B4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6521F09-8621-4919-9776-CB27AB254B88}" type="pres">
      <dgm:prSet presAssocID="{330D1E31-0416-4C01-AEA5-C3FA53789B4A}" presName="desTx" presStyleLbl="alignAccFollowNode1" presStyleIdx="0" presStyleCnt="2">
        <dgm:presLayoutVars>
          <dgm:bulletEnabled val="1"/>
        </dgm:presLayoutVars>
      </dgm:prSet>
      <dgm:spPr/>
    </dgm:pt>
    <dgm:pt modelId="{53417F35-6592-467E-827A-09B01E0B5D86}" type="pres">
      <dgm:prSet presAssocID="{2696FA7D-07CF-441E-B03E-3AE844949DB5}" presName="space" presStyleCnt="0"/>
      <dgm:spPr/>
    </dgm:pt>
    <dgm:pt modelId="{E2F7999E-8CE6-4EA6-BEB9-7424B02724AB}" type="pres">
      <dgm:prSet presAssocID="{8A101E70-9EB0-4258-9456-F9845E62C3E6}" presName="composite" presStyleCnt="0"/>
      <dgm:spPr/>
    </dgm:pt>
    <dgm:pt modelId="{BE5957D4-A9AA-4C2F-BA49-FC6ADF614CD1}" type="pres">
      <dgm:prSet presAssocID="{8A101E70-9EB0-4258-9456-F9845E62C3E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1097304-2A9C-4C33-91C3-615F5D7E0595}" type="pres">
      <dgm:prSet presAssocID="{8A101E70-9EB0-4258-9456-F9845E62C3E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08FC308-B8A6-48A7-B8FC-2F4D1370D57C}" type="presOf" srcId="{E7D4A0F6-CB57-4CFA-89C9-1C8CE4972EE2}" destId="{51097304-2A9C-4C33-91C3-615F5D7E0595}" srcOrd="0" destOrd="1" presId="urn:microsoft.com/office/officeart/2005/8/layout/hList1"/>
    <dgm:cxn modelId="{3368E50E-A766-4443-95B1-890DDC1C49CE}" type="presOf" srcId="{ACEA3E43-BE9A-4AED-88E8-A7287FF9ACFC}" destId="{B6521F09-8621-4919-9776-CB27AB254B88}" srcOrd="0" destOrd="0" presId="urn:microsoft.com/office/officeart/2005/8/layout/hList1"/>
    <dgm:cxn modelId="{6BB8E73D-518E-42D5-81E7-CC9995FD730B}" type="presOf" srcId="{B677FC92-5844-4BA0-A657-18B6BED3F553}" destId="{51097304-2A9C-4C33-91C3-615F5D7E0595}" srcOrd="0" destOrd="0" presId="urn:microsoft.com/office/officeart/2005/8/layout/hList1"/>
    <dgm:cxn modelId="{6E0B6C45-C3E3-4E3B-BC5A-612593A7833E}" srcId="{F9045106-BE30-4186-95CA-9CB644AD8191}" destId="{8A101E70-9EB0-4258-9456-F9845E62C3E6}" srcOrd="1" destOrd="0" parTransId="{EA394467-1A9B-4AC6-BE14-2013A0F17B77}" sibTransId="{BF77BA47-4CC3-4455-BD86-14A079DC6931}"/>
    <dgm:cxn modelId="{AD700F67-D43B-4D73-B74B-93AAD223EF2A}" type="presOf" srcId="{F9045106-BE30-4186-95CA-9CB644AD8191}" destId="{ABCA66FD-92A1-4AB5-A80E-266F5297B44C}" srcOrd="0" destOrd="0" presId="urn:microsoft.com/office/officeart/2005/8/layout/hList1"/>
    <dgm:cxn modelId="{DA90C548-4EA0-4359-861C-E2AC0DA90FEA}" srcId="{330D1E31-0416-4C01-AEA5-C3FA53789B4A}" destId="{ACEA3E43-BE9A-4AED-88E8-A7287FF9ACFC}" srcOrd="0" destOrd="0" parTransId="{DC594815-EED7-40A3-A1D4-1197888DEE20}" sibTransId="{E8D219D8-00C7-4257-817F-AFF81BAB5DD8}"/>
    <dgm:cxn modelId="{362F256B-8673-43BB-A2CE-35E2760C346D}" srcId="{F9045106-BE30-4186-95CA-9CB644AD8191}" destId="{330D1E31-0416-4C01-AEA5-C3FA53789B4A}" srcOrd="0" destOrd="0" parTransId="{109D776A-D827-4FD7-A986-088E88F6F095}" sibTransId="{2696FA7D-07CF-441E-B03E-3AE844949DB5}"/>
    <dgm:cxn modelId="{75279254-A084-4D38-9589-7B7FAD93EB6F}" srcId="{8A101E70-9EB0-4258-9456-F9845E62C3E6}" destId="{E7D4A0F6-CB57-4CFA-89C9-1C8CE4972EE2}" srcOrd="1" destOrd="0" parTransId="{2863BA17-EE6C-40A8-8A54-C18D5923DF25}" sibTransId="{95ADF794-967D-4CBD-A239-C5D68425A6B4}"/>
    <dgm:cxn modelId="{B2074A5A-E80E-4ECA-B248-A922E651FADD}" type="presOf" srcId="{8A101E70-9EB0-4258-9456-F9845E62C3E6}" destId="{BE5957D4-A9AA-4C2F-BA49-FC6ADF614CD1}" srcOrd="0" destOrd="0" presId="urn:microsoft.com/office/officeart/2005/8/layout/hList1"/>
    <dgm:cxn modelId="{2A5A9680-B9D6-4EE1-B16C-631CC9B67499}" type="presOf" srcId="{330D1E31-0416-4C01-AEA5-C3FA53789B4A}" destId="{6AA62439-5015-4259-982B-DCDBCC58393B}" srcOrd="0" destOrd="0" presId="urn:microsoft.com/office/officeart/2005/8/layout/hList1"/>
    <dgm:cxn modelId="{9C4153A5-7407-44C1-90AA-C3F58CD0AF69}" srcId="{8A101E70-9EB0-4258-9456-F9845E62C3E6}" destId="{B677FC92-5844-4BA0-A657-18B6BED3F553}" srcOrd="0" destOrd="0" parTransId="{798C716D-13F8-4B40-9BB3-12F95D02A4D6}" sibTransId="{6255E2E3-33FE-40FF-9297-CF313D4F54FD}"/>
    <dgm:cxn modelId="{44D438F3-1A62-474F-ABE2-B868326C087B}" type="presParOf" srcId="{ABCA66FD-92A1-4AB5-A80E-266F5297B44C}" destId="{563782D8-D2CE-4A1B-B1A7-B608D60E6251}" srcOrd="0" destOrd="0" presId="urn:microsoft.com/office/officeart/2005/8/layout/hList1"/>
    <dgm:cxn modelId="{C41FED68-E035-4560-BCE0-21B663DE9850}" type="presParOf" srcId="{563782D8-D2CE-4A1B-B1A7-B608D60E6251}" destId="{6AA62439-5015-4259-982B-DCDBCC58393B}" srcOrd="0" destOrd="0" presId="urn:microsoft.com/office/officeart/2005/8/layout/hList1"/>
    <dgm:cxn modelId="{338A298B-66A7-4388-B953-86D5695B3568}" type="presParOf" srcId="{563782D8-D2CE-4A1B-B1A7-B608D60E6251}" destId="{B6521F09-8621-4919-9776-CB27AB254B88}" srcOrd="1" destOrd="0" presId="urn:microsoft.com/office/officeart/2005/8/layout/hList1"/>
    <dgm:cxn modelId="{4C3C7D93-BD79-4FA0-BC94-55E84F2CBEFE}" type="presParOf" srcId="{ABCA66FD-92A1-4AB5-A80E-266F5297B44C}" destId="{53417F35-6592-467E-827A-09B01E0B5D86}" srcOrd="1" destOrd="0" presId="urn:microsoft.com/office/officeart/2005/8/layout/hList1"/>
    <dgm:cxn modelId="{2BE46D12-9269-4819-BBDF-B774403FCA54}" type="presParOf" srcId="{ABCA66FD-92A1-4AB5-A80E-266F5297B44C}" destId="{E2F7999E-8CE6-4EA6-BEB9-7424B02724AB}" srcOrd="2" destOrd="0" presId="urn:microsoft.com/office/officeart/2005/8/layout/hList1"/>
    <dgm:cxn modelId="{688B412B-B26B-4F1E-A678-BA987F40349F}" type="presParOf" srcId="{E2F7999E-8CE6-4EA6-BEB9-7424B02724AB}" destId="{BE5957D4-A9AA-4C2F-BA49-FC6ADF614CD1}" srcOrd="0" destOrd="0" presId="urn:microsoft.com/office/officeart/2005/8/layout/hList1"/>
    <dgm:cxn modelId="{A1F67591-EE4E-4130-91D9-4218E4ADAFE0}" type="presParOf" srcId="{E2F7999E-8CE6-4EA6-BEB9-7424B02724AB}" destId="{51097304-2A9C-4C33-91C3-615F5D7E059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09BCE-07BE-444F-A565-43919558D24A}">
      <dsp:nvSpPr>
        <dsp:cNvPr id="0" name=""/>
        <dsp:cNvSpPr/>
      </dsp:nvSpPr>
      <dsp:spPr>
        <a:xfrm>
          <a:off x="891" y="10028"/>
          <a:ext cx="3609400" cy="43312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529" tIns="0" rIns="3565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Understand data – where they come from</a:t>
          </a:r>
        </a:p>
      </dsp:txBody>
      <dsp:txXfrm>
        <a:off x="891" y="1742540"/>
        <a:ext cx="3609400" cy="2598768"/>
      </dsp:txXfrm>
    </dsp:sp>
    <dsp:sp modelId="{85107404-4824-46DB-888B-39BA577D368B}">
      <dsp:nvSpPr>
        <dsp:cNvPr id="0" name=""/>
        <dsp:cNvSpPr/>
      </dsp:nvSpPr>
      <dsp:spPr>
        <a:xfrm>
          <a:off x="891" y="10028"/>
          <a:ext cx="3609400" cy="17325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529" tIns="165100" rIns="3565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91" y="10028"/>
        <a:ext cx="3609400" cy="1732512"/>
      </dsp:txXfrm>
    </dsp:sp>
    <dsp:sp modelId="{F1161643-77EF-4A04-AD50-D6F5C554B05C}">
      <dsp:nvSpPr>
        <dsp:cNvPr id="0" name=""/>
        <dsp:cNvSpPr/>
      </dsp:nvSpPr>
      <dsp:spPr>
        <a:xfrm>
          <a:off x="3899043" y="10028"/>
          <a:ext cx="3609400" cy="43312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529" tIns="0" rIns="356529" bIns="33020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600" kern="1200" dirty="0"/>
            <a:t>Understand data – measurement levels</a:t>
          </a:r>
        </a:p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3899043" y="1742540"/>
        <a:ext cx="3609400" cy="2598768"/>
      </dsp:txXfrm>
    </dsp:sp>
    <dsp:sp modelId="{0DDBC6E0-B04E-4969-BC7D-0E566E1BE219}">
      <dsp:nvSpPr>
        <dsp:cNvPr id="0" name=""/>
        <dsp:cNvSpPr/>
      </dsp:nvSpPr>
      <dsp:spPr>
        <a:xfrm>
          <a:off x="3899043" y="10028"/>
          <a:ext cx="3609400" cy="17325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529" tIns="165100" rIns="3565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899043" y="10028"/>
        <a:ext cx="3609400" cy="1732512"/>
      </dsp:txXfrm>
    </dsp:sp>
    <dsp:sp modelId="{2EFF2C73-311A-49E3-98C6-3F7F216F959C}">
      <dsp:nvSpPr>
        <dsp:cNvPr id="0" name=""/>
        <dsp:cNvSpPr/>
      </dsp:nvSpPr>
      <dsp:spPr>
        <a:xfrm>
          <a:off x="7797195" y="10028"/>
          <a:ext cx="3609400" cy="43312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529" tIns="0" rIns="3565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Explore data using Python</a:t>
          </a:r>
        </a:p>
      </dsp:txBody>
      <dsp:txXfrm>
        <a:off x="7797195" y="1742540"/>
        <a:ext cx="3609400" cy="2598768"/>
      </dsp:txXfrm>
    </dsp:sp>
    <dsp:sp modelId="{AF003C0F-A193-44D9-B540-92FE2E0A4E5E}">
      <dsp:nvSpPr>
        <dsp:cNvPr id="0" name=""/>
        <dsp:cNvSpPr/>
      </dsp:nvSpPr>
      <dsp:spPr>
        <a:xfrm>
          <a:off x="7797195" y="10028"/>
          <a:ext cx="3609400" cy="17325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529" tIns="165100" rIns="3565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797195" y="10028"/>
        <a:ext cx="3609400" cy="1732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E193D-1AE4-413D-B623-C62BBE1EFBB5}">
      <dsp:nvSpPr>
        <dsp:cNvPr id="0" name=""/>
        <dsp:cNvSpPr/>
      </dsp:nvSpPr>
      <dsp:spPr>
        <a:xfrm rot="10800000">
          <a:off x="0" y="0"/>
          <a:ext cx="2057400" cy="1210733"/>
        </a:xfrm>
        <a:prstGeom prst="trapezoid">
          <a:avLst>
            <a:gd name="adj" fmla="val 2832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Interval</a:t>
          </a:r>
        </a:p>
      </dsp:txBody>
      <dsp:txXfrm rot="-10800000">
        <a:off x="360044" y="0"/>
        <a:ext cx="1337310" cy="1210733"/>
      </dsp:txXfrm>
    </dsp:sp>
    <dsp:sp modelId="{F3F73093-9EC9-4606-8DF8-0EAC0637C9EC}">
      <dsp:nvSpPr>
        <dsp:cNvPr id="0" name=""/>
        <dsp:cNvSpPr/>
      </dsp:nvSpPr>
      <dsp:spPr>
        <a:xfrm rot="10800000">
          <a:off x="342899" y="1210733"/>
          <a:ext cx="1371600" cy="1210733"/>
        </a:xfrm>
        <a:prstGeom prst="trapezoid">
          <a:avLst>
            <a:gd name="adj" fmla="val 2832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Ordinal</a:t>
          </a:r>
        </a:p>
      </dsp:txBody>
      <dsp:txXfrm rot="-10800000">
        <a:off x="582929" y="1210733"/>
        <a:ext cx="891540" cy="1210733"/>
      </dsp:txXfrm>
    </dsp:sp>
    <dsp:sp modelId="{17A064E0-A901-466E-8E5C-FBB06C6BDD46}">
      <dsp:nvSpPr>
        <dsp:cNvPr id="0" name=""/>
        <dsp:cNvSpPr/>
      </dsp:nvSpPr>
      <dsp:spPr>
        <a:xfrm rot="10800000">
          <a:off x="685799" y="2421466"/>
          <a:ext cx="685800" cy="1210733"/>
        </a:xfrm>
        <a:prstGeom prst="trapezoid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Nominal</a:t>
          </a:r>
        </a:p>
      </dsp:txBody>
      <dsp:txXfrm rot="-10800000">
        <a:off x="685799" y="2421466"/>
        <a:ext cx="685800" cy="1210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62439-5015-4259-982B-DCDBCC58393B}">
      <dsp:nvSpPr>
        <dsp:cNvPr id="0" name=""/>
        <dsp:cNvSpPr/>
      </dsp:nvSpPr>
      <dsp:spPr>
        <a:xfrm>
          <a:off x="55" y="131243"/>
          <a:ext cx="5330549" cy="547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900" b="1" kern="1200" dirty="0"/>
            <a:t>Categorial variables </a:t>
          </a:r>
          <a:endParaRPr lang="en-US" sz="1900" b="1" kern="1200" dirty="0"/>
        </a:p>
      </dsp:txBody>
      <dsp:txXfrm>
        <a:off x="55" y="131243"/>
        <a:ext cx="5330549" cy="547200"/>
      </dsp:txXfrm>
    </dsp:sp>
    <dsp:sp modelId="{B6521F09-8621-4919-9776-CB27AB254B88}">
      <dsp:nvSpPr>
        <dsp:cNvPr id="0" name=""/>
        <dsp:cNvSpPr/>
      </dsp:nvSpPr>
      <dsp:spPr>
        <a:xfrm>
          <a:off x="55" y="678443"/>
          <a:ext cx="5330549" cy="35416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Count the number of observations in each category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Frequency distribution: frequency of observations in each category</a:t>
          </a:r>
        </a:p>
      </dsp:txBody>
      <dsp:txXfrm>
        <a:off x="55" y="678443"/>
        <a:ext cx="5330549" cy="3541650"/>
      </dsp:txXfrm>
    </dsp:sp>
    <dsp:sp modelId="{BE5957D4-A9AA-4C2F-BA49-FC6ADF614CD1}">
      <dsp:nvSpPr>
        <dsp:cNvPr id="0" name=""/>
        <dsp:cNvSpPr/>
      </dsp:nvSpPr>
      <dsp:spPr>
        <a:xfrm>
          <a:off x="6076881" y="131243"/>
          <a:ext cx="5330549" cy="5472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C00000"/>
              </a:solidFill>
            </a:rPr>
            <a:t>Interval variables</a:t>
          </a:r>
        </a:p>
      </dsp:txBody>
      <dsp:txXfrm>
        <a:off x="6076881" y="131243"/>
        <a:ext cx="5330549" cy="547200"/>
      </dsp:txXfrm>
    </dsp:sp>
    <dsp:sp modelId="{51097304-2A9C-4C33-91C3-615F5D7E0595}">
      <dsp:nvSpPr>
        <dsp:cNvPr id="0" name=""/>
        <dsp:cNvSpPr/>
      </dsp:nvSpPr>
      <dsp:spPr>
        <a:xfrm>
          <a:off x="6076881" y="678443"/>
          <a:ext cx="5330549" cy="354165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Measures of </a:t>
          </a:r>
          <a:r>
            <a:rPr lang="en-US" sz="1900" b="1" kern="1200" dirty="0"/>
            <a:t>central tendency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Mean, Median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Minimum, Maximum, Percentiles, and Quartiles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Measures of </a:t>
          </a:r>
          <a:r>
            <a:rPr lang="en-US" sz="1900" b="1" kern="1200"/>
            <a:t>dispersion/variability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Variance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Standard deviation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Measures of distribution </a:t>
          </a:r>
          <a:r>
            <a:rPr lang="en-US" sz="1900" b="1" kern="1200"/>
            <a:t>shape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Skewness: occurs when the sample is lack of symmetry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Kurtosis: this is all about the extreme observations.</a:t>
          </a:r>
        </a:p>
      </dsp:txBody>
      <dsp:txXfrm>
        <a:off x="6076881" y="678443"/>
        <a:ext cx="5330549" cy="3541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E7E9C-7252-4822-B9A7-88B74322ECEC}">
      <dsp:nvSpPr>
        <dsp:cNvPr id="0" name=""/>
        <dsp:cNvSpPr/>
      </dsp:nvSpPr>
      <dsp:spPr>
        <a:xfrm>
          <a:off x="0" y="29123"/>
          <a:ext cx="5257800" cy="983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Arithmetic Mean</a:t>
          </a:r>
        </a:p>
      </dsp:txBody>
      <dsp:txXfrm>
        <a:off x="48005" y="77128"/>
        <a:ext cx="5161790" cy="887374"/>
      </dsp:txXfrm>
    </dsp:sp>
    <dsp:sp modelId="{30D7525E-70A9-4780-8841-CA43477378C2}">
      <dsp:nvSpPr>
        <dsp:cNvPr id="0" name=""/>
        <dsp:cNvSpPr/>
      </dsp:nvSpPr>
      <dsp:spPr>
        <a:xfrm>
          <a:off x="0" y="1012508"/>
          <a:ext cx="5257800" cy="1485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Affected by unusually large or small observations (outliers)</a:t>
          </a:r>
        </a:p>
      </dsp:txBody>
      <dsp:txXfrm>
        <a:off x="0" y="1012508"/>
        <a:ext cx="5257800" cy="1485225"/>
      </dsp:txXfrm>
    </dsp:sp>
    <dsp:sp modelId="{C6C3888C-2D05-4763-9B14-DD3FFB080B2C}">
      <dsp:nvSpPr>
        <dsp:cNvPr id="0" name=""/>
        <dsp:cNvSpPr/>
      </dsp:nvSpPr>
      <dsp:spPr>
        <a:xfrm>
          <a:off x="0" y="2497733"/>
          <a:ext cx="5257800" cy="98338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Median</a:t>
          </a:r>
        </a:p>
      </dsp:txBody>
      <dsp:txXfrm>
        <a:off x="48005" y="2545738"/>
        <a:ext cx="5161790" cy="887374"/>
      </dsp:txXfrm>
    </dsp:sp>
    <dsp:sp modelId="{C88D553E-05FD-4F07-8C99-F87314F7F9A0}">
      <dsp:nvSpPr>
        <dsp:cNvPr id="0" name=""/>
        <dsp:cNvSpPr/>
      </dsp:nvSpPr>
      <dsp:spPr>
        <a:xfrm>
          <a:off x="0" y="3481118"/>
          <a:ext cx="5257800" cy="199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Middle value when data are ordered from smallest to largest. 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Not affected by extremes</a:t>
          </a:r>
        </a:p>
      </dsp:txBody>
      <dsp:txXfrm>
        <a:off x="0" y="3481118"/>
        <a:ext cx="5257800" cy="19944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62439-5015-4259-982B-DCDBCC58393B}">
      <dsp:nvSpPr>
        <dsp:cNvPr id="0" name=""/>
        <dsp:cNvSpPr/>
      </dsp:nvSpPr>
      <dsp:spPr>
        <a:xfrm>
          <a:off x="55" y="160739"/>
          <a:ext cx="5330549" cy="1008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3500" b="1" kern="1200" dirty="0"/>
            <a:t>Categorial variables </a:t>
          </a:r>
          <a:endParaRPr lang="en-US" sz="3500" b="1" kern="1200" dirty="0"/>
        </a:p>
      </dsp:txBody>
      <dsp:txXfrm>
        <a:off x="55" y="160739"/>
        <a:ext cx="5330549" cy="1008000"/>
      </dsp:txXfrm>
    </dsp:sp>
    <dsp:sp modelId="{B6521F09-8621-4919-9776-CB27AB254B88}">
      <dsp:nvSpPr>
        <dsp:cNvPr id="0" name=""/>
        <dsp:cNvSpPr/>
      </dsp:nvSpPr>
      <dsp:spPr>
        <a:xfrm>
          <a:off x="55" y="1168739"/>
          <a:ext cx="5330549" cy="30218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kern="1200" dirty="0"/>
            <a:t>Bar chart</a:t>
          </a:r>
          <a:r>
            <a:rPr lang="en-US" sz="3500" kern="1200" dirty="0"/>
            <a:t>: Display frequency distribution - “how many” observations in each category</a:t>
          </a:r>
        </a:p>
      </dsp:txBody>
      <dsp:txXfrm>
        <a:off x="55" y="1168739"/>
        <a:ext cx="5330549" cy="3021858"/>
      </dsp:txXfrm>
    </dsp:sp>
    <dsp:sp modelId="{BE5957D4-A9AA-4C2F-BA49-FC6ADF614CD1}">
      <dsp:nvSpPr>
        <dsp:cNvPr id="0" name=""/>
        <dsp:cNvSpPr/>
      </dsp:nvSpPr>
      <dsp:spPr>
        <a:xfrm>
          <a:off x="6076881" y="160739"/>
          <a:ext cx="5330549" cy="10080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solidFill>
                <a:srgbClr val="C00000"/>
              </a:solidFill>
            </a:rPr>
            <a:t>Interval variables</a:t>
          </a:r>
        </a:p>
      </dsp:txBody>
      <dsp:txXfrm>
        <a:off x="6076881" y="160739"/>
        <a:ext cx="5330549" cy="1008000"/>
      </dsp:txXfrm>
    </dsp:sp>
    <dsp:sp modelId="{51097304-2A9C-4C33-91C3-615F5D7E0595}">
      <dsp:nvSpPr>
        <dsp:cNvPr id="0" name=""/>
        <dsp:cNvSpPr/>
      </dsp:nvSpPr>
      <dsp:spPr>
        <a:xfrm>
          <a:off x="6076881" y="1168739"/>
          <a:ext cx="5330549" cy="302185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kern="1200" dirty="0"/>
            <a:t>Histogram</a:t>
          </a:r>
          <a:r>
            <a:rPr lang="en-US" sz="3500" kern="1200" dirty="0"/>
            <a:t>: Display “how many” observations in each of the bins occur in a data set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kern="1200" dirty="0"/>
            <a:t>Box plot</a:t>
          </a:r>
          <a:r>
            <a:rPr lang="en-US" sz="3500" kern="1200" dirty="0"/>
            <a:t>: Quartiles</a:t>
          </a:r>
        </a:p>
      </dsp:txBody>
      <dsp:txXfrm>
        <a:off x="6076881" y="1168739"/>
        <a:ext cx="5330549" cy="30218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62439-5015-4259-982B-DCDBCC58393B}">
      <dsp:nvSpPr>
        <dsp:cNvPr id="0" name=""/>
        <dsp:cNvSpPr/>
      </dsp:nvSpPr>
      <dsp:spPr>
        <a:xfrm>
          <a:off x="55" y="14544"/>
          <a:ext cx="5330549" cy="144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5000" b="1" kern="1200" dirty="0"/>
            <a:t>Statistics</a:t>
          </a:r>
          <a:endParaRPr lang="en-US" sz="5000" b="1" kern="1200" dirty="0"/>
        </a:p>
      </dsp:txBody>
      <dsp:txXfrm>
        <a:off x="55" y="14544"/>
        <a:ext cx="5330549" cy="1440000"/>
      </dsp:txXfrm>
    </dsp:sp>
    <dsp:sp modelId="{B6521F09-8621-4919-9776-CB27AB254B88}">
      <dsp:nvSpPr>
        <dsp:cNvPr id="0" name=""/>
        <dsp:cNvSpPr/>
      </dsp:nvSpPr>
      <dsp:spPr>
        <a:xfrm>
          <a:off x="55" y="1454544"/>
          <a:ext cx="5330549" cy="28822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0" tIns="266700" rIns="355600" bIns="40005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Covariance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Correlation</a:t>
          </a:r>
        </a:p>
      </dsp:txBody>
      <dsp:txXfrm>
        <a:off x="55" y="1454544"/>
        <a:ext cx="5330549" cy="2882250"/>
      </dsp:txXfrm>
    </dsp:sp>
    <dsp:sp modelId="{BE5957D4-A9AA-4C2F-BA49-FC6ADF614CD1}">
      <dsp:nvSpPr>
        <dsp:cNvPr id="0" name=""/>
        <dsp:cNvSpPr/>
      </dsp:nvSpPr>
      <dsp:spPr>
        <a:xfrm>
          <a:off x="6076881" y="14544"/>
          <a:ext cx="5330549" cy="14400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>
              <a:solidFill>
                <a:srgbClr val="C00000"/>
              </a:solidFill>
            </a:rPr>
            <a:t>Graphs</a:t>
          </a:r>
        </a:p>
      </dsp:txBody>
      <dsp:txXfrm>
        <a:off x="6076881" y="14544"/>
        <a:ext cx="5330549" cy="1440000"/>
      </dsp:txXfrm>
    </dsp:sp>
    <dsp:sp modelId="{51097304-2A9C-4C33-91C3-615F5D7E0595}">
      <dsp:nvSpPr>
        <dsp:cNvPr id="0" name=""/>
        <dsp:cNvSpPr/>
      </dsp:nvSpPr>
      <dsp:spPr>
        <a:xfrm>
          <a:off x="6076881" y="1454544"/>
          <a:ext cx="5330549" cy="288225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0" tIns="266700" rIns="355600" bIns="40005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Scatterplot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Correlation heatmap</a:t>
          </a:r>
        </a:p>
      </dsp:txBody>
      <dsp:txXfrm>
        <a:off x="6076881" y="1454544"/>
        <a:ext cx="5330549" cy="28822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62439-5015-4259-982B-DCDBCC58393B}">
      <dsp:nvSpPr>
        <dsp:cNvPr id="0" name=""/>
        <dsp:cNvSpPr/>
      </dsp:nvSpPr>
      <dsp:spPr>
        <a:xfrm>
          <a:off x="55" y="4493"/>
          <a:ext cx="5330549" cy="1238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4300" b="1" kern="1200" dirty="0"/>
            <a:t>Statistics</a:t>
          </a:r>
          <a:endParaRPr lang="en-US" sz="4300" b="1" kern="1200" dirty="0"/>
        </a:p>
      </dsp:txBody>
      <dsp:txXfrm>
        <a:off x="55" y="4493"/>
        <a:ext cx="5330549" cy="1238400"/>
      </dsp:txXfrm>
    </dsp:sp>
    <dsp:sp modelId="{B6521F09-8621-4919-9776-CB27AB254B88}">
      <dsp:nvSpPr>
        <dsp:cNvPr id="0" name=""/>
        <dsp:cNvSpPr/>
      </dsp:nvSpPr>
      <dsp:spPr>
        <a:xfrm>
          <a:off x="55" y="1242893"/>
          <a:ext cx="5330549" cy="31039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Compare the distribution of the interval variable in each category</a:t>
          </a:r>
        </a:p>
      </dsp:txBody>
      <dsp:txXfrm>
        <a:off x="55" y="1242893"/>
        <a:ext cx="5330549" cy="3103951"/>
      </dsp:txXfrm>
    </dsp:sp>
    <dsp:sp modelId="{BE5957D4-A9AA-4C2F-BA49-FC6ADF614CD1}">
      <dsp:nvSpPr>
        <dsp:cNvPr id="0" name=""/>
        <dsp:cNvSpPr/>
      </dsp:nvSpPr>
      <dsp:spPr>
        <a:xfrm>
          <a:off x="6076881" y="4493"/>
          <a:ext cx="5330549" cy="12384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>
              <a:solidFill>
                <a:srgbClr val="C00000"/>
              </a:solidFill>
            </a:rPr>
            <a:t>Graphs</a:t>
          </a:r>
        </a:p>
      </dsp:txBody>
      <dsp:txXfrm>
        <a:off x="6076881" y="4493"/>
        <a:ext cx="5330549" cy="1238400"/>
      </dsp:txXfrm>
    </dsp:sp>
    <dsp:sp modelId="{51097304-2A9C-4C33-91C3-615F5D7E0595}">
      <dsp:nvSpPr>
        <dsp:cNvPr id="0" name=""/>
        <dsp:cNvSpPr/>
      </dsp:nvSpPr>
      <dsp:spPr>
        <a:xfrm>
          <a:off x="6076881" y="1242893"/>
          <a:ext cx="5330549" cy="310395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Side-by-side plots across categories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Or subplots of each category</a:t>
          </a:r>
        </a:p>
      </dsp:txBody>
      <dsp:txXfrm>
        <a:off x="6076881" y="1242893"/>
        <a:ext cx="5330549" cy="3103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fld id="{CF8C8B39-3611-4D6B-B171-8169858D5B55}" type="datetimeFigureOut">
              <a:rPr lang="zh-HK" altLang="en-US"/>
              <a:pPr>
                <a:defRPr/>
              </a:pPr>
              <a:t>29/1/2024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fld id="{B70972E6-56E9-48BD-95E1-61DA6F5189A0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87345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A9F727C-22AF-45AE-8B7D-9AFC6D2B1D42}" type="datetimeFigureOut">
              <a:rPr lang="en-US"/>
              <a:pPr>
                <a:defRPr/>
              </a:pPr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FA706C3-96E4-46BC-9858-1E607BDDD2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78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88D512-FF70-4391-90C6-0586E77474E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9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8B5F3-0898-4533-931D-3F9A68F02F5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2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8B5F3-0898-4533-931D-3F9A68F02F5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90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8B5F3-0898-4533-931D-3F9A68F02F5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DE3DE-C017-42BB-AECE-12E027546A3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79C7D9-912A-4619-81F0-84005CC6ADC1}" type="slidenum">
              <a:rPr lang="en-US"/>
              <a:pPr/>
              <a:t>12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1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92030-FB16-4796-A127-E285C948D4C1}" type="slidenum">
              <a:rPr lang="en-US"/>
              <a:pPr/>
              <a:t>13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0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4CDFFE-B8DD-4AFB-9238-01C07C7B5A94}" type="slidenum">
              <a:rPr lang="en-US"/>
              <a:pPr/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3427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7B6C1E-0092-4F5C-9433-14A05AEACF9E}" type="slidenum">
              <a:rPr lang="en-US"/>
              <a:pPr/>
              <a:t>15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600" dirty="0"/>
          </a:p>
          <a:p>
            <a:pPr eaLnBrk="1" hangingPunct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953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43CD3-C55D-4F47-AA7F-1EE161AE9C3C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12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A706C3-96E4-46BC-9858-1E607BDDD24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90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9EA1DE-8B2E-4C99-BB9A-ED5852C21BB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6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6F17-5DF9-4143-A2FA-C623CBBEC0C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4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6F17-5DF9-4143-A2FA-C623CBBEC0C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544-ADD9-6F4C-A20F-FC91D96E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9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6F17-5DF9-4143-A2FA-C623CBBEC0C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544-ADD9-6F4C-A20F-FC91D96E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2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6F17-5DF9-4143-A2FA-C623CBBEC0C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9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6F17-5DF9-4143-A2FA-C623CBBEC0C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544-ADD9-6F4C-A20F-FC91D96E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2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6F17-5DF9-4143-A2FA-C623CBBEC0C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0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6F17-5DF9-4143-A2FA-C623CBBEC0C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544-ADD9-6F4C-A20F-FC91D96E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6F17-5DF9-4143-A2FA-C623CBBEC0C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544-ADD9-6F4C-A20F-FC91D96E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4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6F17-5DF9-4143-A2FA-C623CBBEC0C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0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6F17-5DF9-4143-A2FA-C623CBBEC0C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544-ADD9-6F4C-A20F-FC91D96E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7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46F17-5DF9-4143-A2FA-C623CBBEC0C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74" name="Title 3"/>
          <p:cNvSpPr>
            <a:spLocks noGrp="1"/>
          </p:cNvSpPr>
          <p:nvPr>
            <p:ph type="title"/>
          </p:nvPr>
        </p:nvSpPr>
        <p:spPr bwMode="auto">
          <a:xfrm>
            <a:off x="3045368" y="2043663"/>
            <a:ext cx="6105194" cy="2031055"/>
          </a:xfrm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HK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Data exploration</a:t>
            </a:r>
            <a:br>
              <a:rPr lang="en-US" altLang="zh-HK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HK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zh-HK" sz="4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7A228-8865-BFFC-3937-C108A4EF5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DSCI 5240 Data Mining and Machine Learning in Business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en-US" sz="4800"/>
              <a:t>Nominal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966" y="2965592"/>
            <a:ext cx="3629555" cy="2987397"/>
          </a:xfrm>
        </p:spPr>
        <p:txBody>
          <a:bodyPr>
            <a:normAutofit/>
          </a:bodyPr>
          <a:lstStyle/>
          <a:p>
            <a:r>
              <a:rPr lang="en-HK" sz="1800" dirty="0"/>
              <a:t>Symbols or names of things</a:t>
            </a:r>
            <a:endParaRPr lang="en-US" sz="1800" dirty="0"/>
          </a:p>
          <a:p>
            <a:pPr eaLnBrk="1" hangingPunct="1"/>
            <a:r>
              <a:rPr lang="en-US" sz="1800" dirty="0"/>
              <a:t>Valid operations: =, </a:t>
            </a:r>
            <a:r>
              <a:rPr lang="en-US" sz="1800" dirty="0">
                <a:cs typeface="Arial" charset="0"/>
              </a:rPr>
              <a:t>≠</a:t>
            </a:r>
          </a:p>
          <a:p>
            <a:pPr eaLnBrk="1" hangingPunct="1"/>
            <a:r>
              <a:rPr lang="en-US" sz="1800" dirty="0">
                <a:cs typeface="Arial" charset="0"/>
              </a:rPr>
              <a:t>No intrinsic ordering</a:t>
            </a:r>
          </a:p>
          <a:p>
            <a:pPr marL="0" indent="0">
              <a:buNone/>
            </a:pPr>
            <a:endParaRPr lang="en-HK" sz="1800" dirty="0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0448971"/>
              </p:ext>
            </p:extLst>
          </p:nvPr>
        </p:nvGraphicFramePr>
        <p:xfrm>
          <a:off x="4892866" y="3399221"/>
          <a:ext cx="6107168" cy="867979"/>
        </p:xfrm>
        <a:graphic>
          <a:graphicData uri="http://schemas.openxmlformats.org/drawingml/2006/table">
            <a:tbl>
              <a:tblPr/>
              <a:tblGrid>
                <a:gridCol w="1148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58" marR="110258" marT="55128" marB="551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Battleship</a:t>
                      </a:r>
                    </a:p>
                  </a:txBody>
                  <a:tcPr marL="110258" marR="110258" marT="55128" marB="551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Black Gold</a:t>
                      </a:r>
                    </a:p>
                  </a:txBody>
                  <a:tcPr marL="110258" marR="110258" marT="55128" marB="551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Bushranger</a:t>
                      </a:r>
                    </a:p>
                  </a:txBody>
                  <a:tcPr marL="110258" marR="110258" marT="55128" marB="551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Color</a:t>
                      </a:r>
                    </a:p>
                  </a:txBody>
                  <a:tcPr marL="110258" marR="110258" marT="55128" marB="551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</a:p>
                  </a:txBody>
                  <a:tcPr marL="110258" marR="110258" marT="55128" marB="551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</a:p>
                  </a:txBody>
                  <a:tcPr marL="110258" marR="110258" marT="55128" marB="551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Brown</a:t>
                      </a:r>
                    </a:p>
                  </a:txBody>
                  <a:tcPr marL="110258" marR="110258" marT="55128" marB="551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883427-AC52-4DB4-B1C6-0F2B836A3849}"/>
              </a:ext>
            </a:extLst>
          </p:cNvPr>
          <p:cNvSpPr txBox="1"/>
          <p:nvPr/>
        </p:nvSpPr>
        <p:spPr>
          <a:xfrm>
            <a:off x="6858000" y="275791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 of horses</a:t>
            </a:r>
          </a:p>
        </p:txBody>
      </p:sp>
    </p:spTree>
    <p:extLst>
      <p:ext uri="{BB962C8B-B14F-4D97-AF65-F5344CB8AC3E}">
        <p14:creationId xmlns:p14="http://schemas.microsoft.com/office/powerpoint/2010/main" val="13069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en-HK" sz="4800" dirty="0"/>
              <a:t>Binary Measure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966" y="2965592"/>
            <a:ext cx="3629555" cy="2987397"/>
          </a:xfrm>
        </p:spPr>
        <p:txBody>
          <a:bodyPr>
            <a:normAutofit/>
          </a:bodyPr>
          <a:lstStyle/>
          <a:p>
            <a:r>
              <a:rPr lang="en-HK" sz="1800" dirty="0"/>
              <a:t>Nominal attribute with only two categories or states</a:t>
            </a:r>
          </a:p>
          <a:p>
            <a:r>
              <a:rPr lang="en-HK" sz="1800" dirty="0"/>
              <a:t>0 or 1</a:t>
            </a:r>
          </a:p>
          <a:p>
            <a:r>
              <a:rPr lang="en-HK" sz="1800" dirty="0"/>
              <a:t>Examples:</a:t>
            </a:r>
          </a:p>
          <a:p>
            <a:pPr lvl="1"/>
            <a:r>
              <a:rPr lang="en-HK" sz="1800" dirty="0"/>
              <a:t>Smokers: yes/no</a:t>
            </a:r>
          </a:p>
          <a:p>
            <a:pPr lvl="1"/>
            <a:r>
              <a:rPr lang="en-HK" sz="1800" dirty="0"/>
              <a:t>Medical test: positive/negative</a:t>
            </a:r>
          </a:p>
          <a:p>
            <a:pPr lvl="1"/>
            <a:r>
              <a:rPr lang="en-HK" sz="1800" dirty="0"/>
              <a:t>Gender: male/female</a:t>
            </a:r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28853"/>
              </p:ext>
            </p:extLst>
          </p:nvPr>
        </p:nvGraphicFramePr>
        <p:xfrm>
          <a:off x="5105400" y="3487812"/>
          <a:ext cx="5867399" cy="10016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0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7754" marR="107754" marT="53877" marB="538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Battleship</a:t>
                      </a:r>
                    </a:p>
                  </a:txBody>
                  <a:tcPr marL="107754" marR="107754" marT="53877" marB="538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Black Gold</a:t>
                      </a:r>
                    </a:p>
                  </a:txBody>
                  <a:tcPr marL="107754" marR="107754" marT="53877" marB="538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Bushranger</a:t>
                      </a:r>
                    </a:p>
                  </a:txBody>
                  <a:tcPr marL="107754" marR="107754" marT="53877" marB="538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H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Gender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7754" marR="107754" marT="53877" marB="538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HK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754" marR="107754" marT="53877" marB="538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HK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kumimoji="0" lang="en-US" sz="1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754" marR="107754" marT="53877" marB="538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107754" marR="107754" marT="53877" marB="538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E5348E-B521-40DC-B2C3-C65F93F356B3}"/>
              </a:ext>
            </a:extLst>
          </p:cNvPr>
          <p:cNvSpPr txBox="1"/>
          <p:nvPr/>
        </p:nvSpPr>
        <p:spPr>
          <a:xfrm>
            <a:off x="7010400" y="280261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 of the horse</a:t>
            </a:r>
          </a:p>
        </p:txBody>
      </p:sp>
    </p:spTree>
    <p:extLst>
      <p:ext uri="{BB962C8B-B14F-4D97-AF65-F5344CB8AC3E}">
        <p14:creationId xmlns:p14="http://schemas.microsoft.com/office/powerpoint/2010/main" val="67389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7" name="Rectangle 7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8" name="Rectangle 73">
            <a:extLst>
              <a:ext uri="{FF2B5EF4-FFF2-40B4-BE49-F238E27FC236}">
                <a16:creationId xmlns:a16="http://schemas.microsoft.com/office/drawing/2014/main" id="{8B068B58-6F94-4AFF-A8A7-18573884D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9" name="Picture 75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8200" name="Rectangle 77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1" name="Rectangle 79">
            <a:extLst>
              <a:ext uri="{FF2B5EF4-FFF2-40B4-BE49-F238E27FC236}">
                <a16:creationId xmlns:a16="http://schemas.microsoft.com/office/drawing/2014/main" id="{BE5B028C-7535-45E5-9D2C-32C50D0E0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1966" y="900622"/>
            <a:ext cx="4997189" cy="1893524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4800"/>
              <a:t>Ordinal Measure</a:t>
            </a:r>
            <a:br>
              <a:rPr lang="en-US" sz="4800"/>
            </a:br>
            <a:endParaRPr lang="en-US" sz="480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191966" y="2965593"/>
            <a:ext cx="4997189" cy="2941544"/>
          </a:xfrm>
        </p:spPr>
        <p:txBody>
          <a:bodyPr>
            <a:normAutofit/>
          </a:bodyPr>
          <a:lstStyle/>
          <a:p>
            <a:pPr eaLnBrk="1" hangingPunct="1"/>
            <a:r>
              <a:rPr lang="en-HK" sz="1800" dirty="0"/>
              <a:t>Meaningful order or ranking</a:t>
            </a:r>
            <a:endParaRPr lang="en-US" sz="1800" dirty="0"/>
          </a:p>
          <a:p>
            <a:pPr eaLnBrk="1" hangingPunct="1"/>
            <a:r>
              <a:rPr lang="en-US" sz="1800" dirty="0"/>
              <a:t>But the distance between ordinal measures has no accurate meaning: the difference between 1</a:t>
            </a:r>
            <a:r>
              <a:rPr lang="en-US" sz="1800" baseline="30000" dirty="0"/>
              <a:t>st</a:t>
            </a:r>
            <a:r>
              <a:rPr lang="en-US" sz="1800" dirty="0"/>
              <a:t> and 2</a:t>
            </a:r>
            <a:r>
              <a:rPr lang="en-US" sz="1800" baseline="30000" dirty="0"/>
              <a:t>nd</a:t>
            </a:r>
            <a:r>
              <a:rPr lang="en-US" sz="1800" dirty="0"/>
              <a:t> ≠ the difference between 2</a:t>
            </a:r>
            <a:r>
              <a:rPr lang="en-US" sz="1800" baseline="30000" dirty="0"/>
              <a:t>nd</a:t>
            </a:r>
            <a:r>
              <a:rPr lang="en-US" sz="1800" dirty="0"/>
              <a:t> and 3</a:t>
            </a:r>
            <a:r>
              <a:rPr lang="en-US" sz="1800" baseline="30000" dirty="0"/>
              <a:t>rd</a:t>
            </a:r>
            <a:endParaRPr lang="en-US" sz="1800" dirty="0"/>
          </a:p>
          <a:p>
            <a:r>
              <a:rPr lang="en-US" sz="1800" dirty="0"/>
              <a:t>Valid operations: =, </a:t>
            </a:r>
            <a:r>
              <a:rPr lang="en-US" sz="1800" dirty="0">
                <a:cs typeface="Arial" charset="0"/>
              </a:rPr>
              <a:t>≠,</a:t>
            </a:r>
            <a:r>
              <a:rPr lang="en-US" sz="1800" dirty="0"/>
              <a:t> &gt;, </a:t>
            </a:r>
            <a:r>
              <a:rPr lang="en-US" sz="1800" dirty="0">
                <a:cs typeface="Arial" charset="0"/>
              </a:rPr>
              <a:t>≥</a:t>
            </a:r>
            <a:r>
              <a:rPr lang="en-US" sz="1800" dirty="0"/>
              <a:t> ,&lt;, </a:t>
            </a:r>
            <a:r>
              <a:rPr lang="en-US" sz="1800" dirty="0">
                <a:cs typeface="Arial" charset="0"/>
              </a:rPr>
              <a:t>≤</a:t>
            </a:r>
          </a:p>
          <a:p>
            <a:pPr eaLnBrk="1" hangingPunct="1"/>
            <a:r>
              <a:rPr lang="en-US" sz="1800" dirty="0"/>
              <a:t>You cannot perform arithmetic operations on them</a:t>
            </a:r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3D2D9309-F780-4A1D-9858-47D2A9214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580616"/>
              </p:ext>
            </p:extLst>
          </p:nvPr>
        </p:nvGraphicFramePr>
        <p:xfrm>
          <a:off x="6553200" y="2590800"/>
          <a:ext cx="4890578" cy="29256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4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21641" marR="132985" marT="132985" marB="132985" horzOverflow="overflow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Battleship</a:t>
                      </a:r>
                    </a:p>
                  </a:txBody>
                  <a:tcPr marL="221641" marR="132985" marT="132985" marB="132985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Black Gold</a:t>
                      </a:r>
                    </a:p>
                  </a:txBody>
                  <a:tcPr marL="221641" marR="132985" marT="132985" marB="132985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Bushranger</a:t>
                      </a:r>
                    </a:p>
                  </a:txBody>
                  <a:tcPr marL="221641" marR="132985" marT="132985" marB="132985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Race 1</a:t>
                      </a:r>
                    </a:p>
                  </a:txBody>
                  <a:tcPr marL="221641" marR="132985" marT="132985" marB="132985" horzOverflow="overflow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st</a:t>
                      </a:r>
                    </a:p>
                  </a:txBody>
                  <a:tcPr marL="221641" marR="132985" marT="132985" marB="132985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nd</a:t>
                      </a:r>
                    </a:p>
                  </a:txBody>
                  <a:tcPr marL="221641" marR="132985" marT="132985" marB="132985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rd</a:t>
                      </a:r>
                    </a:p>
                  </a:txBody>
                  <a:tcPr marL="221641" marR="132985" marT="132985" marB="132985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Race 2</a:t>
                      </a:r>
                    </a:p>
                  </a:txBody>
                  <a:tcPr marL="221641" marR="132985" marT="132985" marB="132985" horzOverflow="overflow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2nd</a:t>
                      </a:r>
                      <a:endParaRPr kumimoji="0" lang="en-US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21641" marR="132985" marT="132985" marB="132985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rd</a:t>
                      </a:r>
                    </a:p>
                  </a:txBody>
                  <a:tcPr marL="221641" marR="132985" marT="132985" marB="132985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st</a:t>
                      </a:r>
                    </a:p>
                  </a:txBody>
                  <a:tcPr marL="221641" marR="132985" marT="132985" marB="132985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Race 3</a:t>
                      </a:r>
                    </a:p>
                  </a:txBody>
                  <a:tcPr marL="221641" marR="132985" marT="132985" marB="132985" horzOverflow="overflow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3rd</a:t>
                      </a:r>
                      <a:endParaRPr kumimoji="0" lang="en-US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21641" marR="132985" marT="132985" marB="132985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st</a:t>
                      </a:r>
                    </a:p>
                  </a:txBody>
                  <a:tcPr marL="221641" marR="132985" marT="132985" marB="132985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nd</a:t>
                      </a:r>
                    </a:p>
                  </a:txBody>
                  <a:tcPr marL="221641" marR="132985" marT="132985" marB="132985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Race 4</a:t>
                      </a:r>
                    </a:p>
                  </a:txBody>
                  <a:tcPr marL="221641" marR="132985" marT="132985" marB="132985" horzOverflow="overflow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21641" marR="132985" marT="132985" marB="132985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3000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21641" marR="132985" marT="132985" marB="132985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21641" marR="132985" marT="132985" marB="132985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32E853-E850-4EC1-814E-71D4713B0A8D}"/>
              </a:ext>
            </a:extLst>
          </p:cNvPr>
          <p:cNvSpPr txBox="1"/>
          <p:nvPr/>
        </p:nvSpPr>
        <p:spPr>
          <a:xfrm>
            <a:off x="8077200" y="19006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results in race</a:t>
            </a:r>
          </a:p>
        </p:txBody>
      </p:sp>
    </p:spTree>
    <p:extLst>
      <p:ext uri="{BB962C8B-B14F-4D97-AF65-F5344CB8AC3E}">
        <p14:creationId xmlns:p14="http://schemas.microsoft.com/office/powerpoint/2010/main" val="193013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Interval Measure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E581BD6-A85A-4DCA-A719-A00C9B4F5DDA}"/>
              </a:ext>
            </a:extLst>
          </p:cNvPr>
          <p:cNvSpPr txBox="1">
            <a:spLocks noChangeArrowheads="1"/>
          </p:cNvSpPr>
          <p:nvPr/>
        </p:nvSpPr>
        <p:spPr>
          <a:xfrm>
            <a:off x="1191966" y="2965592"/>
            <a:ext cx="3629555" cy="298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500" dirty="0"/>
              <a:t>Measured on a scale with meaningful difference</a:t>
            </a:r>
          </a:p>
          <a:p>
            <a:pPr>
              <a:spcBef>
                <a:spcPct val="50000"/>
              </a:spcBef>
            </a:pPr>
            <a:r>
              <a:rPr lang="en-US" sz="1500" dirty="0"/>
              <a:t>We can perform meaningful arithmetic operations on them </a:t>
            </a:r>
          </a:p>
          <a:p>
            <a:pPr lvl="1">
              <a:spcBef>
                <a:spcPct val="50000"/>
              </a:spcBef>
            </a:pPr>
            <a:r>
              <a:rPr lang="en-US" sz="1500" dirty="0"/>
              <a:t>In Race 1, Black Gold is 122.4/120 = 1.02 times slower than Battleship (or, 2% slower).  </a:t>
            </a:r>
          </a:p>
          <a:p>
            <a:r>
              <a:rPr lang="en-US" sz="1500" dirty="0"/>
              <a:t>Valid operations:  =, ≠, &gt;, ≥ ,&lt;, ≤, +, -, x, /,…</a:t>
            </a:r>
          </a:p>
        </p:txBody>
      </p:sp>
      <p:graphicFrame>
        <p:nvGraphicFramePr>
          <p:cNvPr id="18434" name="Group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552383"/>
              </p:ext>
            </p:extLst>
          </p:nvPr>
        </p:nvGraphicFramePr>
        <p:xfrm>
          <a:off x="5359151" y="1683361"/>
          <a:ext cx="6107168" cy="34825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9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0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00217" marR="156113" marT="156113" marB="156113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Battleship</a:t>
                      </a:r>
                    </a:p>
                  </a:txBody>
                  <a:tcPr marL="300217" marR="156113" marT="156113" marB="156113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Black Gold</a:t>
                      </a:r>
                    </a:p>
                  </a:txBody>
                  <a:tcPr marL="300217" marR="156113" marT="156113" marB="156113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Bushranger</a:t>
                      </a:r>
                    </a:p>
                  </a:txBody>
                  <a:tcPr marL="300217" marR="156113" marT="156113" marB="156113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Race 1</a:t>
                      </a:r>
                    </a:p>
                  </a:txBody>
                  <a:tcPr marL="300217" marR="156113" marT="156113" marB="156113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120 s</a:t>
                      </a:r>
                    </a:p>
                  </a:txBody>
                  <a:tcPr marL="300217" marR="156113" marT="156113" marB="156113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122.4s</a:t>
                      </a:r>
                    </a:p>
                  </a:txBody>
                  <a:tcPr marL="300217" marR="156113" marT="156113" marB="156113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122.7s</a:t>
                      </a:r>
                    </a:p>
                  </a:txBody>
                  <a:tcPr marL="300217" marR="156113" marT="156113" marB="156113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Race 2</a:t>
                      </a:r>
                    </a:p>
                  </a:txBody>
                  <a:tcPr marL="300217" marR="156113" marT="156113" marB="156113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118.2s</a:t>
                      </a:r>
                    </a:p>
                  </a:txBody>
                  <a:tcPr marL="300217" marR="156113" marT="156113" marB="156113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121.3s</a:t>
                      </a:r>
                    </a:p>
                  </a:txBody>
                  <a:tcPr marL="300217" marR="156113" marT="156113" marB="156113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118s</a:t>
                      </a:r>
                    </a:p>
                  </a:txBody>
                  <a:tcPr marL="300217" marR="156113" marT="156113" marB="156113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Race 3</a:t>
                      </a:r>
                    </a:p>
                  </a:txBody>
                  <a:tcPr marL="300217" marR="156113" marT="156113" marB="156113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122.3s</a:t>
                      </a:r>
                    </a:p>
                  </a:txBody>
                  <a:tcPr marL="300217" marR="156113" marT="156113" marB="156113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122s</a:t>
                      </a:r>
                    </a:p>
                  </a:txBody>
                  <a:tcPr marL="300217" marR="156113" marT="156113" marB="156113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122.2s</a:t>
                      </a:r>
                    </a:p>
                  </a:txBody>
                  <a:tcPr marL="300217" marR="156113" marT="156113" marB="156113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Race 4</a:t>
                      </a:r>
                    </a:p>
                  </a:txBody>
                  <a:tcPr marL="300217" marR="156113" marT="156113" marB="156113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121.1s</a:t>
                      </a:r>
                    </a:p>
                  </a:txBody>
                  <a:tcPr marL="300217" marR="156113" marT="156113" marB="156113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121s</a:t>
                      </a:r>
                    </a:p>
                  </a:txBody>
                  <a:tcPr marL="300217" marR="156113" marT="156113" marB="156113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123.7s</a:t>
                      </a:r>
                    </a:p>
                  </a:txBody>
                  <a:tcPr marL="300217" marR="156113" marT="156113" marB="156113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F65FF2-EEAE-4C3E-BAD1-5FE3813DA1CC}"/>
              </a:ext>
            </a:extLst>
          </p:cNvPr>
          <p:cNvSpPr txBox="1"/>
          <p:nvPr/>
        </p:nvSpPr>
        <p:spPr>
          <a:xfrm>
            <a:off x="6858000" y="10668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time used</a:t>
            </a:r>
          </a:p>
        </p:txBody>
      </p:sp>
    </p:spTree>
    <p:extLst>
      <p:ext uri="{BB962C8B-B14F-4D97-AF65-F5344CB8AC3E}">
        <p14:creationId xmlns:p14="http://schemas.microsoft.com/office/powerpoint/2010/main" val="131807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359775" cy="114300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sz="4000" dirty="0"/>
            </a:br>
            <a:r>
              <a:rPr lang="en-US" sz="4000" dirty="0"/>
              <a:t> Levels of Measurement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162800" cy="4495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An attribute can be measured at a certain level or any lower level, </a:t>
            </a:r>
            <a:r>
              <a:rPr lang="en-US" sz="2000" dirty="0"/>
              <a:t>e.g.,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 horse-speed intrinsically interval-scaled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Can be measured as ordinal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So</a:t>
            </a:r>
          </a:p>
          <a:p>
            <a:pPr eaLnBrk="1" hangingPunct="1"/>
            <a:r>
              <a:rPr lang="en-US" sz="2400" dirty="0"/>
              <a:t>An </a:t>
            </a:r>
            <a:r>
              <a:rPr lang="en-US" sz="2400" b="1" dirty="0"/>
              <a:t>interval-scaled attribute </a:t>
            </a:r>
            <a:r>
              <a:rPr lang="en-US" sz="2400" dirty="0"/>
              <a:t>can be measured by </a:t>
            </a:r>
            <a:r>
              <a:rPr lang="en-US" sz="2400" b="1" dirty="0"/>
              <a:t>interval, ordinal or nominal</a:t>
            </a:r>
            <a:r>
              <a:rPr lang="en-US" sz="2400" dirty="0"/>
              <a:t> measures</a:t>
            </a:r>
          </a:p>
          <a:p>
            <a:pPr eaLnBrk="1" hangingPunct="1"/>
            <a:r>
              <a:rPr lang="en-US" sz="2400" dirty="0"/>
              <a:t>An </a:t>
            </a:r>
            <a:r>
              <a:rPr lang="en-US" sz="2400" b="1" dirty="0"/>
              <a:t>ordinal-scaled attribute </a:t>
            </a:r>
            <a:r>
              <a:rPr lang="en-US" sz="2400" dirty="0"/>
              <a:t>can be measured by </a:t>
            </a:r>
            <a:r>
              <a:rPr lang="en-US" sz="2400" b="1" dirty="0"/>
              <a:t>ordinal or nominal </a:t>
            </a:r>
            <a:r>
              <a:rPr lang="en-US" sz="2400" dirty="0"/>
              <a:t>measures, but NOT interval</a:t>
            </a:r>
          </a:p>
          <a:p>
            <a:pPr eaLnBrk="1" hangingPunct="1"/>
            <a:r>
              <a:rPr lang="en-US" sz="2400" b="1" dirty="0"/>
              <a:t>Nominal attributes</a:t>
            </a:r>
            <a:r>
              <a:rPr lang="en-US" sz="2400" dirty="0"/>
              <a:t> can only have </a:t>
            </a:r>
            <a:r>
              <a:rPr lang="en-US" sz="2400" b="1" dirty="0"/>
              <a:t>nominal</a:t>
            </a:r>
            <a:r>
              <a:rPr lang="en-US" sz="2400" dirty="0"/>
              <a:t> measures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Caution: </a:t>
            </a:r>
            <a:r>
              <a:rPr lang="en-US" sz="2400" dirty="0"/>
              <a:t>Measuring at a lower level loses information and limits possible analyses </a:t>
            </a:r>
            <a:r>
              <a:rPr lang="en-US" sz="2000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36172309"/>
              </p:ext>
            </p:extLst>
          </p:nvPr>
        </p:nvGraphicFramePr>
        <p:xfrm>
          <a:off x="8382000" y="1752600"/>
          <a:ext cx="20574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510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eaLnBrk="1" hangingPunct="1"/>
            <a:r>
              <a:rPr lang="en-US" sz="5400" dirty="0"/>
              <a:t>Variable types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79095-2A4E-4A8D-BB30-2C91966E4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91B50-4FA2-45A5-92CB-3F1597A84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Interval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B5CD6-8A09-425A-9217-AF7BAE370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67400" y="2515235"/>
            <a:ext cx="5183188" cy="3684588"/>
          </a:xfrm>
        </p:spPr>
        <p:txBody>
          <a:bodyPr/>
          <a:lstStyle/>
          <a:p>
            <a:r>
              <a:rPr lang="en-US" dirty="0"/>
              <a:t>Different names for interval</a:t>
            </a:r>
          </a:p>
          <a:p>
            <a:pPr lvl="1"/>
            <a:r>
              <a:rPr lang="en-US" dirty="0"/>
              <a:t>Numeric variables</a:t>
            </a:r>
          </a:p>
          <a:p>
            <a:pPr lvl="1"/>
            <a:r>
              <a:rPr lang="en-US" dirty="0"/>
              <a:t>Continuous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F98DD-F91F-4384-B40F-AB998A39E1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With categorical variable</a:t>
            </a:r>
          </a:p>
          <a:p>
            <a:pPr lvl="1"/>
            <a:r>
              <a:rPr lang="en-US" dirty="0"/>
              <a:t>Binary</a:t>
            </a:r>
          </a:p>
          <a:p>
            <a:pPr lvl="1"/>
            <a:r>
              <a:rPr lang="en-US" dirty="0"/>
              <a:t>Ordinal</a:t>
            </a:r>
          </a:p>
          <a:p>
            <a:pPr lvl="1"/>
            <a:r>
              <a:rPr lang="en-US" dirty="0"/>
              <a:t>Nominal</a:t>
            </a:r>
          </a:p>
        </p:txBody>
      </p:sp>
    </p:spTree>
    <p:extLst>
      <p:ext uri="{BB962C8B-B14F-4D97-AF65-F5344CB8AC3E}">
        <p14:creationId xmlns:p14="http://schemas.microsoft.com/office/powerpoint/2010/main" val="2128087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/>
              <a:t>What is the measurement scale?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2000"/>
              <a:t>During which season of the year were you born?</a:t>
            </a:r>
          </a:p>
          <a:p>
            <a:pPr>
              <a:buFontTx/>
              <a:buNone/>
            </a:pPr>
            <a:r>
              <a:rPr lang="en-CA" sz="2000"/>
              <a:t>	_____winter     _____spring  _______summer    _______fall</a:t>
            </a:r>
          </a:p>
          <a:p>
            <a:pPr>
              <a:buFontTx/>
              <a:buNone/>
            </a:pPr>
            <a:endParaRPr lang="en-CA" sz="2000"/>
          </a:p>
          <a:p>
            <a:r>
              <a:rPr lang="en-CA" sz="2000"/>
              <a:t>What is your total household income? _______________</a:t>
            </a:r>
          </a:p>
          <a:p>
            <a:pPr>
              <a:buFontTx/>
              <a:buNone/>
            </a:pPr>
            <a:endParaRPr lang="en-CA" sz="2000"/>
          </a:p>
          <a:p>
            <a:r>
              <a:rPr lang="en-CA" sz="2000"/>
              <a:t>Which are your three most preferred brands of beer?  Rank them from 1 to 3 with 1 being most preferred.</a:t>
            </a:r>
          </a:p>
          <a:p>
            <a:pPr>
              <a:buFontTx/>
              <a:buNone/>
            </a:pPr>
            <a:r>
              <a:rPr lang="en-CA" sz="2000"/>
              <a:t>	Tsing Tao___   Heineken____   Corona____    Budweiser____     Carlsberg_____</a:t>
            </a:r>
          </a:p>
          <a:p>
            <a:pPr>
              <a:buFontTx/>
              <a:buNone/>
            </a:pPr>
            <a:endParaRPr lang="en-CA" sz="2000"/>
          </a:p>
          <a:p>
            <a:r>
              <a:rPr lang="en-CA" sz="2000"/>
              <a:t>How satisfied are you with the labor day shopping experience?</a:t>
            </a:r>
          </a:p>
          <a:p>
            <a:pPr>
              <a:buFontTx/>
              <a:buNone/>
            </a:pPr>
            <a:r>
              <a:rPr lang="en-CA" sz="2000"/>
              <a:t>___very satisfied    ___satisfied   ____neutral  ___dissatisfied    ___very dissatisfied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HK" sz="4800" dirty="0"/>
              <a:t>Data exploration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438400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1900" dirty="0"/>
              <a:t>To present data in a form that makes sense to people so that we can have a general idea about the data and find directions for further analysis</a:t>
            </a:r>
          </a:p>
          <a:p>
            <a:pPr lvl="1"/>
            <a:r>
              <a:rPr lang="en-US" sz="1900" b="1" dirty="0"/>
              <a:t>single variable </a:t>
            </a:r>
          </a:p>
          <a:p>
            <a:pPr lvl="1"/>
            <a:r>
              <a:rPr lang="en-US" sz="1900" b="1" dirty="0"/>
              <a:t>relationships between variables</a:t>
            </a:r>
          </a:p>
          <a:p>
            <a:r>
              <a:rPr lang="en-US" sz="1900" dirty="0"/>
              <a:t>Methods to explore:</a:t>
            </a:r>
          </a:p>
          <a:p>
            <a:pPr lvl="1"/>
            <a:r>
              <a:rPr lang="en-HK" sz="1900" b="1" dirty="0"/>
              <a:t>Statistics</a:t>
            </a:r>
            <a:endParaRPr lang="en-US" sz="1900" b="1" dirty="0"/>
          </a:p>
          <a:p>
            <a:pPr lvl="2"/>
            <a:r>
              <a:rPr lang="en-US" sz="1900" dirty="0"/>
              <a:t>Descriptive statistics: counts, percentages, averages, and measures of variability, etc.</a:t>
            </a:r>
          </a:p>
          <a:p>
            <a:pPr lvl="2"/>
            <a:r>
              <a:rPr lang="en-US" sz="1900" dirty="0"/>
              <a:t>Tables </a:t>
            </a:r>
          </a:p>
          <a:p>
            <a:pPr lvl="1"/>
            <a:r>
              <a:rPr lang="en-US" sz="1900" b="1" dirty="0"/>
              <a:t>Graphs</a:t>
            </a:r>
            <a:r>
              <a:rPr lang="en-US" sz="1900" dirty="0"/>
              <a:t>: bar chart, line chart, histograms, scatterplots, box plots and time series graphs, etc.</a:t>
            </a:r>
          </a:p>
        </p:txBody>
      </p:sp>
    </p:spTree>
    <p:extLst>
      <p:ext uri="{BB962C8B-B14F-4D97-AF65-F5344CB8AC3E}">
        <p14:creationId xmlns:p14="http://schemas.microsoft.com/office/powerpoint/2010/main" val="1799967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8FBACF-7339-4282-8F6F-4775C6E1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Single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D3ECB-5FDC-4870-8693-C552D577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006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HK" sz="5400">
                <a:solidFill>
                  <a:schemeClr val="accent5"/>
                </a:solidFill>
              </a:rPr>
              <a:t>Single variable statistics</a:t>
            </a:r>
            <a:endParaRPr lang="en-US" sz="5400">
              <a:solidFill>
                <a:schemeClr val="accent5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85B4DBF-45AE-40CF-8CBC-97417E2B8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014631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3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030F5-5BA3-465B-B8FD-965745ED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Today’s agenda</a:t>
            </a: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0" name="Content Placeholder 4">
            <a:extLst>
              <a:ext uri="{FF2B5EF4-FFF2-40B4-BE49-F238E27FC236}">
                <a16:creationId xmlns:a16="http://schemas.microsoft.com/office/drawing/2014/main" id="{3550709E-6E07-4676-A4C8-9E9078E9B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259608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9677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pPr eaLnBrk="1" hangingPunct="1"/>
            <a:br>
              <a:rPr lang="en-US" altLang="en-US" sz="4800">
                <a:ea typeface="Geneva" charset="-128"/>
              </a:rPr>
            </a:br>
            <a:r>
              <a:rPr lang="en-US" altLang="en-US" sz="4800">
                <a:ea typeface="Geneva" charset="-128"/>
              </a:rPr>
              <a:t>Measures of Central Tendency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B7B45AE-538A-428B-ACF3-EC926F6B7CF7}" type="slidenum">
              <a:rPr lang="en-US" altLang="ko-KR" smtClean="0"/>
              <a:pPr>
                <a:spcAft>
                  <a:spcPts val="600"/>
                </a:spcAft>
                <a:defRPr/>
              </a:pPr>
              <a:t>20</a:t>
            </a:fld>
            <a:endParaRPr lang="en-US" altLang="ko-KR"/>
          </a:p>
        </p:txBody>
      </p:sp>
      <p:graphicFrame>
        <p:nvGraphicFramePr>
          <p:cNvPr id="13321" name="Rectangle 3">
            <a:extLst>
              <a:ext uri="{FF2B5EF4-FFF2-40B4-BE49-F238E27FC236}">
                <a16:creationId xmlns:a16="http://schemas.microsoft.com/office/drawing/2014/main" id="{B0D39D2C-E9A2-4A20-81D2-F30214BE11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23287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de-DE" sz="4800" dirty="0"/>
              <a:t>Minimum, Maximum, Percentiles, and Quartiles</a:t>
            </a:r>
            <a:endParaRPr lang="en-US" sz="4800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Minimum and Maximum</a:t>
            </a:r>
          </a:p>
          <a:p>
            <a:r>
              <a:rPr lang="en-US" sz="2400" dirty="0"/>
              <a:t>For any percentage </a:t>
            </a:r>
            <a:r>
              <a:rPr lang="en-US" sz="2400" i="1" dirty="0"/>
              <a:t>p</a:t>
            </a:r>
            <a:r>
              <a:rPr lang="en-US" sz="2400" dirty="0"/>
              <a:t>, the </a:t>
            </a:r>
            <a:r>
              <a:rPr lang="en-US" sz="2400" i="1" dirty="0" err="1"/>
              <a:t>p</a:t>
            </a:r>
            <a:r>
              <a:rPr lang="en-US" sz="2400" dirty="0" err="1"/>
              <a:t>th</a:t>
            </a:r>
            <a:r>
              <a:rPr lang="en-US" sz="2400" dirty="0"/>
              <a:t> </a:t>
            </a:r>
            <a:r>
              <a:rPr lang="en-US" sz="2400" b="1" dirty="0"/>
              <a:t>percentile</a:t>
            </a:r>
            <a:r>
              <a:rPr lang="en-US" sz="2400" dirty="0"/>
              <a:t> is the value such that a percentage </a:t>
            </a:r>
            <a:r>
              <a:rPr lang="en-US" sz="2400" i="1" dirty="0"/>
              <a:t>p</a:t>
            </a:r>
            <a:r>
              <a:rPr lang="en-US" sz="2400" dirty="0"/>
              <a:t> of observations are smaller than it.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quartiles</a:t>
            </a:r>
            <a:r>
              <a:rPr lang="en-US" sz="2400" dirty="0"/>
              <a:t> divide the data into four groups, each with (approximately) a quarter of all observations.</a:t>
            </a:r>
          </a:p>
          <a:p>
            <a:pPr lvl="1"/>
            <a:r>
              <a:rPr lang="en-US" dirty="0"/>
              <a:t>The first, second and third quartiles are the percentiles corresponding to </a:t>
            </a:r>
            <a:r>
              <a:rPr lang="en-US" i="1" dirty="0"/>
              <a:t>p</a:t>
            </a:r>
            <a:r>
              <a:rPr lang="en-US" dirty="0"/>
              <a:t> = 25%, </a:t>
            </a:r>
            <a:r>
              <a:rPr lang="en-US" i="1" dirty="0"/>
              <a:t>p</a:t>
            </a:r>
            <a:r>
              <a:rPr lang="en-US" dirty="0"/>
              <a:t> = 50%, and </a:t>
            </a:r>
            <a:r>
              <a:rPr lang="en-US" i="1" dirty="0"/>
              <a:t>p</a:t>
            </a:r>
            <a:r>
              <a:rPr lang="en-US" dirty="0"/>
              <a:t> = 75%.</a:t>
            </a:r>
          </a:p>
          <a:p>
            <a:pPr lvl="1"/>
            <a:r>
              <a:rPr lang="en-US" dirty="0"/>
              <a:t>By definition, the second quartile (</a:t>
            </a:r>
            <a:r>
              <a:rPr lang="en-US" i="1" dirty="0"/>
              <a:t>p</a:t>
            </a:r>
            <a:r>
              <a:rPr lang="en-US" dirty="0"/>
              <a:t> = 50%) is equal to the median.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DA0BB7-265A-403C-9275-D587AB510EDC}" type="slidenum">
              <a:rPr lang="zh-TW" altLang="en-US" smtClean="0"/>
              <a:pPr>
                <a:spcAft>
                  <a:spcPts val="600"/>
                </a:spcAft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604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8643"/>
            <a:ext cx="7797443" cy="693653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altLang="en-US" dirty="0">
                <a:ea typeface="Geneva" charset="-128"/>
              </a:rPr>
              <a:t>Measures of Dispersion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851424"/>
            <a:ext cx="10134600" cy="36575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/>
              <a:t>Variance</a:t>
            </a:r>
          </a:p>
          <a:p>
            <a:pPr lvl="1" eaLnBrk="1" hangingPunct="1">
              <a:defRPr/>
            </a:pPr>
            <a:r>
              <a:rPr lang="en-US" dirty="0"/>
              <a:t>Population                                                   Sample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Standard Deviation</a:t>
            </a:r>
          </a:p>
          <a:p>
            <a:pPr lvl="1" eaLnBrk="1" hangingPunct="1">
              <a:defRPr/>
            </a:pPr>
            <a:r>
              <a:rPr lang="en-US" dirty="0"/>
              <a:t>= Square root of variance</a:t>
            </a:r>
          </a:p>
          <a:p>
            <a:pPr lvl="1" eaLnBrk="1" hangingPunct="1">
              <a:defRPr/>
            </a:pPr>
            <a:r>
              <a:rPr lang="en-US" dirty="0"/>
              <a:t>The standard deviation has the same units of measurement as the original data, unlike variance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24800" y="5624514"/>
            <a:ext cx="1600200" cy="273844"/>
          </a:xfrm>
        </p:spPr>
        <p:txBody>
          <a:bodyPr/>
          <a:lstStyle/>
          <a:p>
            <a:pPr>
              <a:defRPr/>
            </a:pPr>
            <a:fld id="{367B192F-6B2A-45E0-97E0-9C0E86837E1E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  <p:graphicFrame>
        <p:nvGraphicFramePr>
          <p:cNvPr id="14342" name="Object 1"/>
          <p:cNvGraphicFramePr>
            <a:graphicFrameLocks noChangeAspect="1"/>
          </p:cNvGraphicFramePr>
          <p:nvPr/>
        </p:nvGraphicFramePr>
        <p:xfrm>
          <a:off x="3249416" y="2755401"/>
          <a:ext cx="1714500" cy="953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091726" imgH="609336" progId="Equation.3">
                  <p:embed/>
                </p:oleObj>
              </mc:Choice>
              <mc:Fallback>
                <p:oleObj name="方程式" r:id="rId2" imgW="1091726" imgH="609336" progId="Equation.3">
                  <p:embed/>
                  <p:pic>
                    <p:nvPicPr>
                      <p:cNvPr id="1434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416" y="2755401"/>
                        <a:ext cx="1714500" cy="953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2"/>
          <p:cNvGraphicFramePr>
            <a:graphicFrameLocks noChangeAspect="1"/>
          </p:cNvGraphicFramePr>
          <p:nvPr/>
        </p:nvGraphicFramePr>
        <p:xfrm>
          <a:off x="6543568" y="2574962"/>
          <a:ext cx="1714500" cy="1025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016000" imgH="609600" progId="Equation.3">
                  <p:embed/>
                </p:oleObj>
              </mc:Choice>
              <mc:Fallback>
                <p:oleObj name="方程式" r:id="rId4" imgW="1016000" imgH="609600" progId="Equation.3">
                  <p:embed/>
                  <p:pic>
                    <p:nvPicPr>
                      <p:cNvPr id="143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568" y="2574962"/>
                        <a:ext cx="1714500" cy="1025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36565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700" dirty="0">
                <a:ea typeface="Geneva" charset="-128"/>
              </a:rPr>
              <a:t>Measures of Distribution Shape (optional)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2000" dirty="0"/>
              <a:t>Distribution of numeric variables </a:t>
            </a:r>
          </a:p>
          <a:p>
            <a:pPr eaLnBrk="1" hangingPunct="1">
              <a:defRPr/>
            </a:pPr>
            <a:r>
              <a:rPr lang="en-US" sz="2000" dirty="0"/>
              <a:t>Skewness (CS)</a:t>
            </a:r>
          </a:p>
          <a:p>
            <a:pPr lvl="1" eaLnBrk="1" hangingPunct="1">
              <a:defRPr/>
            </a:pPr>
            <a:r>
              <a:rPr lang="en-US" sz="2000" dirty="0"/>
              <a:t>-0.5 &lt; CS &lt; 0.5 indicates relative symmetry</a:t>
            </a:r>
          </a:p>
          <a:p>
            <a:pPr eaLnBrk="1" hangingPunct="1">
              <a:defRPr/>
            </a:pPr>
            <a:r>
              <a:rPr lang="en-US" sz="2000" dirty="0"/>
              <a:t>Kurtosis</a:t>
            </a:r>
          </a:p>
          <a:p>
            <a:pPr lvl="1" eaLnBrk="1" hangingPunct="1">
              <a:defRPr/>
            </a:pPr>
            <a:r>
              <a:rPr lang="en-US" sz="2000" dirty="0"/>
              <a:t>Refers to the </a:t>
            </a:r>
            <a:r>
              <a:rPr lang="en-US" sz="2000" dirty="0" err="1"/>
              <a:t>peakedness</a:t>
            </a:r>
            <a:r>
              <a:rPr lang="en-US" sz="2000" dirty="0"/>
              <a:t> or flatness of a distribution, The lower the kurtosis, the flatter the distribution.</a:t>
            </a:r>
          </a:p>
          <a:p>
            <a:pPr lvl="1" eaLnBrk="1" hangingPunct="1">
              <a:defRPr/>
            </a:pPr>
            <a:r>
              <a:rPr lang="en-US" sz="2000" dirty="0"/>
              <a:t>CK &lt; 3: more flat with wide degree of dispersion</a:t>
            </a:r>
          </a:p>
          <a:p>
            <a:pPr lvl="1" eaLnBrk="1" hangingPunct="1">
              <a:defRPr/>
            </a:pPr>
            <a:r>
              <a:rPr lang="en-US" sz="2000" dirty="0"/>
              <a:t>CK &gt;3 more peaked with less dispersion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</p:txBody>
      </p:sp>
      <p:pic>
        <p:nvPicPr>
          <p:cNvPr id="9" name="Picture 2" descr="Image result for skew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994764"/>
            <a:ext cx="4397433" cy="169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3728039"/>
            <a:ext cx="4395569" cy="24784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0A65F79-A6A3-491C-B927-1E9D5D21D3B7}" type="slidenum">
              <a:rPr lang="en-US" altLang="ko-KR"/>
              <a:pPr>
                <a:spcAft>
                  <a:spcPts val="600"/>
                </a:spcAft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177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HK" sz="5400" dirty="0">
                <a:solidFill>
                  <a:schemeClr val="accent5"/>
                </a:solidFill>
              </a:rPr>
              <a:t>Distribution graphs</a:t>
            </a:r>
            <a:endParaRPr lang="en-US" sz="5400" dirty="0">
              <a:solidFill>
                <a:schemeClr val="accent5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85B4DBF-45AE-40CF-8CBC-97417E2B8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045542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568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320800"/>
            <a:ext cx="7772400" cy="1413256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box plot </a:t>
            </a:r>
            <a:r>
              <a:rPr lang="en-US" dirty="0"/>
              <a:t>(or </a:t>
            </a:r>
            <a:r>
              <a:rPr lang="en-US" b="1" dirty="0">
                <a:solidFill>
                  <a:srgbClr val="00B050"/>
                </a:solidFill>
              </a:rPr>
              <a:t>box-whisker plot</a:t>
            </a:r>
            <a:r>
              <a:rPr lang="en-US" dirty="0"/>
              <a:t>) is an alternative type of chart for showing the distribution of a variable</a:t>
            </a:r>
          </a:p>
          <a:p>
            <a:pPr lvl="1"/>
            <a:r>
              <a:rPr lang="en-US" dirty="0"/>
              <a:t>The elements of a generic box plot: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E799D-6CEC-4202-AA8B-CDDFF908167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7764" y="2819591"/>
            <a:ext cx="24098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9"/>
          <p:cNvSpPr txBox="1">
            <a:spLocks noChangeArrowheads="1"/>
          </p:cNvSpPr>
          <p:nvPr/>
        </p:nvSpPr>
        <p:spPr bwMode="auto">
          <a:xfrm>
            <a:off x="5008563" y="4800791"/>
            <a:ext cx="914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+mj-lt"/>
                <a:cs typeface="Arial" pitchFamily="34" charset="0"/>
              </a:rPr>
              <a:t>Median</a:t>
            </a:r>
          </a:p>
        </p:txBody>
      </p:sp>
      <p:sp>
        <p:nvSpPr>
          <p:cNvPr id="8" name="TextBox 20"/>
          <p:cNvSpPr txBox="1">
            <a:spLocks noChangeArrowheads="1"/>
          </p:cNvSpPr>
          <p:nvPr/>
        </p:nvSpPr>
        <p:spPr bwMode="auto">
          <a:xfrm>
            <a:off x="5008563" y="5257991"/>
            <a:ext cx="914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200">
                <a:latin typeface="+mj-lt"/>
                <a:cs typeface="Arial" pitchFamily="34" charset="0"/>
              </a:rPr>
              <a:t>Quartile 1</a:t>
            </a:r>
          </a:p>
        </p:txBody>
      </p:sp>
      <p:cxnSp>
        <p:nvCxnSpPr>
          <p:cNvPr id="9" name="Straight Connector 8"/>
          <p:cNvCxnSpPr>
            <a:endCxn id="7" idx="1"/>
          </p:cNvCxnSpPr>
          <p:nvPr/>
        </p:nvCxnSpPr>
        <p:spPr>
          <a:xfrm flipV="1">
            <a:off x="4703763" y="4938903"/>
            <a:ext cx="304800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4703763" y="5181791"/>
            <a:ext cx="304800" cy="2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4779963" y="3991166"/>
            <a:ext cx="16970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+mj-lt"/>
                <a:cs typeface="Arial" pitchFamily="34" charset="0"/>
              </a:rPr>
              <a:t>“max” = Q3+1.5(Q3-Q1)</a:t>
            </a:r>
          </a:p>
        </p:txBody>
      </p:sp>
      <p:sp>
        <p:nvSpPr>
          <p:cNvPr id="12" name="TextBox 26"/>
          <p:cNvSpPr txBox="1">
            <a:spLocks noChangeArrowheads="1"/>
          </p:cNvSpPr>
          <p:nvPr/>
        </p:nvSpPr>
        <p:spPr bwMode="auto">
          <a:xfrm>
            <a:off x="4779962" y="5638991"/>
            <a:ext cx="16970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+mj-lt"/>
                <a:cs typeface="Arial" pitchFamily="34" charset="0"/>
              </a:rPr>
              <a:t>“min” = Q1-1.5(Q3-Q1)</a:t>
            </a:r>
          </a:p>
        </p:txBody>
      </p:sp>
      <p:sp>
        <p:nvSpPr>
          <p:cNvPr id="13" name="TextBox 28"/>
          <p:cNvSpPr txBox="1">
            <a:spLocks noChangeArrowheads="1"/>
          </p:cNvSpPr>
          <p:nvPr/>
        </p:nvSpPr>
        <p:spPr bwMode="auto">
          <a:xfrm>
            <a:off x="5008563" y="3352991"/>
            <a:ext cx="6481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+mj-lt"/>
                <a:cs typeface="Arial" pitchFamily="34" charset="0"/>
              </a:rPr>
              <a:t>outliers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1363" y="350539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46"/>
          <p:cNvSpPr txBox="1">
            <a:spLocks noChangeArrowheads="1"/>
          </p:cNvSpPr>
          <p:nvPr/>
        </p:nvSpPr>
        <p:spPr bwMode="auto">
          <a:xfrm>
            <a:off x="4997452" y="4495991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200">
                <a:latin typeface="+mj-lt"/>
                <a:cs typeface="Arial" pitchFamily="34" charset="0"/>
              </a:rPr>
              <a:t>Quartile 3</a:t>
            </a: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 flipV="1">
            <a:off x="4627563" y="4634491"/>
            <a:ext cx="369888" cy="90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6698005" y="2905887"/>
            <a:ext cx="4050093" cy="327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²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ª"/>
              <a:defRPr sz="22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©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Ÿ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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"/>
              <a:defRPr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"/>
              <a:defRPr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"/>
              <a:defRPr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"/>
              <a:defRPr>
                <a:solidFill>
                  <a:srgbClr val="663300"/>
                </a:solidFill>
                <a:latin typeface="+mn-lt"/>
              </a:defRPr>
            </a:lvl9pPr>
          </a:lstStyle>
          <a:p>
            <a:pPr lvl="1"/>
            <a:r>
              <a:rPr lang="en-US" sz="2000" kern="0" dirty="0"/>
              <a:t>Top outliers defined as those above Q3+1.5(Q3-Q1).</a:t>
            </a:r>
          </a:p>
          <a:p>
            <a:pPr lvl="1"/>
            <a:r>
              <a:rPr lang="en-US" sz="2000" kern="0" dirty="0"/>
              <a:t>“max” = maximum of non-outliers</a:t>
            </a:r>
          </a:p>
          <a:p>
            <a:pPr lvl="1"/>
            <a:r>
              <a:rPr lang="en-US" sz="2000" kern="0" dirty="0"/>
              <a:t>“min” = minimum of non-outliers</a:t>
            </a:r>
          </a:p>
          <a:p>
            <a:pPr lvl="1"/>
            <a:r>
              <a:rPr lang="en-US" sz="2000" kern="0" dirty="0"/>
              <a:t>IQR = Q3-Q1: Interquartile range</a:t>
            </a:r>
          </a:p>
        </p:txBody>
      </p:sp>
    </p:spTree>
    <p:extLst>
      <p:ext uri="{BB962C8B-B14F-4D97-AF65-F5344CB8AC3E}">
        <p14:creationId xmlns:p14="http://schemas.microsoft.com/office/powerpoint/2010/main" val="2714404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04617B"/>
                </a:solidFill>
              </a:rPr>
              <a:t>outlier</a:t>
            </a:r>
            <a:r>
              <a:rPr lang="en-US" dirty="0"/>
              <a:t> is a value or an entire observation (row) that lies well outside of the norm.</a:t>
            </a:r>
          </a:p>
          <a:p>
            <a:pPr lvl="1"/>
            <a:r>
              <a:rPr lang="en-US" dirty="0"/>
              <a:t>Some statisticians define an outlier as </a:t>
            </a:r>
            <a:r>
              <a:rPr lang="en-US" dirty="0">
                <a:solidFill>
                  <a:srgbClr val="FF0000"/>
                </a:solidFill>
              </a:rPr>
              <a:t>any value more than three standard deviations from the mean</a:t>
            </a:r>
            <a:r>
              <a:rPr lang="en-US" dirty="0"/>
              <a:t>, but this is only a rule of thumb</a:t>
            </a:r>
          </a:p>
          <a:p>
            <a:r>
              <a:rPr lang="en-US" dirty="0"/>
              <a:t>Domain knowledge is required to decide whether an “outlier” is truly an error, an abnormal or a special case</a:t>
            </a:r>
          </a:p>
          <a:p>
            <a:r>
              <a:rPr lang="en-US" dirty="0"/>
              <a:t>What to do with outliers:</a:t>
            </a:r>
          </a:p>
          <a:p>
            <a:pPr lvl="1"/>
            <a:r>
              <a:rPr lang="en-US" dirty="0"/>
              <a:t>Careful review for more information to make decisions</a:t>
            </a:r>
          </a:p>
          <a:p>
            <a:pPr lvl="1"/>
            <a:r>
              <a:rPr lang="en-US" dirty="0"/>
              <a:t>Remove if confirmed to be errors or unexplained abnormal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E799D-6CEC-4202-AA8B-CDDFF908167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89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396C9-E65A-4ED3-92E0-606F3DD0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Multiple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0A0DE-DABF-48C7-AFF5-F4FC2846E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1161" y="4200522"/>
            <a:ext cx="5449982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438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HK" sz="5400" dirty="0">
                <a:solidFill>
                  <a:schemeClr val="accent5"/>
                </a:solidFill>
              </a:rPr>
              <a:t>Two interval variables</a:t>
            </a:r>
            <a:endParaRPr lang="en-US" sz="5400" dirty="0">
              <a:solidFill>
                <a:schemeClr val="accent5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85B4DBF-45AE-40CF-8CBC-97417E2B8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97439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775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Autofit/>
          </a:bodyPr>
          <a:lstStyle/>
          <a:p>
            <a:r>
              <a:rPr lang="en-US" sz="3200" dirty="0"/>
              <a:t>Relationship: two continuous variables - Covariance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measure of the linear association between two (continuous) variables, X and Y.</a:t>
            </a:r>
          </a:p>
          <a:p>
            <a:r>
              <a:rPr lang="en-US" sz="2000" dirty="0"/>
              <a:t>For a population, COVARIANCE.P: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      </a:t>
            </a:r>
          </a:p>
          <a:p>
            <a:endParaRPr lang="en-US" sz="2000" dirty="0"/>
          </a:p>
          <a:p>
            <a:r>
              <a:rPr lang="en-US" sz="2000" dirty="0"/>
              <a:t>For a sample, COVARIANCE.S: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168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83423" y="1253114"/>
            <a:ext cx="4397433" cy="1176312"/>
          </a:xfrm>
          <a:prstGeom prst="rect">
            <a:avLst/>
          </a:prstGeom>
          <a:noFill/>
        </p:spPr>
      </p:pic>
      <p:pic>
        <p:nvPicPr>
          <p:cNvPr id="71686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83423" y="4373870"/>
            <a:ext cx="4395569" cy="1186804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DA0BB7-265A-403C-9275-D587AB510EDC}" type="slidenum">
              <a:rPr lang="zh-TW" altLang="en-US" smtClean="0"/>
              <a:pPr>
                <a:spcAft>
                  <a:spcPts val="600"/>
                </a:spcAft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49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0F207-CD29-4E09-A918-E87EBBD5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Customer data - Framework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E49C-0E6A-48F8-BC14-52B22DD6D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Demographics: age, gender, zip code, education, income…</a:t>
            </a:r>
          </a:p>
          <a:p>
            <a:r>
              <a:rPr lang="en-US" sz="2400"/>
              <a:t>Psychographics:  interests, lifecycle stage, attitudes, beliefs…</a:t>
            </a:r>
          </a:p>
          <a:p>
            <a:r>
              <a:rPr lang="en-US" sz="2400"/>
              <a:t>Technographics: how long they are online every week, data usage, equipment, apps/tools</a:t>
            </a:r>
          </a:p>
          <a:p>
            <a:r>
              <a:rPr lang="en-US" sz="2400"/>
              <a:t>Transactions: plan, how much they spend on the plan</a:t>
            </a:r>
          </a:p>
          <a:p>
            <a:r>
              <a:rPr lang="en-US" sz="2400"/>
              <a:t>Consumption and usage: data usage, voice usage</a:t>
            </a:r>
          </a:p>
          <a:p>
            <a:r>
              <a:rPr lang="en-US" sz="2400"/>
              <a:t>Interactions: complaints, number of times to call service, network issues; marketing promotions; events</a:t>
            </a:r>
          </a:p>
        </p:txBody>
      </p:sp>
    </p:spTree>
    <p:extLst>
      <p:ext uri="{BB962C8B-B14F-4D97-AF65-F5344CB8AC3E}">
        <p14:creationId xmlns:p14="http://schemas.microsoft.com/office/powerpoint/2010/main" val="248695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Relationship: two continuous variables -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DA0BB7-265A-403C-9275-D587AB510EDC}" type="slidenum">
              <a:rPr lang="zh-TW" altLang="en-US" smtClean="0"/>
              <a:pPr>
                <a:spcAft>
                  <a:spcPts val="600"/>
                </a:spcAft>
              </a:pPr>
              <a:t>30</a:t>
            </a:fld>
            <a:endParaRPr lang="zh-TW" altLang="en-US"/>
          </a:p>
        </p:txBody>
      </p:sp>
      <p:pic>
        <p:nvPicPr>
          <p:cNvPr id="7475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99290" y="3649662"/>
            <a:ext cx="2725836" cy="97998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 anchor="ctr">
            <a:normAutofit/>
          </a:bodyPr>
          <a:lstStyle/>
          <a:p>
            <a:pPr>
              <a:buClr>
                <a:srgbClr val="FFB65B"/>
              </a:buClr>
            </a:pPr>
            <a:r>
              <a:rPr lang="en-US" sz="1800" dirty="0"/>
              <a:t>A measure of the linear association between two variables, X and Y.</a:t>
            </a:r>
          </a:p>
          <a:p>
            <a:pPr>
              <a:buClr>
                <a:srgbClr val="FFB65B"/>
              </a:buClr>
            </a:pPr>
            <a:r>
              <a:rPr lang="en-US" sz="1800" dirty="0"/>
              <a:t>The scale of measurement is normalized</a:t>
            </a:r>
          </a:p>
          <a:p>
            <a:pPr>
              <a:buClr>
                <a:srgbClr val="FFB65B"/>
              </a:buClr>
            </a:pPr>
            <a:r>
              <a:rPr lang="en-US" sz="1800" dirty="0"/>
              <a:t>The correlation value is always between -1 and +1.</a:t>
            </a:r>
          </a:p>
          <a:p>
            <a:pPr>
              <a:buClr>
                <a:srgbClr val="FFB65B"/>
              </a:buClr>
            </a:pPr>
            <a:endParaRPr lang="en-US" sz="1800" dirty="0"/>
          </a:p>
          <a:p>
            <a:pPr>
              <a:buClr>
                <a:srgbClr val="FFB65B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2811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5624514"/>
            <a:ext cx="1600200" cy="273844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7578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5641" y="2078850"/>
            <a:ext cx="6495915" cy="346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86800" y="3581400"/>
            <a:ext cx="3348372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is linear concept; it may not be able to recover nonlinear relationships.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8382000" y="4366230"/>
            <a:ext cx="835986" cy="281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05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HK" sz="5400" dirty="0">
                <a:solidFill>
                  <a:schemeClr val="accent5"/>
                </a:solidFill>
              </a:rPr>
              <a:t>One interval vs. one categorical</a:t>
            </a:r>
            <a:endParaRPr lang="en-US" sz="5400" dirty="0">
              <a:solidFill>
                <a:schemeClr val="accent5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85B4DBF-45AE-40CF-8CBC-97417E2B8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228496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639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HK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Take-away for today</a:t>
            </a:r>
            <a:endParaRPr 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 lnSpcReduction="10000"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data come from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 levels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 variable exploration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Categorical variables: frequency count, bar chart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Continuous variables: summary statistics, histogram, boxplot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variable exploration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Two continuous variable: covariance, correlation, scatterplot, heatmap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continuous variable vs. a categorical variable: comparison of statistics, boxplots across categories</a:t>
            </a:r>
          </a:p>
        </p:txBody>
      </p:sp>
    </p:spTree>
    <p:extLst>
      <p:ext uri="{BB962C8B-B14F-4D97-AF65-F5344CB8AC3E}">
        <p14:creationId xmlns:p14="http://schemas.microsoft.com/office/powerpoint/2010/main" val="351421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DBE2F-32A4-48BE-88CB-5A5F92BC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customer data of a bank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700047D-C439-4FA5-A5BC-B7B1DF802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600201"/>
            <a:ext cx="9496721" cy="4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87A3A-0606-4F70-AB31-517F335D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Where do they come from?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85A2-6A4E-40AD-BEC8-5012C9C1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Internal</a:t>
            </a:r>
          </a:p>
          <a:p>
            <a:pPr lvl="1"/>
            <a:r>
              <a:rPr lang="en-US" sz="2000" dirty="0"/>
              <a:t>Customer relationship management systems: Relational databases</a:t>
            </a:r>
          </a:p>
          <a:p>
            <a:pPr lvl="1"/>
            <a:r>
              <a:rPr lang="en-US" sz="2000" dirty="0"/>
              <a:t>Transaction systems: relational databases</a:t>
            </a:r>
          </a:p>
          <a:p>
            <a:pPr lvl="1"/>
            <a:r>
              <a:rPr lang="en-US" sz="2000" dirty="0"/>
              <a:t>Surveys: e.g., customer satisfaction survey – data in files</a:t>
            </a:r>
          </a:p>
          <a:p>
            <a:pPr lvl="1"/>
            <a:r>
              <a:rPr lang="en-US" sz="2000" dirty="0"/>
              <a:t>Server logs: customer usage data</a:t>
            </a:r>
          </a:p>
          <a:p>
            <a:pPr lvl="1"/>
            <a:r>
              <a:rPr lang="en-US" sz="2000" dirty="0"/>
              <a:t>Voice files/NoSQL: e.g., customer calls to service centers </a:t>
            </a:r>
          </a:p>
          <a:p>
            <a:r>
              <a:rPr lang="en-US" sz="2400" dirty="0"/>
              <a:t>External</a:t>
            </a:r>
          </a:p>
          <a:p>
            <a:pPr lvl="1"/>
            <a:r>
              <a:rPr lang="en-US" sz="2000" dirty="0"/>
              <a:t>Purchased from data providers</a:t>
            </a:r>
          </a:p>
          <a:p>
            <a:pPr lvl="1"/>
            <a:r>
              <a:rPr lang="en-US" sz="2000" dirty="0"/>
              <a:t>Social media: web scraping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981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33C18-82E0-4C6B-A2BC-EDA44F0A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Data storage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D604-EA0A-4DD2-A0A5-F7756401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Files</a:t>
            </a:r>
          </a:p>
          <a:p>
            <a:pPr lvl="1"/>
            <a:r>
              <a:rPr lang="en-US" dirty="0"/>
              <a:t>Text files: .csv (comma separated values)</a:t>
            </a:r>
          </a:p>
          <a:p>
            <a:pPr lvl="1"/>
            <a:r>
              <a:rPr lang="en-US" dirty="0"/>
              <a:t>Log files: machine data</a:t>
            </a:r>
          </a:p>
          <a:p>
            <a:pPr lvl="1"/>
            <a:r>
              <a:rPr lang="en-US" dirty="0"/>
              <a:t>Web files: HTML, XML, JSON</a:t>
            </a:r>
          </a:p>
          <a:p>
            <a:pPr lvl="1"/>
            <a:r>
              <a:rPr lang="en-US" dirty="0"/>
              <a:t>Application-specific files: Word, PowerPoint, Excel</a:t>
            </a:r>
          </a:p>
          <a:p>
            <a:r>
              <a:rPr lang="en-US" sz="2400"/>
              <a:t>Databases: organized collection of data</a:t>
            </a:r>
          </a:p>
          <a:p>
            <a:pPr lvl="1"/>
            <a:r>
              <a:rPr lang="en-US" dirty="0"/>
              <a:t>Relational databases</a:t>
            </a:r>
          </a:p>
          <a:p>
            <a:pPr lvl="1"/>
            <a:r>
              <a:rPr lang="en-US" dirty="0"/>
              <a:t>Other types of databases: object-oriented, key-value databases, etc.</a:t>
            </a:r>
          </a:p>
        </p:txBody>
      </p:sp>
    </p:spTree>
    <p:extLst>
      <p:ext uri="{BB962C8B-B14F-4D97-AF65-F5344CB8AC3E}">
        <p14:creationId xmlns:p14="http://schemas.microsoft.com/office/powerpoint/2010/main" val="181471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 bwMode="auto">
          <a:xfrm>
            <a:off x="648929" y="629266"/>
            <a:ext cx="3667039" cy="1676603"/>
          </a:xfr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800"/>
              <a:t>A relational Database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24AC2FE-8DC8-4E92-BD6E-A4102042E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6AC2E-7456-4D93-B668-86ED19FF6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pPr lvl="1">
              <a:spcBef>
                <a:spcPts val="1600"/>
              </a:spcBef>
            </a:pPr>
            <a:r>
              <a:rPr lang="en-US" sz="1800" dirty="0"/>
              <a:t>The most common type of database system</a:t>
            </a:r>
          </a:p>
          <a:p>
            <a:pPr lvl="1">
              <a:spcBef>
                <a:spcPts val="1600"/>
              </a:spcBef>
            </a:pPr>
            <a:r>
              <a:rPr lang="en-US" sz="1800" dirty="0"/>
              <a:t>Information stored in two dimensional tables with defined set of relationships among them</a:t>
            </a:r>
          </a:p>
          <a:p>
            <a:pPr lvl="1">
              <a:spcBef>
                <a:spcPts val="1600"/>
              </a:spcBef>
            </a:pPr>
            <a:r>
              <a:rPr lang="en-US" sz="1800" dirty="0"/>
              <a:t>Efficient and intuitive</a:t>
            </a:r>
          </a:p>
        </p:txBody>
      </p:sp>
      <p:pic>
        <p:nvPicPr>
          <p:cNvPr id="16386" name="Picture 2" descr="Image result for transaction er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" r="2" b="586"/>
          <a:stretch/>
        </p:blipFill>
        <p:spPr bwMode="auto">
          <a:xfrm>
            <a:off x="4636008" y="640082"/>
            <a:ext cx="6916329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97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Measurement levels of variables</a:t>
            </a:r>
          </a:p>
        </p:txBody>
      </p:sp>
      <p:sp>
        <p:nvSpPr>
          <p:cNvPr id="45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4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Measuring Objects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Customers, products, companies, and any other “</a:t>
            </a:r>
            <a:r>
              <a:rPr lang="en-US" sz="2000" b="1"/>
              <a:t>object</a:t>
            </a:r>
            <a:r>
              <a:rPr lang="en-US" sz="2000"/>
              <a:t>” are described by their </a:t>
            </a:r>
            <a:r>
              <a:rPr lang="en-US" sz="2000" b="1"/>
              <a:t>attributes</a:t>
            </a:r>
            <a:r>
              <a:rPr lang="en-US" sz="2000"/>
              <a:t> (satisfaction, price, innovativeness…)</a:t>
            </a:r>
          </a:p>
          <a:p>
            <a:r>
              <a:rPr lang="en-HK" sz="2000" b="1"/>
              <a:t>Attribute</a:t>
            </a:r>
            <a:r>
              <a:rPr lang="en-HK" sz="2000"/>
              <a:t>, </a:t>
            </a:r>
            <a:r>
              <a:rPr lang="en-HK" sz="2000" b="1"/>
              <a:t>dimension</a:t>
            </a:r>
            <a:r>
              <a:rPr lang="en-HK" sz="2000"/>
              <a:t>, </a:t>
            </a:r>
            <a:r>
              <a:rPr lang="en-HK" sz="2000" b="1"/>
              <a:t>feature</a:t>
            </a:r>
            <a:r>
              <a:rPr lang="en-HK" sz="2000"/>
              <a:t>, and </a:t>
            </a:r>
            <a:r>
              <a:rPr lang="en-HK" sz="2000" b="1"/>
              <a:t>variable</a:t>
            </a:r>
            <a:r>
              <a:rPr lang="en-HK" sz="2000"/>
              <a:t> are often used interchangeably</a:t>
            </a:r>
            <a:endParaRPr lang="en-US" sz="2000"/>
          </a:p>
          <a:p>
            <a:r>
              <a:rPr lang="en-US" sz="2000"/>
              <a:t>Attributes may vary from one object to another (cross-sectional) or from one time to another (longitudinal).  </a:t>
            </a:r>
          </a:p>
          <a:p>
            <a:r>
              <a:rPr lang="en-US" sz="2000"/>
              <a:t>To </a:t>
            </a:r>
            <a:r>
              <a:rPr lang="en-US" sz="2000" b="1"/>
              <a:t>measure </a:t>
            </a:r>
            <a:r>
              <a:rPr lang="en-US" sz="2000"/>
              <a:t>attributes, we assign numbers or symbols to them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6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1562</Words>
  <Application>Microsoft Office PowerPoint</Application>
  <PresentationFormat>Widescreen</PresentationFormat>
  <Paragraphs>290</Paragraphs>
  <Slides>33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Geneva</vt:lpstr>
      <vt:lpstr>Arial</vt:lpstr>
      <vt:lpstr>Calibri</vt:lpstr>
      <vt:lpstr>Calibri Light</vt:lpstr>
      <vt:lpstr>Times New Roman</vt:lpstr>
      <vt:lpstr>Office Theme</vt:lpstr>
      <vt:lpstr>方程式</vt:lpstr>
      <vt:lpstr>2. Data exploration  </vt:lpstr>
      <vt:lpstr>Today’s agenda</vt:lpstr>
      <vt:lpstr>Customer data - Framework</vt:lpstr>
      <vt:lpstr>Sample customer data of a bank</vt:lpstr>
      <vt:lpstr>Where do they come from?</vt:lpstr>
      <vt:lpstr>Data storage</vt:lpstr>
      <vt:lpstr>A relational Database</vt:lpstr>
      <vt:lpstr>Measurement levels of variables</vt:lpstr>
      <vt:lpstr>Measuring Objects</vt:lpstr>
      <vt:lpstr>Nominal Measure</vt:lpstr>
      <vt:lpstr>Binary Measure</vt:lpstr>
      <vt:lpstr>Ordinal Measure </vt:lpstr>
      <vt:lpstr>Interval Measure</vt:lpstr>
      <vt:lpstr>  Levels of Measurement</vt:lpstr>
      <vt:lpstr>Variable types</vt:lpstr>
      <vt:lpstr>What is the measurement scale?</vt:lpstr>
      <vt:lpstr>Data exploration</vt:lpstr>
      <vt:lpstr>Single variable</vt:lpstr>
      <vt:lpstr>Single variable statistics</vt:lpstr>
      <vt:lpstr> Measures of Central Tendency</vt:lpstr>
      <vt:lpstr>Minimum, Maximum, Percentiles, and Quartiles</vt:lpstr>
      <vt:lpstr>Measures of Dispersion</vt:lpstr>
      <vt:lpstr>Measures of Distribution Shape (optional)</vt:lpstr>
      <vt:lpstr>Distribution graphs</vt:lpstr>
      <vt:lpstr>Box Plots</vt:lpstr>
      <vt:lpstr>Outliers</vt:lpstr>
      <vt:lpstr>Multiple variables</vt:lpstr>
      <vt:lpstr>Two interval variables</vt:lpstr>
      <vt:lpstr>Relationship: two continuous variables - Covariance</vt:lpstr>
      <vt:lpstr>Relationship: two continuous variables - Correlation</vt:lpstr>
      <vt:lpstr>Correlation</vt:lpstr>
      <vt:lpstr>One interval vs. one categorical</vt:lpstr>
      <vt:lpstr>Take-away for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2021-01-18T19:49:25Z</dcterms:created>
  <dcterms:modified xsi:type="dcterms:W3CDTF">2024-01-29T19:33:58Z</dcterms:modified>
</cp:coreProperties>
</file>