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5" r:id="rId8"/>
    <p:sldId id="262" r:id="rId9"/>
    <p:sldId id="269" r:id="rId10"/>
    <p:sldId id="263" r:id="rId11"/>
    <p:sldId id="270" r:id="rId12"/>
    <p:sldId id="264" r:id="rId13"/>
    <p:sldId id="271" r:id="rId14"/>
    <p:sldId id="268" r:id="rId15"/>
    <p:sldId id="272" r:id="rId16"/>
    <p:sldId id="266" r:id="rId17"/>
    <p:sldId id="267"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7"/>
    <p:restoredTop sz="94681"/>
  </p:normalViewPr>
  <p:slideViewPr>
    <p:cSldViewPr snapToGrid="0">
      <p:cViewPr>
        <p:scale>
          <a:sx n="145" d="100"/>
          <a:sy n="145" d="100"/>
        </p:scale>
        <p:origin x="1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3BA6-C7B3-65DD-BD76-E38A496B7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9C26A7-5143-9A23-6D2C-17F47C8BF5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48E8C9-2AA4-0DF4-C688-4635B22B46B5}"/>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B18D971F-4D1D-BDBC-3449-4D2F72D1A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2A33A-5068-FE5F-257F-0C4F1015082C}"/>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20596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6C93-8B71-CCEA-0D94-12B02C5B07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3A0F88-E5E7-C014-678D-D0646CD01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8D4FC-60FF-176E-EA82-17FCBF913A62}"/>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827781D6-034A-5C25-9717-83CA9CC91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0540D-7CB8-0D60-7DFD-5ABB8A2DC706}"/>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66577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F7C268-4743-CDF2-160F-B2C5267F17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0EA4B-6C3B-BD05-7330-721F86FE4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6E121-2648-B089-2EFA-E1375C659643}"/>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F0E21016-F68A-39E4-FC00-C588FDBE6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7CF90-A1A0-890A-4DE4-C38DF9BC4F5B}"/>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54220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567-5C7B-B83A-A465-F7BC03BF4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50B67-C982-D3E2-CF44-FCFC7A2E6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A6E20-5E10-B6C9-02AC-91D119C5E378}"/>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BC3A8B94-4CAF-C791-37CF-132ED383A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1371F-B76B-C0F5-4619-03276AC8FBA8}"/>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3663635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02F81-1869-1240-B22C-A97FCF7BB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DC7D0-3963-C7CC-F4B7-8BA18DC0FE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9CDC6-796E-C0DF-0A47-3B63B7462947}"/>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5696731A-7442-709E-76C4-359B5017E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CF66D-4B29-071A-A8BF-712E171166E8}"/>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25939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22F5-3120-7118-45EE-AA137FD1F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EF13C6-8918-CC68-66F5-9721B34CEA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87AC4-16EF-642D-6A5C-F5BF36B9CD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97047F-D62C-99F7-1C62-13FFB200502C}"/>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6" name="Footer Placeholder 5">
            <a:extLst>
              <a:ext uri="{FF2B5EF4-FFF2-40B4-BE49-F238E27FC236}">
                <a16:creationId xmlns:a16="http://schemas.microsoft.com/office/drawing/2014/main" id="{A8C4C710-581D-F3A1-117F-E572500CB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65881-04EA-1AE2-A52A-46CC7BA20098}"/>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92530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F1EFC-1C6A-47AA-6CE8-37996F736C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757112-E1B1-A4DE-056F-C3D4663DAB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CE4184-AD1A-3B9C-4BA0-B4530E2CCF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B95B14-04F2-B4D9-1C79-960629D72D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01DC26-D1C2-54D8-8D2A-E8084FCD95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5684E5-E17A-3264-D4E0-5BB4B391D2FA}"/>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8" name="Footer Placeholder 7">
            <a:extLst>
              <a:ext uri="{FF2B5EF4-FFF2-40B4-BE49-F238E27FC236}">
                <a16:creationId xmlns:a16="http://schemas.microsoft.com/office/drawing/2014/main" id="{84096C19-7918-A7B9-0563-785A1138A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FAEC0D-CA16-84D8-86F4-6C15AFDAB8FD}"/>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86953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193E-7869-D187-2619-F937B6731D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DDB5F6-332E-4AF4-A25A-2A65234C3945}"/>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4" name="Footer Placeholder 3">
            <a:extLst>
              <a:ext uri="{FF2B5EF4-FFF2-40B4-BE49-F238E27FC236}">
                <a16:creationId xmlns:a16="http://schemas.microsoft.com/office/drawing/2014/main" id="{3A0E50A4-DB23-6CF8-AFB2-E093DF176E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D8A18C-10AE-0F6F-5D78-27D97EE89FF5}"/>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96391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18A02-7FC0-D2D5-F482-965113877E18}"/>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3" name="Footer Placeholder 2">
            <a:extLst>
              <a:ext uri="{FF2B5EF4-FFF2-40B4-BE49-F238E27FC236}">
                <a16:creationId xmlns:a16="http://schemas.microsoft.com/office/drawing/2014/main" id="{02FCDF49-9C3D-E7A5-AC97-5E53CF368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5F8D6E-4231-51EE-6B26-A168A2F7850E}"/>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4186769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CDFBF-5D1B-44BE-F96B-D99F767BB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DB7BF2-50AB-4B81-853B-9FE0CA1D0C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33C77E-D94C-BD5E-E068-8803EAB3F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A52FD-0D2F-2812-D27D-399ED6662E0E}"/>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6" name="Footer Placeholder 5">
            <a:extLst>
              <a:ext uri="{FF2B5EF4-FFF2-40B4-BE49-F238E27FC236}">
                <a16:creationId xmlns:a16="http://schemas.microsoft.com/office/drawing/2014/main" id="{CF44CF23-408E-8098-3F79-6C7D2BF996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337D1-022A-4100-5519-C5861A33CF99}"/>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79420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4013-6E14-07AF-B40D-631B44B04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11721-9EB7-51EE-37F9-176620F70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48784-A202-FE65-637A-F4C76A3AA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2C821-03C0-E508-DE00-3965B448C047}"/>
              </a:ext>
            </a:extLst>
          </p:cNvPr>
          <p:cNvSpPr>
            <a:spLocks noGrp="1"/>
          </p:cNvSpPr>
          <p:nvPr>
            <p:ph type="dt" sz="half" idx="10"/>
          </p:nvPr>
        </p:nvSpPr>
        <p:spPr/>
        <p:txBody>
          <a:bodyPr/>
          <a:lstStyle/>
          <a:p>
            <a:fld id="{35DC2415-5B6A-6544-B1EF-4429B6541845}" type="datetimeFigureOut">
              <a:rPr lang="en-US" smtClean="0"/>
              <a:t>4/24/24</a:t>
            </a:fld>
            <a:endParaRPr lang="en-US"/>
          </a:p>
        </p:txBody>
      </p:sp>
      <p:sp>
        <p:nvSpPr>
          <p:cNvPr id="6" name="Footer Placeholder 5">
            <a:extLst>
              <a:ext uri="{FF2B5EF4-FFF2-40B4-BE49-F238E27FC236}">
                <a16:creationId xmlns:a16="http://schemas.microsoft.com/office/drawing/2014/main" id="{A06AA5FB-24E5-DB72-8CF7-95CABF93BA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52BFD7-AEF5-3EAD-F80C-723100AA96C8}"/>
              </a:ext>
            </a:extLst>
          </p:cNvPr>
          <p:cNvSpPr>
            <a:spLocks noGrp="1"/>
          </p:cNvSpPr>
          <p:nvPr>
            <p:ph type="sldNum" sz="quarter" idx="12"/>
          </p:nvPr>
        </p:nvSpPr>
        <p:spPr/>
        <p:txBody>
          <a:bodyPr/>
          <a:lstStyle/>
          <a:p>
            <a:fld id="{EA3B40DF-FF92-C94A-B89B-45665D1196B2}" type="slidenum">
              <a:rPr lang="en-US" smtClean="0"/>
              <a:t>‹#›</a:t>
            </a:fld>
            <a:endParaRPr lang="en-US"/>
          </a:p>
        </p:txBody>
      </p:sp>
    </p:spTree>
    <p:extLst>
      <p:ext uri="{BB962C8B-B14F-4D97-AF65-F5344CB8AC3E}">
        <p14:creationId xmlns:p14="http://schemas.microsoft.com/office/powerpoint/2010/main" val="193780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01DD0D-2BD8-3278-3D1D-B31DF4490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F7EEAF-8380-3B03-7776-5E59D0B34D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BCBA3-761D-35F8-EEC8-DBE897688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DC2415-5B6A-6544-B1EF-4429B6541845}" type="datetimeFigureOut">
              <a:rPr lang="en-US" smtClean="0"/>
              <a:t>4/24/24</a:t>
            </a:fld>
            <a:endParaRPr lang="en-US"/>
          </a:p>
        </p:txBody>
      </p:sp>
      <p:sp>
        <p:nvSpPr>
          <p:cNvPr id="5" name="Footer Placeholder 4">
            <a:extLst>
              <a:ext uri="{FF2B5EF4-FFF2-40B4-BE49-F238E27FC236}">
                <a16:creationId xmlns:a16="http://schemas.microsoft.com/office/drawing/2014/main" id="{53482AFF-37BB-1270-8450-38125097A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95D1AC-7EFE-A895-DF98-0AD89C600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3B40DF-FF92-C94A-B89B-45665D1196B2}" type="slidenum">
              <a:rPr lang="en-US" smtClean="0"/>
              <a:t>‹#›</a:t>
            </a:fld>
            <a:endParaRPr lang="en-US"/>
          </a:p>
        </p:txBody>
      </p:sp>
    </p:spTree>
    <p:extLst>
      <p:ext uri="{BB962C8B-B14F-4D97-AF65-F5344CB8AC3E}">
        <p14:creationId xmlns:p14="http://schemas.microsoft.com/office/powerpoint/2010/main" val="260221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ho.int/news-room/fact-sheets/detail/road-traffic-injuri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48A3FA-3CCE-C89D-65DC-085D02E5BD49}"/>
              </a:ext>
            </a:extLst>
          </p:cNvPr>
          <p:cNvSpPr>
            <a:spLocks noGrp="1"/>
          </p:cNvSpPr>
          <p:nvPr>
            <p:ph type="ctrTitle"/>
          </p:nvPr>
        </p:nvSpPr>
        <p:spPr>
          <a:xfrm>
            <a:off x="1808669" y="3050435"/>
            <a:ext cx="3938988" cy="1569066"/>
          </a:xfrm>
          <a:ln w="25400" cap="sq">
            <a:solidFill>
              <a:srgbClr val="FFFFFF"/>
            </a:solidFill>
            <a:miter lim="800000"/>
          </a:ln>
        </p:spPr>
        <p:txBody>
          <a:bodyPr vert="horz" wrap="square" lIns="91440" tIns="45720" rIns="91440" bIns="45720" rtlCol="0" anchor="ctr">
            <a:normAutofit fontScale="90000"/>
          </a:bodyPr>
          <a:lstStyle/>
          <a:p>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br>
              <a:rPr lang="en-US" sz="700" kern="1200" dirty="0">
                <a:solidFill>
                  <a:srgbClr val="FFFFFF"/>
                </a:solidFill>
                <a:effectLst/>
                <a:latin typeface="+mj-lt"/>
                <a:ea typeface="+mj-ea"/>
                <a:cs typeface="+mj-cs"/>
              </a:rPr>
            </a:br>
            <a:br>
              <a:rPr lang="en-US" sz="700" kern="1200" dirty="0">
                <a:solidFill>
                  <a:srgbClr val="FFFFFF"/>
                </a:solidFill>
                <a:effectLst/>
                <a:latin typeface="+mj-lt"/>
                <a:ea typeface="+mj-ea"/>
                <a:cs typeface="+mj-cs"/>
              </a:rPr>
            </a:br>
            <a:r>
              <a:rPr lang="en-US" sz="1800" b="1" i="1" u="heavy" kern="1200" dirty="0">
                <a:effectLst/>
                <a:latin typeface="+mj-lt"/>
                <a:ea typeface="+mj-ea"/>
                <a:cs typeface="+mj-cs"/>
              </a:rPr>
              <a:t>DSCI 5360.006 – DATA VISUALIZATION FOR ANALYTICS</a:t>
            </a:r>
            <a:br>
              <a:rPr lang="en-US" sz="1800" b="1" i="1" u="heavy" kern="1200" dirty="0">
                <a:effectLst/>
                <a:latin typeface="+mj-lt"/>
                <a:ea typeface="+mj-ea"/>
                <a:cs typeface="+mj-cs"/>
              </a:rPr>
            </a:br>
            <a:r>
              <a:rPr lang="en-US" sz="1300" b="1" i="1" u="heavy" kern="1200" dirty="0">
                <a:effectLst/>
                <a:latin typeface="+mj-lt"/>
                <a:ea typeface="+mj-ea"/>
                <a:cs typeface="+mj-cs"/>
              </a:rPr>
              <a:t>GROUP 4</a:t>
            </a:r>
            <a:br>
              <a:rPr lang="en-US" sz="1800" b="1" kern="1200" dirty="0">
                <a:solidFill>
                  <a:srgbClr val="FFFFFF"/>
                </a:solidFill>
                <a:effectLst/>
                <a:latin typeface="+mj-lt"/>
                <a:ea typeface="+mj-ea"/>
                <a:cs typeface="+mj-cs"/>
              </a:rPr>
            </a:br>
            <a:br>
              <a:rPr lang="en-US" sz="1800" b="1" kern="1200" dirty="0">
                <a:solidFill>
                  <a:srgbClr val="FFFFFF"/>
                </a:solidFill>
                <a:effectLst/>
                <a:latin typeface="+mj-lt"/>
                <a:ea typeface="+mj-ea"/>
                <a:cs typeface="+mj-cs"/>
              </a:rPr>
            </a:br>
            <a:br>
              <a:rPr lang="en-US" sz="700" kern="1200" dirty="0">
                <a:effectLst/>
                <a:latin typeface="+mj-lt"/>
                <a:ea typeface="+mj-ea"/>
                <a:cs typeface="+mj-cs"/>
              </a:rPr>
            </a:br>
            <a:br>
              <a:rPr lang="en-US" sz="700" kern="1200" dirty="0">
                <a:effectLst/>
                <a:latin typeface="+mj-lt"/>
                <a:ea typeface="+mj-ea"/>
                <a:cs typeface="+mj-cs"/>
              </a:rPr>
            </a:br>
            <a:r>
              <a:rPr lang="en-US" sz="700" b="1" i="1" u="none" strike="noStrike"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b="1" i="1" u="none" strike="noStrike"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r>
              <a:rPr lang="en-US" sz="700" b="1" i="1" u="none" strike="noStrike" kern="1200" dirty="0">
                <a:solidFill>
                  <a:srgbClr val="FFFFFF"/>
                </a:solidFill>
                <a:effectLst/>
                <a:latin typeface="+mj-lt"/>
                <a:ea typeface="+mj-ea"/>
                <a:cs typeface="+mj-cs"/>
              </a:rPr>
              <a:t> </a:t>
            </a:r>
            <a:br>
              <a:rPr lang="en-US" sz="700" kern="1200" dirty="0">
                <a:solidFill>
                  <a:srgbClr val="FFFFFF"/>
                </a:solidFill>
                <a:effectLst/>
                <a:latin typeface="+mj-lt"/>
                <a:ea typeface="+mj-ea"/>
                <a:cs typeface="+mj-cs"/>
              </a:rPr>
            </a:br>
            <a:endParaRPr lang="en-US" sz="700" kern="1200" dirty="0">
              <a:solidFill>
                <a:srgbClr val="FFFFFF"/>
              </a:solidFill>
              <a:latin typeface="+mj-lt"/>
              <a:ea typeface="+mj-ea"/>
              <a:cs typeface="+mj-cs"/>
            </a:endParaRPr>
          </a:p>
        </p:txBody>
      </p:sp>
      <p:sp>
        <p:nvSpPr>
          <p:cNvPr id="14" name="Rectangle 13">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458CB05-9EC7-1B7E-2642-A7581634B536}"/>
              </a:ext>
            </a:extLst>
          </p:cNvPr>
          <p:cNvSpPr>
            <a:spLocks noGrp="1"/>
          </p:cNvSpPr>
          <p:nvPr>
            <p:ph type="subTitle" idx="1"/>
          </p:nvPr>
        </p:nvSpPr>
        <p:spPr>
          <a:xfrm>
            <a:off x="6574536" y="640080"/>
            <a:ext cx="5053066" cy="2031868"/>
          </a:xfrm>
        </p:spPr>
        <p:txBody>
          <a:bodyPr vert="horz" lIns="91440" tIns="45720" rIns="91440" bIns="45720" rtlCol="0">
            <a:normAutofit fontScale="85000" lnSpcReduction="20000"/>
          </a:bodyPr>
          <a:lstStyle/>
          <a:p>
            <a:r>
              <a:rPr lang="en-US" sz="4000" b="1" i="1" u="heavy" dirty="0">
                <a:effectLst/>
              </a:rPr>
              <a:t>Understanding Road Safety Trends: An Analysis of Road Accidents From January 2021 To December 2022</a:t>
            </a:r>
          </a:p>
          <a:p>
            <a:pPr marL="0" marR="0" indent="-228600" algn="l">
              <a:spcBef>
                <a:spcPts val="0"/>
              </a:spcBef>
              <a:spcAft>
                <a:spcPts val="0"/>
              </a:spcAft>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570178D2-42EE-B16D-7ED8-35B33F896B0E}"/>
              </a:ext>
            </a:extLst>
          </p:cNvPr>
          <p:cNvSpPr txBox="1"/>
          <p:nvPr/>
        </p:nvSpPr>
        <p:spPr>
          <a:xfrm>
            <a:off x="6570204" y="3671315"/>
            <a:ext cx="5057398" cy="2546605"/>
          </a:xfrm>
          <a:prstGeom prst="rect">
            <a:avLst/>
          </a:prstGeom>
        </p:spPr>
        <p:txBody>
          <a:bodyPr vert="horz" lIns="91440" tIns="45720" rIns="91440" bIns="45720" rtlCol="0">
            <a:normAutofit fontScale="55000" lnSpcReduction="20000"/>
          </a:bodyPr>
          <a:lstStyle/>
          <a:p>
            <a:pPr marL="0" marR="0" indent="-228600">
              <a:lnSpc>
                <a:spcPct val="90000"/>
              </a:lnSpc>
              <a:spcBef>
                <a:spcPts val="0"/>
              </a:spcBef>
              <a:spcAft>
                <a:spcPts val="600"/>
              </a:spcAft>
              <a:buFont typeface="Arial" panose="020B0604020202020204" pitchFamily="34" charset="0"/>
              <a:buChar char="•"/>
            </a:pPr>
            <a:r>
              <a:rPr lang="en-US" sz="1900" b="1" dirty="0">
                <a:effectLst/>
              </a:rPr>
              <a:t>Team Members </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Puja Madhav</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a:t>
            </a:r>
            <a:r>
              <a:rPr lang="en-US" sz="1900" b="1" dirty="0" err="1">
                <a:effectLst/>
              </a:rPr>
              <a:t>Taruni</a:t>
            </a:r>
            <a:r>
              <a:rPr lang="en-US" sz="1900" b="1" dirty="0">
                <a:effectLst/>
              </a:rPr>
              <a:t> </a:t>
            </a:r>
            <a:r>
              <a:rPr lang="en-US" sz="1900" b="1" dirty="0" err="1">
                <a:effectLst/>
              </a:rPr>
              <a:t>Madugula</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Saadana Shyam Sunder</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highlight>
                  <a:srgbClr val="FFFFFF"/>
                </a:highlight>
              </a:rPr>
              <a:t> </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highlight>
                  <a:srgbClr val="FFFFFF"/>
                </a:highlight>
              </a:rPr>
              <a:t>   Deepthi </a:t>
            </a:r>
            <a:r>
              <a:rPr lang="en-US" sz="1900" b="1" dirty="0" err="1">
                <a:effectLst/>
                <a:highlight>
                  <a:srgbClr val="FFFFFF"/>
                </a:highlight>
              </a:rPr>
              <a:t>Sree</a:t>
            </a:r>
            <a:r>
              <a:rPr lang="en-US" sz="1900" b="1" dirty="0">
                <a:effectLst/>
                <a:highlight>
                  <a:srgbClr val="FFFFFF"/>
                </a:highlight>
              </a:rPr>
              <a:t> </a:t>
            </a:r>
            <a:r>
              <a:rPr lang="en-US" sz="1900" b="1" dirty="0" err="1">
                <a:effectLst/>
                <a:highlight>
                  <a:srgbClr val="FFFFFF"/>
                </a:highlight>
              </a:rPr>
              <a:t>Boonapalli</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dirty="0">
                <a:effectLst/>
              </a:rPr>
              <a:t> </a:t>
            </a:r>
          </a:p>
          <a:p>
            <a:pPr marL="0" marR="0" indent="-228600">
              <a:lnSpc>
                <a:spcPct val="90000"/>
              </a:lnSpc>
              <a:spcBef>
                <a:spcPts val="0"/>
              </a:spcBef>
              <a:spcAft>
                <a:spcPts val="600"/>
              </a:spcAft>
              <a:buFont typeface="Arial" panose="020B0604020202020204" pitchFamily="34" charset="0"/>
              <a:buChar char="•"/>
            </a:pPr>
            <a:r>
              <a:rPr lang="en-US" sz="1900" b="1" dirty="0">
                <a:effectLst/>
                <a:highlight>
                  <a:srgbClr val="FFFFFF"/>
                </a:highlight>
              </a:rPr>
              <a:t>  Hari </a:t>
            </a:r>
            <a:r>
              <a:rPr lang="en-US" sz="1900" b="1" dirty="0" err="1">
                <a:effectLst/>
                <a:highlight>
                  <a:srgbClr val="FFFFFF"/>
                </a:highlight>
              </a:rPr>
              <a:t>Charan</a:t>
            </a:r>
            <a:r>
              <a:rPr lang="en-US" sz="1900" b="1" dirty="0">
                <a:effectLst/>
                <a:highlight>
                  <a:srgbClr val="FFFFFF"/>
                </a:highlight>
              </a:rPr>
              <a:t> Reddy </a:t>
            </a:r>
            <a:r>
              <a:rPr lang="en-US" sz="1900" b="1" dirty="0" err="1">
                <a:effectLst/>
                <a:highlight>
                  <a:srgbClr val="FFFFFF"/>
                </a:highlight>
              </a:rPr>
              <a:t>Karra</a:t>
            </a:r>
            <a:endParaRPr lang="en-US" sz="1900" dirty="0">
              <a:effectLst/>
            </a:endParaRPr>
          </a:p>
          <a:p>
            <a:pPr marL="0" marR="0" indent="-228600">
              <a:lnSpc>
                <a:spcPct val="90000"/>
              </a:lnSpc>
              <a:spcBef>
                <a:spcPts val="0"/>
              </a:spcBef>
              <a:spcAft>
                <a:spcPts val="600"/>
              </a:spcAft>
              <a:buFont typeface="Arial" panose="020B0604020202020204" pitchFamily="34" charset="0"/>
              <a:buChar char="•"/>
            </a:pPr>
            <a:r>
              <a:rPr lang="en-US" sz="1900" b="1" dirty="0">
                <a:effectLst/>
              </a:rPr>
              <a:t> </a:t>
            </a:r>
            <a:endParaRPr lang="en-US" sz="1900" dirty="0">
              <a:effectLst/>
            </a:endParaRPr>
          </a:p>
          <a:p>
            <a:pPr indent="-228600">
              <a:lnSpc>
                <a:spcPct val="90000"/>
              </a:lnSpc>
              <a:spcAft>
                <a:spcPts val="600"/>
              </a:spcAft>
              <a:buFont typeface="Arial" panose="020B0604020202020204" pitchFamily="34" charset="0"/>
              <a:buChar char="•"/>
            </a:pPr>
            <a:r>
              <a:rPr lang="en-US" sz="1900" b="1" dirty="0">
                <a:effectLst/>
                <a:highlight>
                  <a:srgbClr val="FFFFFF"/>
                </a:highlight>
              </a:rPr>
              <a:t>   Kanaka Sri </a:t>
            </a:r>
            <a:r>
              <a:rPr lang="en-US" sz="1900" b="1" dirty="0" err="1">
                <a:effectLst/>
                <a:highlight>
                  <a:srgbClr val="FFFFFF"/>
                </a:highlight>
              </a:rPr>
              <a:t>Brahmini</a:t>
            </a:r>
            <a:r>
              <a:rPr lang="en-US" sz="1900" b="1" dirty="0">
                <a:effectLst/>
                <a:highlight>
                  <a:srgbClr val="FFFFFF"/>
                </a:highlight>
              </a:rPr>
              <a:t> </a:t>
            </a:r>
            <a:r>
              <a:rPr lang="en-US" sz="1900" b="1" dirty="0" err="1">
                <a:effectLst/>
                <a:highlight>
                  <a:srgbClr val="FFFFFF"/>
                </a:highlight>
              </a:rPr>
              <a:t>Bandla</a:t>
            </a:r>
            <a:r>
              <a:rPr lang="en-US" sz="1900" dirty="0">
                <a:effectLst/>
              </a:rPr>
              <a:t> </a:t>
            </a:r>
            <a:br>
              <a:rPr lang="en-US" sz="800" dirty="0">
                <a:effectLst/>
              </a:rPr>
            </a:br>
            <a:endParaRPr lang="en-US" sz="800" dirty="0"/>
          </a:p>
        </p:txBody>
      </p:sp>
      <p:sp>
        <p:nvSpPr>
          <p:cNvPr id="4" name="TextBox 3">
            <a:extLst>
              <a:ext uri="{FF2B5EF4-FFF2-40B4-BE49-F238E27FC236}">
                <a16:creationId xmlns:a16="http://schemas.microsoft.com/office/drawing/2014/main" id="{3678D948-6053-FDE0-BA74-6481F39C9EFC}"/>
              </a:ext>
            </a:extLst>
          </p:cNvPr>
          <p:cNvSpPr txBox="1"/>
          <p:nvPr/>
        </p:nvSpPr>
        <p:spPr>
          <a:xfrm>
            <a:off x="1913021" y="415089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9806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E87BD-4502-84B2-F857-4DA22039714C}"/>
              </a:ext>
            </a:extLst>
          </p:cNvPr>
          <p:cNvSpPr>
            <a:spLocks noGrp="1"/>
          </p:cNvSpPr>
          <p:nvPr>
            <p:ph type="title"/>
          </p:nvPr>
        </p:nvSpPr>
        <p:spPr>
          <a:xfrm>
            <a:off x="838201" y="300580"/>
            <a:ext cx="9829800" cy="1089529"/>
          </a:xfrm>
        </p:spPr>
        <p:txBody>
          <a:bodyPr>
            <a:normAutofit/>
          </a:bodyPr>
          <a:lstStyle/>
          <a:p>
            <a:r>
              <a:rPr lang="en-US" sz="2500">
                <a:solidFill>
                  <a:srgbClr val="FFFFFF"/>
                </a:solidFill>
              </a:rPr>
              <a:t>Dashboard2:”</a:t>
            </a:r>
            <a:r>
              <a:rPr lang="en-US" sz="2500">
                <a:solidFill>
                  <a:srgbClr val="FFFFFF"/>
                </a:solidFill>
                <a:effectLst/>
                <a:latin typeface="Tableau Semibold"/>
              </a:rPr>
              <a:t>Road Accident Analysis Dashboard based on Roadtype"</a:t>
            </a:r>
            <a:br>
              <a:rPr lang="en-US" sz="2500">
                <a:solidFill>
                  <a:srgbClr val="FFFFFF"/>
                </a:solidFill>
                <a:effectLst/>
              </a:rPr>
            </a:br>
            <a:endParaRPr lang="en-US" sz="2500">
              <a:solidFill>
                <a:srgbClr val="FFFFFF"/>
              </a:solidFill>
            </a:endParaRPr>
          </a:p>
        </p:txBody>
      </p:sp>
      <p:sp>
        <p:nvSpPr>
          <p:cNvPr id="1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290EA01A-AEBB-5C83-BC9B-5CACCC382DE9}"/>
              </a:ext>
            </a:extLst>
          </p:cNvPr>
          <p:cNvPicPr>
            <a:picLocks noChangeAspect="1"/>
          </p:cNvPicPr>
          <p:nvPr/>
        </p:nvPicPr>
        <p:blipFill>
          <a:blip r:embed="rId2"/>
          <a:stretch>
            <a:fillRect/>
          </a:stretch>
        </p:blipFill>
        <p:spPr>
          <a:xfrm>
            <a:off x="2315687" y="1690688"/>
            <a:ext cx="8352313" cy="5121481"/>
          </a:xfrm>
          <a:prstGeom prst="rect">
            <a:avLst/>
          </a:prstGeom>
        </p:spPr>
      </p:pic>
    </p:spTree>
    <p:extLst>
      <p:ext uri="{BB962C8B-B14F-4D97-AF65-F5344CB8AC3E}">
        <p14:creationId xmlns:p14="http://schemas.microsoft.com/office/powerpoint/2010/main" val="122952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E87BD-4502-84B2-F857-4DA22039714C}"/>
              </a:ext>
            </a:extLst>
          </p:cNvPr>
          <p:cNvSpPr>
            <a:spLocks noGrp="1"/>
          </p:cNvSpPr>
          <p:nvPr>
            <p:ph type="title"/>
          </p:nvPr>
        </p:nvSpPr>
        <p:spPr>
          <a:xfrm>
            <a:off x="838201" y="300580"/>
            <a:ext cx="9829800" cy="1089529"/>
          </a:xfrm>
        </p:spPr>
        <p:txBody>
          <a:bodyPr>
            <a:normAutofit/>
          </a:bodyPr>
          <a:lstStyle/>
          <a:p>
            <a:r>
              <a:rPr lang="en-US" sz="2500">
                <a:solidFill>
                  <a:srgbClr val="FFFFFF"/>
                </a:solidFill>
              </a:rPr>
              <a:t>Dashboard2:”</a:t>
            </a:r>
            <a:r>
              <a:rPr lang="en-US" sz="2500">
                <a:solidFill>
                  <a:srgbClr val="FFFFFF"/>
                </a:solidFill>
                <a:effectLst/>
                <a:latin typeface="Tableau Semibold"/>
              </a:rPr>
              <a:t>Road Accident Analysis Dashboard based on Roadtype"</a:t>
            </a:r>
            <a:br>
              <a:rPr lang="en-US" sz="2500">
                <a:solidFill>
                  <a:srgbClr val="FFFFFF"/>
                </a:solidFill>
                <a:effectLst/>
              </a:rPr>
            </a:br>
            <a:endParaRPr lang="en-US" sz="2500">
              <a:solidFill>
                <a:srgbClr val="FFFFFF"/>
              </a:solidFill>
            </a:endParaRPr>
          </a:p>
        </p:txBody>
      </p:sp>
      <p:sp>
        <p:nvSpPr>
          <p:cNvPr id="14"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8"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pic>
        <p:nvPicPr>
          <p:cNvPr id="5" name="Content Placeholder 4" descr="A screenshot of a computer screen&#10;&#10;Description automatically generated">
            <a:extLst>
              <a:ext uri="{FF2B5EF4-FFF2-40B4-BE49-F238E27FC236}">
                <a16:creationId xmlns:a16="http://schemas.microsoft.com/office/drawing/2014/main" id="{290EA01A-AEBB-5C83-BC9B-5CACCC382DE9}"/>
              </a:ext>
            </a:extLst>
          </p:cNvPr>
          <p:cNvPicPr>
            <a:picLocks noChangeAspect="1"/>
          </p:cNvPicPr>
          <p:nvPr/>
        </p:nvPicPr>
        <p:blipFill>
          <a:blip r:embed="rId2"/>
          <a:stretch>
            <a:fillRect/>
          </a:stretch>
        </p:blipFill>
        <p:spPr>
          <a:xfrm>
            <a:off x="5878644" y="2211233"/>
            <a:ext cx="4532195" cy="2779057"/>
          </a:xfrm>
          <a:prstGeom prst="rect">
            <a:avLst/>
          </a:prstGeom>
        </p:spPr>
      </p:pic>
      <p:sp>
        <p:nvSpPr>
          <p:cNvPr id="6" name="TextBox 5">
            <a:extLst>
              <a:ext uri="{FF2B5EF4-FFF2-40B4-BE49-F238E27FC236}">
                <a16:creationId xmlns:a16="http://schemas.microsoft.com/office/drawing/2014/main" id="{43F2A04A-E934-D1EA-DDE3-0E54E7ABE2CF}"/>
              </a:ext>
            </a:extLst>
          </p:cNvPr>
          <p:cNvSpPr txBox="1"/>
          <p:nvPr/>
        </p:nvSpPr>
        <p:spPr>
          <a:xfrm>
            <a:off x="1781160" y="1882384"/>
            <a:ext cx="3871167" cy="3565591"/>
          </a:xfrm>
          <a:prstGeom prst="rect">
            <a:avLst/>
          </a:prstGeom>
          <a:noFill/>
        </p:spPr>
        <p:txBody>
          <a:bodyPr wrap="square" rtlCol="0">
            <a:spAutoFit/>
          </a:bodyPr>
          <a:lstStyle/>
          <a:p>
            <a:pPr defTabSz="667512">
              <a:spcAft>
                <a:spcPts val="600"/>
              </a:spcAft>
            </a:pPr>
            <a:r>
              <a:rPr lang="en-US" sz="1314" kern="1200" dirty="0">
                <a:solidFill>
                  <a:srgbClr val="0D0D0D"/>
                </a:solidFill>
                <a:highlight>
                  <a:srgbClr val="FFFFFF"/>
                </a:highlight>
                <a:latin typeface="Söhne"/>
                <a:ea typeface="+mn-ea"/>
                <a:cs typeface="+mn-cs"/>
              </a:rPr>
              <a:t>Questions that can be answered from this dashboard:</a:t>
            </a:r>
          </a:p>
          <a:p>
            <a:pPr defTabSz="667512">
              <a:spcAft>
                <a:spcPts val="600"/>
              </a:spcAft>
            </a:pPr>
            <a:r>
              <a:rPr lang="en-US" sz="1314" b="1" kern="1200" dirty="0">
                <a:solidFill>
                  <a:srgbClr val="0D0D0D"/>
                </a:solidFill>
                <a:highlight>
                  <a:srgbClr val="FFFFFF"/>
                </a:highlight>
                <a:latin typeface="Söhne"/>
                <a:ea typeface="+mn-ea"/>
                <a:cs typeface="+mn-cs"/>
              </a:rPr>
              <a:t>Where do most accidents occur geographically?</a:t>
            </a:r>
          </a:p>
          <a:p>
            <a:pPr defTabSz="667512">
              <a:spcAft>
                <a:spcPts val="600"/>
              </a:spcAft>
            </a:pPr>
            <a:r>
              <a:rPr lang="en-US" sz="1314" dirty="0">
                <a:solidFill>
                  <a:srgbClr val="0D0D0D"/>
                </a:solidFill>
                <a:highlight>
                  <a:srgbClr val="FFFFFF"/>
                </a:highlight>
                <a:latin typeface="Söhne"/>
              </a:rPr>
              <a:t>Fatal-West </a:t>
            </a:r>
            <a:r>
              <a:rPr lang="en-US" sz="1314" dirty="0" err="1">
                <a:solidFill>
                  <a:srgbClr val="0D0D0D"/>
                </a:solidFill>
                <a:highlight>
                  <a:srgbClr val="FFFFFF"/>
                </a:highlight>
                <a:latin typeface="Söhne"/>
              </a:rPr>
              <a:t>oxfordshire,stevage</a:t>
            </a:r>
            <a:r>
              <a:rPr lang="en-US" sz="1314" dirty="0">
                <a:solidFill>
                  <a:srgbClr val="0D0D0D"/>
                </a:solidFill>
                <a:highlight>
                  <a:srgbClr val="FFFFFF"/>
                </a:highlight>
                <a:latin typeface="Söhne"/>
              </a:rPr>
              <a:t> and </a:t>
            </a:r>
            <a:r>
              <a:rPr lang="en-US" sz="1314" dirty="0" err="1">
                <a:solidFill>
                  <a:srgbClr val="0D0D0D"/>
                </a:solidFill>
                <a:highlight>
                  <a:srgbClr val="FFFFFF"/>
                </a:highlight>
                <a:latin typeface="Söhne"/>
              </a:rPr>
              <a:t>bexely</a:t>
            </a:r>
            <a:endParaRPr lang="en-US" sz="1314" dirty="0">
              <a:solidFill>
                <a:srgbClr val="0D0D0D"/>
              </a:solidFill>
              <a:highlight>
                <a:srgbClr val="FFFFFF"/>
              </a:highlight>
              <a:latin typeface="Söhne"/>
            </a:endParaRPr>
          </a:p>
          <a:p>
            <a:pPr defTabSz="667512">
              <a:spcAft>
                <a:spcPts val="600"/>
              </a:spcAft>
            </a:pPr>
            <a:r>
              <a:rPr lang="en-US" sz="1314" kern="1200" dirty="0">
                <a:solidFill>
                  <a:srgbClr val="0D0D0D"/>
                </a:solidFill>
                <a:highlight>
                  <a:srgbClr val="FFFFFF"/>
                </a:highlight>
                <a:latin typeface="Söhne"/>
                <a:ea typeface="+mn-ea"/>
                <a:cs typeface="+mn-cs"/>
              </a:rPr>
              <a:t>Slight-</a:t>
            </a:r>
            <a:r>
              <a:rPr lang="en-US" sz="1314" kern="1200" dirty="0" err="1">
                <a:solidFill>
                  <a:srgbClr val="0D0D0D"/>
                </a:solidFill>
                <a:highlight>
                  <a:srgbClr val="FFFFFF"/>
                </a:highlight>
                <a:latin typeface="Söhne"/>
                <a:ea typeface="+mn-ea"/>
                <a:cs typeface="+mn-cs"/>
              </a:rPr>
              <a:t>leeds</a:t>
            </a:r>
            <a:r>
              <a:rPr lang="en-US" sz="1314" kern="1200" dirty="0">
                <a:solidFill>
                  <a:srgbClr val="0D0D0D"/>
                </a:solidFill>
                <a:highlight>
                  <a:srgbClr val="FFFFFF"/>
                </a:highlight>
                <a:latin typeface="Söhne"/>
                <a:ea typeface="+mn-ea"/>
                <a:cs typeface="+mn-cs"/>
              </a:rPr>
              <a:t> and south </a:t>
            </a:r>
            <a:r>
              <a:rPr lang="en-US" sz="1314" dirty="0">
                <a:solidFill>
                  <a:srgbClr val="0D0D0D"/>
                </a:solidFill>
                <a:highlight>
                  <a:srgbClr val="FFFFFF"/>
                </a:highlight>
                <a:latin typeface="Söhne"/>
              </a:rPr>
              <a:t>east part of </a:t>
            </a:r>
            <a:r>
              <a:rPr lang="en-US" sz="1314" dirty="0" err="1">
                <a:solidFill>
                  <a:srgbClr val="0D0D0D"/>
                </a:solidFill>
                <a:highlight>
                  <a:srgbClr val="FFFFFF"/>
                </a:highlight>
                <a:latin typeface="Söhne"/>
              </a:rPr>
              <a:t>uk</a:t>
            </a:r>
            <a:endParaRPr lang="en-US" sz="1314" kern="1200" dirty="0">
              <a:solidFill>
                <a:srgbClr val="0D0D0D"/>
              </a:solidFill>
              <a:highlight>
                <a:srgbClr val="FFFFFF"/>
              </a:highlight>
              <a:latin typeface="Söhne"/>
              <a:ea typeface="+mn-ea"/>
              <a:cs typeface="+mn-cs"/>
            </a:endParaRPr>
          </a:p>
          <a:p>
            <a:pPr defTabSz="667512">
              <a:spcAft>
                <a:spcPts val="600"/>
              </a:spcAft>
            </a:pPr>
            <a:r>
              <a:rPr lang="en-US" sz="1314" b="1" kern="1200" dirty="0">
                <a:solidFill>
                  <a:srgbClr val="0D0D0D"/>
                </a:solidFill>
                <a:highlight>
                  <a:srgbClr val="FFFFFF"/>
                </a:highlight>
                <a:latin typeface="Söhne"/>
                <a:ea typeface="+mn-ea"/>
                <a:cs typeface="+mn-cs"/>
              </a:rPr>
              <a:t>Which road types have the most accidents?</a:t>
            </a:r>
          </a:p>
          <a:p>
            <a:pPr defTabSz="667512">
              <a:spcAft>
                <a:spcPts val="600"/>
              </a:spcAft>
            </a:pPr>
            <a:r>
              <a:rPr lang="en-US" sz="1314" dirty="0">
                <a:solidFill>
                  <a:srgbClr val="0D0D0D"/>
                </a:solidFill>
                <a:highlight>
                  <a:srgbClr val="FFFFFF"/>
                </a:highlight>
                <a:latin typeface="Söhne"/>
              </a:rPr>
              <a:t>Slight-Single Carriage way </a:t>
            </a:r>
            <a:endParaRPr lang="en-US" sz="1314" b="1" kern="1200" dirty="0">
              <a:solidFill>
                <a:srgbClr val="0D0D0D"/>
              </a:solidFill>
              <a:highlight>
                <a:srgbClr val="FFFFFF"/>
              </a:highlight>
              <a:latin typeface="Söhne"/>
              <a:ea typeface="+mn-ea"/>
              <a:cs typeface="+mn-cs"/>
            </a:endParaRPr>
          </a:p>
          <a:p>
            <a:pPr defTabSz="667512">
              <a:spcAft>
                <a:spcPts val="600"/>
              </a:spcAft>
            </a:pPr>
            <a:r>
              <a:rPr lang="en-US" sz="1314" b="1" kern="1200" dirty="0">
                <a:solidFill>
                  <a:srgbClr val="0D0D0D"/>
                </a:solidFill>
                <a:highlight>
                  <a:srgbClr val="FFFFFF"/>
                </a:highlight>
                <a:latin typeface="Söhne"/>
                <a:ea typeface="+mn-ea"/>
                <a:cs typeface="+mn-cs"/>
              </a:rPr>
              <a:t>On which days of the week do most accidents happen according to severity level?</a:t>
            </a:r>
          </a:p>
          <a:p>
            <a:pPr defTabSz="667512">
              <a:spcAft>
                <a:spcPts val="600"/>
              </a:spcAft>
            </a:pPr>
            <a:r>
              <a:rPr lang="en-US" sz="1314" kern="1200" dirty="0">
                <a:solidFill>
                  <a:srgbClr val="0D0D0D"/>
                </a:solidFill>
                <a:highlight>
                  <a:srgbClr val="FFFFFF"/>
                </a:highlight>
                <a:latin typeface="Söhne"/>
                <a:ea typeface="+mn-ea"/>
                <a:cs typeface="+mn-cs"/>
              </a:rPr>
              <a:t>Slight-</a:t>
            </a:r>
            <a:r>
              <a:rPr lang="en-US" sz="1314" kern="1200" dirty="0" err="1">
                <a:solidFill>
                  <a:srgbClr val="0D0D0D"/>
                </a:solidFill>
                <a:highlight>
                  <a:srgbClr val="FFFFFF"/>
                </a:highlight>
                <a:latin typeface="Söhne"/>
                <a:ea typeface="+mn-ea"/>
                <a:cs typeface="+mn-cs"/>
              </a:rPr>
              <a:t>Friday,fatal</a:t>
            </a:r>
            <a:r>
              <a:rPr lang="en-US" sz="1314" kern="1200" dirty="0">
                <a:solidFill>
                  <a:srgbClr val="0D0D0D"/>
                </a:solidFill>
                <a:highlight>
                  <a:srgbClr val="FFFFFF"/>
                </a:highlight>
                <a:latin typeface="Söhne"/>
                <a:ea typeface="+mn-ea"/>
                <a:cs typeface="+mn-cs"/>
              </a:rPr>
              <a:t>-</a:t>
            </a:r>
            <a:r>
              <a:rPr lang="en-US" sz="1314" kern="1200" dirty="0" err="1">
                <a:solidFill>
                  <a:srgbClr val="0D0D0D"/>
                </a:solidFill>
                <a:highlight>
                  <a:srgbClr val="FFFFFF"/>
                </a:highlight>
                <a:latin typeface="Söhne"/>
                <a:ea typeface="+mn-ea"/>
                <a:cs typeface="+mn-cs"/>
              </a:rPr>
              <a:t>Saturday,serious-friday</a:t>
            </a:r>
            <a:endParaRPr lang="en-US" sz="1314" kern="1200" dirty="0">
              <a:solidFill>
                <a:srgbClr val="0D0D0D"/>
              </a:solidFill>
              <a:highlight>
                <a:srgbClr val="FFFFFF"/>
              </a:highlight>
              <a:latin typeface="Söhne"/>
              <a:ea typeface="+mn-ea"/>
              <a:cs typeface="+mn-cs"/>
            </a:endParaRPr>
          </a:p>
          <a:p>
            <a:pPr defTabSz="667512">
              <a:spcAft>
                <a:spcPts val="600"/>
              </a:spcAft>
            </a:pPr>
            <a:r>
              <a:rPr lang="en-US" sz="1314" b="1" kern="1200" dirty="0">
                <a:solidFill>
                  <a:srgbClr val="0D0D0D"/>
                </a:solidFill>
                <a:highlight>
                  <a:srgbClr val="FFFFFF"/>
                </a:highlight>
                <a:latin typeface="Söhne"/>
                <a:ea typeface="+mn-ea"/>
                <a:cs typeface="+mn-cs"/>
              </a:rPr>
              <a:t>How does accident severity correlate with the speed limit in rural versus urban areas?</a:t>
            </a:r>
          </a:p>
          <a:p>
            <a:pPr defTabSz="667512">
              <a:spcAft>
                <a:spcPts val="600"/>
              </a:spcAft>
            </a:pPr>
            <a:r>
              <a:rPr lang="en-US" sz="1314" dirty="0">
                <a:solidFill>
                  <a:srgbClr val="0D0D0D"/>
                </a:solidFill>
                <a:highlight>
                  <a:srgbClr val="FFFFFF"/>
                </a:highlight>
                <a:latin typeface="Söhne"/>
              </a:rPr>
              <a:t>Slight -30</a:t>
            </a:r>
          </a:p>
          <a:p>
            <a:pPr defTabSz="667512">
              <a:spcAft>
                <a:spcPts val="600"/>
              </a:spcAft>
            </a:pPr>
            <a:r>
              <a:rPr lang="en-US" sz="1314" dirty="0">
                <a:solidFill>
                  <a:srgbClr val="0D0D0D"/>
                </a:solidFill>
                <a:highlight>
                  <a:srgbClr val="FFFFFF"/>
                </a:highlight>
                <a:latin typeface="Söhne"/>
              </a:rPr>
              <a:t>It also depend upon </a:t>
            </a:r>
            <a:r>
              <a:rPr lang="en-US" sz="1314" dirty="0" err="1">
                <a:solidFill>
                  <a:srgbClr val="0D0D0D"/>
                </a:solidFill>
                <a:highlight>
                  <a:srgbClr val="FFFFFF"/>
                </a:highlight>
                <a:latin typeface="Söhne"/>
              </a:rPr>
              <a:t>roadtype</a:t>
            </a:r>
            <a:endParaRPr lang="en-US" dirty="0"/>
          </a:p>
        </p:txBody>
      </p:sp>
      <p:sp>
        <p:nvSpPr>
          <p:cNvPr id="7" name="TextBox 6">
            <a:extLst>
              <a:ext uri="{FF2B5EF4-FFF2-40B4-BE49-F238E27FC236}">
                <a16:creationId xmlns:a16="http://schemas.microsoft.com/office/drawing/2014/main" id="{AC8E8E02-C5C9-13AA-8129-6C07BE51B208}"/>
              </a:ext>
            </a:extLst>
          </p:cNvPr>
          <p:cNvSpPr txBox="1"/>
          <p:nvPr/>
        </p:nvSpPr>
        <p:spPr>
          <a:xfrm>
            <a:off x="6095999" y="4990290"/>
            <a:ext cx="4097484" cy="1710212"/>
          </a:xfrm>
          <a:prstGeom prst="rect">
            <a:avLst/>
          </a:prstGeom>
          <a:noFill/>
        </p:spPr>
        <p:txBody>
          <a:bodyPr wrap="square" rtlCol="0">
            <a:spAutoFit/>
          </a:bodyPr>
          <a:lstStyle/>
          <a:p>
            <a:pPr algn="just" defTabSz="667512">
              <a:spcAft>
                <a:spcPts val="600"/>
              </a:spcAft>
            </a:pPr>
            <a:r>
              <a:rPr lang="en-US" sz="1314" kern="1200" dirty="0">
                <a:solidFill>
                  <a:srgbClr val="0D0D0D"/>
                </a:solidFill>
                <a:highlight>
                  <a:srgbClr val="FFFFFF"/>
                </a:highlight>
                <a:latin typeface="Söhne"/>
                <a:ea typeface="+mn-ea"/>
                <a:cs typeface="+mn-cs"/>
              </a:rPr>
              <a:t>This dashboard is designed to provide a comprehensive overview of road accidents, focusing on the severity and location of incidents, as well as factors like road type and speed limits that might influence accident rates. It could be particularly useful for transportation planners, policymakers, and public safety officials who need to identify high-risk areas and factors to target for interventions. </a:t>
            </a:r>
            <a:endParaRPr lang="en-US" dirty="0"/>
          </a:p>
        </p:txBody>
      </p:sp>
    </p:spTree>
    <p:extLst>
      <p:ext uri="{BB962C8B-B14F-4D97-AF65-F5344CB8AC3E}">
        <p14:creationId xmlns:p14="http://schemas.microsoft.com/office/powerpoint/2010/main" val="236015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EA05FB8D-C415-27F1-CE87-F2105A7BFD1E}"/>
              </a:ext>
            </a:extLst>
          </p:cNvPr>
          <p:cNvSpPr txBox="1"/>
          <p:nvPr/>
        </p:nvSpPr>
        <p:spPr>
          <a:xfrm>
            <a:off x="838200" y="673770"/>
            <a:ext cx="3220329" cy="20272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rgbClr val="FFFFFF"/>
                </a:solidFill>
                <a:effectLst/>
                <a:latin typeface="+mj-lt"/>
                <a:ea typeface="+mj-ea"/>
                <a:cs typeface="+mj-cs"/>
              </a:rPr>
              <a:t>"Dashboard </a:t>
            </a:r>
            <a:r>
              <a:rPr lang="en-US" sz="3000" kern="1200">
                <a:solidFill>
                  <a:srgbClr val="FFFFFF"/>
                </a:solidFill>
                <a:latin typeface="+mj-lt"/>
                <a:ea typeface="+mj-ea"/>
                <a:cs typeface="+mj-cs"/>
              </a:rPr>
              <a:t>3</a:t>
            </a:r>
            <a:r>
              <a:rPr lang="en-US" sz="3000" kern="1200">
                <a:solidFill>
                  <a:srgbClr val="FFFFFF"/>
                </a:solidFill>
                <a:effectLst/>
                <a:latin typeface="+mj-lt"/>
                <a:ea typeface="+mj-ea"/>
                <a:cs typeface="+mj-cs"/>
              </a:rPr>
              <a:t>- Time Analysis and Comparison of Road Accidents:"</a:t>
            </a:r>
          </a:p>
        </p:txBody>
      </p:sp>
      <p:pic>
        <p:nvPicPr>
          <p:cNvPr id="5" name="Content Placeholder 4" descr="A screenshot of a computer&#10;&#10;Description automatically generated">
            <a:extLst>
              <a:ext uri="{FF2B5EF4-FFF2-40B4-BE49-F238E27FC236}">
                <a16:creationId xmlns:a16="http://schemas.microsoft.com/office/drawing/2014/main" id="{03C11562-C268-49F6-AB4D-52B02156C1A7}"/>
              </a:ext>
            </a:extLst>
          </p:cNvPr>
          <p:cNvPicPr>
            <a:picLocks noChangeAspect="1"/>
          </p:cNvPicPr>
          <p:nvPr/>
        </p:nvPicPr>
        <p:blipFill>
          <a:blip r:embed="rId2"/>
          <a:stretch>
            <a:fillRect/>
          </a:stretch>
        </p:blipFill>
        <p:spPr>
          <a:xfrm>
            <a:off x="5217025" y="673770"/>
            <a:ext cx="6788928" cy="5922446"/>
          </a:xfrm>
          <a:prstGeom prst="rect">
            <a:avLst/>
          </a:prstGeom>
        </p:spPr>
      </p:pic>
    </p:spTree>
    <p:extLst>
      <p:ext uri="{BB962C8B-B14F-4D97-AF65-F5344CB8AC3E}">
        <p14:creationId xmlns:p14="http://schemas.microsoft.com/office/powerpoint/2010/main" val="208936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EA05FB8D-C415-27F1-CE87-F2105A7BFD1E}"/>
              </a:ext>
            </a:extLst>
          </p:cNvPr>
          <p:cNvSpPr txBox="1"/>
          <p:nvPr/>
        </p:nvSpPr>
        <p:spPr>
          <a:xfrm>
            <a:off x="838200" y="673770"/>
            <a:ext cx="3220329" cy="20272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000" kern="1200">
                <a:solidFill>
                  <a:srgbClr val="FFFFFF"/>
                </a:solidFill>
                <a:effectLst/>
                <a:latin typeface="+mj-lt"/>
                <a:ea typeface="+mj-ea"/>
                <a:cs typeface="+mj-cs"/>
              </a:rPr>
              <a:t>"Dashboard </a:t>
            </a:r>
            <a:r>
              <a:rPr lang="en-US" sz="3000" kern="1200">
                <a:solidFill>
                  <a:srgbClr val="FFFFFF"/>
                </a:solidFill>
                <a:latin typeface="+mj-lt"/>
                <a:ea typeface="+mj-ea"/>
                <a:cs typeface="+mj-cs"/>
              </a:rPr>
              <a:t>3</a:t>
            </a:r>
            <a:r>
              <a:rPr lang="en-US" sz="3000" kern="1200">
                <a:solidFill>
                  <a:srgbClr val="FFFFFF"/>
                </a:solidFill>
                <a:effectLst/>
                <a:latin typeface="+mj-lt"/>
                <a:ea typeface="+mj-ea"/>
                <a:cs typeface="+mj-cs"/>
              </a:rPr>
              <a:t>- Time Analysis and Comparison of Road Accidents:"</a:t>
            </a:r>
          </a:p>
        </p:txBody>
      </p:sp>
      <p:pic>
        <p:nvPicPr>
          <p:cNvPr id="5" name="Content Placeholder 4" descr="A screenshot of a computer&#10;&#10;Description automatically generated">
            <a:extLst>
              <a:ext uri="{FF2B5EF4-FFF2-40B4-BE49-F238E27FC236}">
                <a16:creationId xmlns:a16="http://schemas.microsoft.com/office/drawing/2014/main" id="{03C11562-C268-49F6-AB4D-52B02156C1A7}"/>
              </a:ext>
            </a:extLst>
          </p:cNvPr>
          <p:cNvPicPr>
            <a:picLocks noChangeAspect="1"/>
          </p:cNvPicPr>
          <p:nvPr/>
        </p:nvPicPr>
        <p:blipFill>
          <a:blip r:embed="rId2"/>
          <a:stretch>
            <a:fillRect/>
          </a:stretch>
        </p:blipFill>
        <p:spPr>
          <a:xfrm>
            <a:off x="8726707" y="2134244"/>
            <a:ext cx="2627093" cy="1910126"/>
          </a:xfrm>
          <a:prstGeom prst="rect">
            <a:avLst/>
          </a:prstGeom>
        </p:spPr>
      </p:pic>
      <p:sp>
        <p:nvSpPr>
          <p:cNvPr id="8" name="TextBox 7">
            <a:extLst>
              <a:ext uri="{FF2B5EF4-FFF2-40B4-BE49-F238E27FC236}">
                <a16:creationId xmlns:a16="http://schemas.microsoft.com/office/drawing/2014/main" id="{56B314BE-CE07-8F20-3662-A341A8996FDB}"/>
              </a:ext>
            </a:extLst>
          </p:cNvPr>
          <p:cNvSpPr txBox="1"/>
          <p:nvPr/>
        </p:nvSpPr>
        <p:spPr>
          <a:xfrm>
            <a:off x="5521830" y="897152"/>
            <a:ext cx="2900070" cy="4708981"/>
          </a:xfrm>
          <a:prstGeom prst="rect">
            <a:avLst/>
          </a:prstGeom>
          <a:noFill/>
        </p:spPr>
        <p:txBody>
          <a:bodyPr wrap="square" rtlCol="0">
            <a:spAutoFit/>
          </a:bodyPr>
          <a:lstStyle/>
          <a:p>
            <a:pPr defTabSz="457200">
              <a:spcAft>
                <a:spcPts val="600"/>
              </a:spcAft>
            </a:pPr>
            <a:r>
              <a:rPr lang="en-US" sz="1200" kern="1200" dirty="0">
                <a:solidFill>
                  <a:srgbClr val="0D0D0D"/>
                </a:solidFill>
                <a:highlight>
                  <a:srgbClr val="FFFFFF"/>
                </a:highlight>
                <a:latin typeface="Söhne"/>
                <a:ea typeface="+mn-ea"/>
                <a:cs typeface="+mn-cs"/>
              </a:rPr>
              <a:t>Questions that can be answered from this dashboard:</a:t>
            </a:r>
          </a:p>
          <a:p>
            <a:pPr defTabSz="457200">
              <a:spcAft>
                <a:spcPts val="600"/>
              </a:spcAft>
            </a:pPr>
            <a:r>
              <a:rPr lang="en-US" sz="1200" b="1" kern="1200" dirty="0">
                <a:solidFill>
                  <a:srgbClr val="0D0D0D"/>
                </a:solidFill>
                <a:highlight>
                  <a:srgbClr val="FFFFFF"/>
                </a:highlight>
                <a:latin typeface="Söhne"/>
                <a:ea typeface="+mn-ea"/>
                <a:cs typeface="+mn-cs"/>
              </a:rPr>
              <a:t>What is the distribution of casualties by day of the week?</a:t>
            </a:r>
          </a:p>
          <a:p>
            <a:pPr defTabSz="457200">
              <a:spcAft>
                <a:spcPts val="600"/>
              </a:spcAft>
            </a:pPr>
            <a:r>
              <a:rPr lang="en-US" sz="1200" dirty="0">
                <a:solidFill>
                  <a:srgbClr val="0D0D0D"/>
                </a:solidFill>
                <a:highlight>
                  <a:srgbClr val="FFFFFF"/>
                </a:highlight>
                <a:latin typeface="Söhne"/>
              </a:rPr>
              <a:t>Friday -</a:t>
            </a:r>
            <a:r>
              <a:rPr lang="en-US" sz="1200" dirty="0" err="1">
                <a:solidFill>
                  <a:srgbClr val="0D0D0D"/>
                </a:solidFill>
                <a:highlight>
                  <a:srgbClr val="FFFFFF"/>
                </a:highlight>
                <a:latin typeface="Söhne"/>
              </a:rPr>
              <a:t>all,fatal-Sunday,serious</a:t>
            </a:r>
            <a:r>
              <a:rPr lang="en-US" sz="1200" dirty="0">
                <a:solidFill>
                  <a:srgbClr val="0D0D0D"/>
                </a:solidFill>
                <a:highlight>
                  <a:srgbClr val="FFFFFF"/>
                </a:highlight>
                <a:latin typeface="Söhne"/>
              </a:rPr>
              <a:t> and slight -</a:t>
            </a:r>
            <a:r>
              <a:rPr lang="en-US" sz="1200" dirty="0" err="1">
                <a:solidFill>
                  <a:srgbClr val="0D0D0D"/>
                </a:solidFill>
                <a:highlight>
                  <a:srgbClr val="FFFFFF"/>
                </a:highlight>
                <a:latin typeface="Söhne"/>
              </a:rPr>
              <a:t>friday</a:t>
            </a:r>
            <a:endParaRPr lang="en-US" sz="1200" kern="1200" dirty="0">
              <a:solidFill>
                <a:srgbClr val="0D0D0D"/>
              </a:solidFill>
              <a:highlight>
                <a:srgbClr val="FFFFFF"/>
              </a:highlight>
              <a:latin typeface="Söhne"/>
              <a:ea typeface="+mn-ea"/>
              <a:cs typeface="+mn-cs"/>
            </a:endParaRPr>
          </a:p>
          <a:p>
            <a:pPr defTabSz="457200">
              <a:spcAft>
                <a:spcPts val="600"/>
              </a:spcAft>
            </a:pPr>
            <a:endParaRPr lang="en-US" sz="1200" kern="1200" dirty="0">
              <a:solidFill>
                <a:srgbClr val="0D0D0D"/>
              </a:solidFill>
              <a:highlight>
                <a:srgbClr val="FFFFFF"/>
              </a:highlight>
              <a:latin typeface="Söhne"/>
              <a:ea typeface="+mn-ea"/>
              <a:cs typeface="+mn-cs"/>
            </a:endParaRPr>
          </a:p>
          <a:p>
            <a:pPr defTabSz="457200">
              <a:spcAft>
                <a:spcPts val="600"/>
              </a:spcAft>
            </a:pPr>
            <a:r>
              <a:rPr lang="en-US" sz="1200" b="1" kern="1200" dirty="0">
                <a:solidFill>
                  <a:srgbClr val="0D0D0D"/>
                </a:solidFill>
                <a:highlight>
                  <a:srgbClr val="FFFFFF"/>
                </a:highlight>
                <a:latin typeface="Söhne"/>
                <a:ea typeface="+mn-ea"/>
                <a:cs typeface="+mn-cs"/>
              </a:rPr>
              <a:t>How has the number of accidents changed compared to the previous year?</a:t>
            </a:r>
          </a:p>
          <a:p>
            <a:pPr defTabSz="457200">
              <a:spcAft>
                <a:spcPts val="600"/>
              </a:spcAft>
            </a:pPr>
            <a:r>
              <a:rPr lang="en-US" sz="1200" kern="1200" dirty="0">
                <a:solidFill>
                  <a:srgbClr val="0D0D0D"/>
                </a:solidFill>
                <a:highlight>
                  <a:srgbClr val="FFFFFF"/>
                </a:highlight>
                <a:latin typeface="Söhne"/>
                <a:ea typeface="+mn-ea"/>
                <a:cs typeface="+mn-cs"/>
              </a:rPr>
              <a:t>It has decreased</a:t>
            </a:r>
          </a:p>
          <a:p>
            <a:pPr defTabSz="457200">
              <a:spcAft>
                <a:spcPts val="600"/>
              </a:spcAft>
            </a:pPr>
            <a:r>
              <a:rPr lang="en-US" sz="1200" b="1" kern="1200" dirty="0">
                <a:solidFill>
                  <a:srgbClr val="0D0D0D"/>
                </a:solidFill>
                <a:highlight>
                  <a:srgbClr val="FFFFFF"/>
                </a:highlight>
                <a:latin typeface="Söhne"/>
                <a:ea typeface="+mn-ea"/>
                <a:cs typeface="+mn-cs"/>
              </a:rPr>
              <a:t>What are the peak times for accidents during the day in urban and rural areas?</a:t>
            </a:r>
          </a:p>
          <a:p>
            <a:pPr defTabSz="457200">
              <a:spcAft>
                <a:spcPts val="600"/>
              </a:spcAft>
            </a:pPr>
            <a:r>
              <a:rPr lang="en-US" sz="1200" dirty="0">
                <a:solidFill>
                  <a:srgbClr val="0D0D0D"/>
                </a:solidFill>
                <a:highlight>
                  <a:srgbClr val="FFFFFF"/>
                </a:highlight>
                <a:latin typeface="Söhne"/>
              </a:rPr>
              <a:t>Rural-12-2pm</a:t>
            </a:r>
          </a:p>
          <a:p>
            <a:pPr defTabSz="457200">
              <a:spcAft>
                <a:spcPts val="600"/>
              </a:spcAft>
            </a:pPr>
            <a:r>
              <a:rPr lang="en-US" sz="1200" kern="1200" dirty="0">
                <a:solidFill>
                  <a:srgbClr val="0D0D0D"/>
                </a:solidFill>
                <a:highlight>
                  <a:srgbClr val="FFFFFF"/>
                </a:highlight>
                <a:latin typeface="Söhne"/>
                <a:ea typeface="+mn-ea"/>
                <a:cs typeface="+mn-cs"/>
              </a:rPr>
              <a:t>Urban-12pm-5pm</a:t>
            </a:r>
          </a:p>
          <a:p>
            <a:pPr defTabSz="457200">
              <a:spcAft>
                <a:spcPts val="600"/>
              </a:spcAft>
            </a:pPr>
            <a:endParaRPr lang="en-US" sz="1200" b="1" kern="1200" dirty="0">
              <a:solidFill>
                <a:srgbClr val="0D0D0D"/>
              </a:solidFill>
              <a:highlight>
                <a:srgbClr val="FFFFFF"/>
              </a:highlight>
              <a:latin typeface="Söhne"/>
              <a:ea typeface="+mn-ea"/>
              <a:cs typeface="+mn-cs"/>
            </a:endParaRPr>
          </a:p>
          <a:p>
            <a:pPr defTabSz="457200">
              <a:spcAft>
                <a:spcPts val="600"/>
              </a:spcAft>
            </a:pPr>
            <a:r>
              <a:rPr lang="en-US" sz="1200" b="1" kern="1200" dirty="0">
                <a:solidFill>
                  <a:srgbClr val="0D0D0D"/>
                </a:solidFill>
                <a:highlight>
                  <a:srgbClr val="FFFFFF"/>
                </a:highlight>
                <a:latin typeface="Söhne"/>
                <a:ea typeface="+mn-ea"/>
                <a:cs typeface="+mn-cs"/>
              </a:rPr>
              <a:t>Are there differences in the number of accidents and associated casualties in the morning compared to the evening?</a:t>
            </a:r>
          </a:p>
          <a:p>
            <a:pPr defTabSz="457200">
              <a:spcAft>
                <a:spcPts val="600"/>
              </a:spcAft>
            </a:pPr>
            <a:endParaRPr lang="en-US" sz="1200" dirty="0">
              <a:solidFill>
                <a:srgbClr val="0D0D0D"/>
              </a:solidFill>
              <a:highlight>
                <a:srgbClr val="FFFFFF"/>
              </a:highlight>
              <a:latin typeface="Söhne"/>
            </a:endParaRPr>
          </a:p>
          <a:p>
            <a:pPr defTabSz="457200">
              <a:spcAft>
                <a:spcPts val="600"/>
              </a:spcAft>
            </a:pPr>
            <a:r>
              <a:rPr lang="en-US" sz="1200" dirty="0">
                <a:solidFill>
                  <a:srgbClr val="0D0D0D"/>
                </a:solidFill>
                <a:highlight>
                  <a:srgbClr val="FFFFFF"/>
                </a:highlight>
                <a:latin typeface="Söhne"/>
              </a:rPr>
              <a:t>Evening has most number of </a:t>
            </a:r>
            <a:r>
              <a:rPr lang="en-US" sz="1200" dirty="0" err="1">
                <a:solidFill>
                  <a:srgbClr val="0D0D0D"/>
                </a:solidFill>
                <a:highlight>
                  <a:srgbClr val="FFFFFF"/>
                </a:highlight>
                <a:latin typeface="Söhne"/>
              </a:rPr>
              <a:t>casualities</a:t>
            </a:r>
            <a:r>
              <a:rPr lang="en-US" sz="1200" dirty="0">
                <a:solidFill>
                  <a:srgbClr val="0D0D0D"/>
                </a:solidFill>
                <a:highlight>
                  <a:srgbClr val="FFFFFF"/>
                </a:highlight>
                <a:latin typeface="Söhne"/>
              </a:rPr>
              <a:t> </a:t>
            </a:r>
            <a:endParaRPr lang="en-US" sz="1200" dirty="0"/>
          </a:p>
        </p:txBody>
      </p:sp>
      <p:sp>
        <p:nvSpPr>
          <p:cNvPr id="9" name="TextBox 8">
            <a:extLst>
              <a:ext uri="{FF2B5EF4-FFF2-40B4-BE49-F238E27FC236}">
                <a16:creationId xmlns:a16="http://schemas.microsoft.com/office/drawing/2014/main" id="{5B67A305-49B9-C3FC-7FEB-BE078A2586BD}"/>
              </a:ext>
            </a:extLst>
          </p:cNvPr>
          <p:cNvSpPr txBox="1"/>
          <p:nvPr/>
        </p:nvSpPr>
        <p:spPr>
          <a:xfrm>
            <a:off x="572329" y="4334233"/>
            <a:ext cx="4644695" cy="2523768"/>
          </a:xfrm>
          <a:prstGeom prst="rect">
            <a:avLst/>
          </a:prstGeom>
          <a:noFill/>
        </p:spPr>
        <p:txBody>
          <a:bodyPr wrap="square" rtlCol="0">
            <a:spAutoFit/>
          </a:bodyPr>
          <a:lstStyle/>
          <a:p>
            <a:pPr algn="just" defTabSz="457200">
              <a:spcAft>
                <a:spcPts val="600"/>
              </a:spcAft>
            </a:pPr>
            <a:r>
              <a:rPr lang="en-US" sz="1400" kern="1200" dirty="0">
                <a:solidFill>
                  <a:schemeClr val="tx1"/>
                </a:solidFill>
                <a:latin typeface="+mn-lt"/>
                <a:ea typeface="+mn-ea"/>
                <a:cs typeface="+mn-cs"/>
              </a:rPr>
              <a:t>The dashboard is a specialized tool for time analysis and comparison of road accidents. It could be used by road safety analysts, urban planners, and public health officials to understand temporal patterns in road accidents and inform strategies for intervention. It helps to pinpoint when and where road safety measures might be most needed and to track the progress of those measures over time.</a:t>
            </a:r>
          </a:p>
          <a:p>
            <a:pPr defTabSz="457200">
              <a:spcAft>
                <a:spcPts val="600"/>
              </a:spcAft>
            </a:pPr>
            <a:br>
              <a:rPr lang="en-US" sz="900" kern="1200" dirty="0">
                <a:solidFill>
                  <a:srgbClr val="000000"/>
                </a:solidFill>
                <a:highlight>
                  <a:srgbClr val="FFFFFF"/>
                </a:highlight>
                <a:latin typeface="Söhne"/>
                <a:ea typeface="+mn-ea"/>
                <a:cs typeface="+mn-cs"/>
              </a:rPr>
            </a:br>
            <a:endParaRPr lang="en-US" sz="900" kern="1200" dirty="0">
              <a:solidFill>
                <a:srgbClr val="000000"/>
              </a:solidFill>
              <a:highlight>
                <a:srgbClr val="FFFFFF"/>
              </a:highlight>
              <a:latin typeface="Söhne"/>
              <a:ea typeface="+mn-ea"/>
              <a:cs typeface="+mn-cs"/>
            </a:endParaRPr>
          </a:p>
          <a:p>
            <a:pPr>
              <a:spcAft>
                <a:spcPts val="600"/>
              </a:spcAft>
            </a:pPr>
            <a:endParaRPr lang="en-US" dirty="0"/>
          </a:p>
        </p:txBody>
      </p:sp>
    </p:spTree>
    <p:extLst>
      <p:ext uri="{BB962C8B-B14F-4D97-AF65-F5344CB8AC3E}">
        <p14:creationId xmlns:p14="http://schemas.microsoft.com/office/powerpoint/2010/main" val="129020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907DEB-CFEB-BDC5-9A04-F26711CDAFDA}"/>
              </a:ext>
            </a:extLst>
          </p:cNvPr>
          <p:cNvSpPr>
            <a:spLocks noGrp="1"/>
          </p:cNvSpPr>
          <p:nvPr>
            <p:ph type="title"/>
          </p:nvPr>
        </p:nvSpPr>
        <p:spPr>
          <a:xfrm>
            <a:off x="841247" y="978619"/>
            <a:ext cx="3410712" cy="1106424"/>
          </a:xfrm>
        </p:spPr>
        <p:txBody>
          <a:bodyPr>
            <a:normAutofit/>
          </a:bodyPr>
          <a:lstStyle/>
          <a:p>
            <a:r>
              <a:rPr lang="en-US" sz="1800" b="1" kern="0" dirty="0">
                <a:effectLst/>
                <a:latin typeface="Times New Roman" panose="02020603050405020304" pitchFamily="18" charset="0"/>
                <a:ea typeface="Times New Roman" panose="02020603050405020304" pitchFamily="18" charset="0"/>
              </a:rPr>
              <a:t>Exploring the Correlation: Speed Limits, Casualties, and Vehicles in Road Accidents</a:t>
            </a:r>
            <a:r>
              <a:rPr lang="en-US" sz="1100" dirty="0">
                <a:effectLst/>
              </a:rPr>
              <a:t> </a:t>
            </a:r>
            <a:endParaRPr lang="en-US" sz="2800" dirty="0"/>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screenshot of a computer screen&#10;&#10;Description automatically generated">
            <a:extLst>
              <a:ext uri="{FF2B5EF4-FFF2-40B4-BE49-F238E27FC236}">
                <a16:creationId xmlns:a16="http://schemas.microsoft.com/office/drawing/2014/main" id="{9630F400-3C4E-D6FF-3E14-F67EAB316AC7}"/>
              </a:ext>
            </a:extLst>
          </p:cNvPr>
          <p:cNvPicPr>
            <a:picLocks noChangeAspect="1"/>
          </p:cNvPicPr>
          <p:nvPr/>
        </p:nvPicPr>
        <p:blipFill>
          <a:blip r:embed="rId2"/>
          <a:stretch>
            <a:fillRect/>
          </a:stretch>
        </p:blipFill>
        <p:spPr>
          <a:xfrm>
            <a:off x="5056622" y="633618"/>
            <a:ext cx="6656832" cy="5495925"/>
          </a:xfrm>
          <a:prstGeom prst="rect">
            <a:avLst/>
          </a:prstGeom>
        </p:spPr>
      </p:pic>
    </p:spTree>
    <p:extLst>
      <p:ext uri="{BB962C8B-B14F-4D97-AF65-F5344CB8AC3E}">
        <p14:creationId xmlns:p14="http://schemas.microsoft.com/office/powerpoint/2010/main" val="37791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907DEB-CFEB-BDC5-9A04-F26711CDAFDA}"/>
              </a:ext>
            </a:extLst>
          </p:cNvPr>
          <p:cNvSpPr>
            <a:spLocks noGrp="1"/>
          </p:cNvSpPr>
          <p:nvPr>
            <p:ph type="title"/>
          </p:nvPr>
        </p:nvSpPr>
        <p:spPr>
          <a:xfrm>
            <a:off x="841247" y="978619"/>
            <a:ext cx="3410712" cy="1106424"/>
          </a:xfrm>
        </p:spPr>
        <p:txBody>
          <a:bodyPr>
            <a:normAutofit/>
          </a:bodyPr>
          <a:lstStyle/>
          <a:p>
            <a:r>
              <a:rPr lang="en-US" sz="1800" b="1" kern="0" dirty="0">
                <a:effectLst/>
                <a:latin typeface="Times New Roman" panose="02020603050405020304" pitchFamily="18" charset="0"/>
                <a:ea typeface="Times New Roman" panose="02020603050405020304" pitchFamily="18" charset="0"/>
              </a:rPr>
              <a:t>Exploring the Correlation: Speed Limits, Casualties, and Vehicles in Road Accidents</a:t>
            </a:r>
            <a:r>
              <a:rPr lang="en-US" sz="1100" dirty="0">
                <a:effectLst/>
              </a:rPr>
              <a:t> </a:t>
            </a:r>
            <a:endParaRPr lang="en-US" sz="2800" dirty="0"/>
          </a:p>
        </p:txBody>
      </p:sp>
      <p:sp>
        <p:nvSpPr>
          <p:cNvPr id="22" name="Rectangle 21">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Content Placeholder 8">
            <a:extLst>
              <a:ext uri="{FF2B5EF4-FFF2-40B4-BE49-F238E27FC236}">
                <a16:creationId xmlns:a16="http://schemas.microsoft.com/office/drawing/2014/main" id="{3A781001-D8ED-84C2-8A95-8D132B15D376}"/>
              </a:ext>
            </a:extLst>
          </p:cNvPr>
          <p:cNvSpPr>
            <a:spLocks noGrp="1"/>
          </p:cNvSpPr>
          <p:nvPr>
            <p:ph idx="1"/>
          </p:nvPr>
        </p:nvSpPr>
        <p:spPr>
          <a:xfrm>
            <a:off x="841248" y="2252870"/>
            <a:ext cx="3412219" cy="3560251"/>
          </a:xfrm>
        </p:spPr>
        <p:txBody>
          <a:bodyPr>
            <a:normAutofit fontScale="70000" lnSpcReduction="20000"/>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Is there a relationship between the complexity of speed limits and accident severit</a:t>
            </a:r>
            <a:r>
              <a:rPr lang="en-US" sz="1800" dirty="0">
                <a:effectLst/>
                <a:latin typeface="Times New Roman" panose="02020603050405020304" pitchFamily="18" charset="0"/>
                <a:ea typeface="Times New Roman" panose="02020603050405020304" pitchFamily="18" charset="0"/>
              </a:rPr>
              <a:t>y?</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 The plots suggest that a higher diversity of speed limits within a district is associated with both an increase in the number of casualties and the number of vehicles involved in accidents.</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b="1"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Are districts with more diverse speed regulations experiencing more accidents?</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 While the plots show a correlation, causation cannot be determined from correlation alone. However, it does raise questions about whether more complex speed limit landscapes contribute to higher accident rates.</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 Does the number of vehicles involved in accidents correlate with the number of casualties?</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 Yes, the direct relationship shown in the scatter plot supports the notion that more vehicles involved in accidents usually mean more casualties.</a:t>
            </a:r>
          </a:p>
          <a:p>
            <a:endParaRPr lang="en-US" sz="1700" dirty="0"/>
          </a:p>
        </p:txBody>
      </p:sp>
      <p:pic>
        <p:nvPicPr>
          <p:cNvPr id="5" name="Content Placeholder 4" descr="A screenshot of a computer screen&#10;&#10;Description automatically generated">
            <a:extLst>
              <a:ext uri="{FF2B5EF4-FFF2-40B4-BE49-F238E27FC236}">
                <a16:creationId xmlns:a16="http://schemas.microsoft.com/office/drawing/2014/main" id="{9630F400-3C4E-D6FF-3E14-F67EAB316AC7}"/>
              </a:ext>
            </a:extLst>
          </p:cNvPr>
          <p:cNvPicPr>
            <a:picLocks noChangeAspect="1"/>
          </p:cNvPicPr>
          <p:nvPr/>
        </p:nvPicPr>
        <p:blipFill>
          <a:blip r:embed="rId2"/>
          <a:stretch>
            <a:fillRect/>
          </a:stretch>
        </p:blipFill>
        <p:spPr>
          <a:xfrm>
            <a:off x="5056622" y="633619"/>
            <a:ext cx="6656832" cy="3744466"/>
          </a:xfrm>
          <a:prstGeom prst="rect">
            <a:avLst/>
          </a:prstGeom>
        </p:spPr>
      </p:pic>
    </p:spTree>
    <p:extLst>
      <p:ext uri="{BB962C8B-B14F-4D97-AF65-F5344CB8AC3E}">
        <p14:creationId xmlns:p14="http://schemas.microsoft.com/office/powerpoint/2010/main" val="1951215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united kingdom&#10;&#10;Description automatically generated">
            <a:extLst>
              <a:ext uri="{FF2B5EF4-FFF2-40B4-BE49-F238E27FC236}">
                <a16:creationId xmlns:a16="http://schemas.microsoft.com/office/drawing/2014/main" id="{2FFB0B04-D2B7-7C9E-6EA4-F766D0F8A4CB}"/>
              </a:ext>
            </a:extLst>
          </p:cNvPr>
          <p:cNvPicPr>
            <a:picLocks noChangeAspect="1"/>
          </p:cNvPicPr>
          <p:nvPr/>
        </p:nvPicPr>
        <p:blipFill rotWithShape="1">
          <a:blip r:embed="rId2"/>
          <a:srcRect t="7422" r="34790" b="1670"/>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D32B7B-7D13-BBA7-292F-B0792D78A77B}"/>
              </a:ext>
            </a:extLst>
          </p:cNvPr>
          <p:cNvSpPr>
            <a:spLocks noGrp="1"/>
          </p:cNvSpPr>
          <p:nvPr>
            <p:ph type="title"/>
          </p:nvPr>
        </p:nvSpPr>
        <p:spPr>
          <a:xfrm>
            <a:off x="371094" y="1161288"/>
            <a:ext cx="3438144" cy="1124712"/>
          </a:xfrm>
        </p:spPr>
        <p:txBody>
          <a:bodyPr anchor="b">
            <a:normAutofit/>
          </a:bodyPr>
          <a:lstStyle/>
          <a:p>
            <a:r>
              <a:rPr lang="en-US" sz="1800" b="1" kern="0" dirty="0">
                <a:solidFill>
                  <a:srgbClr val="0D0D0D"/>
                </a:solidFill>
                <a:effectLst/>
                <a:highlight>
                  <a:srgbClr val="FFFFFF"/>
                </a:highlight>
                <a:latin typeface="Times New Roman" panose="02020603050405020304" pitchFamily="18" charset="0"/>
                <a:ea typeface="Times New Roman" panose="02020603050405020304" pitchFamily="18" charset="0"/>
              </a:rPr>
              <a:t>Accident Clustering by District: Exploring Severity, Frequency, and Variance</a:t>
            </a:r>
            <a:r>
              <a:rPr lang="en-US" sz="1100" dirty="0">
                <a:effectLst/>
              </a:rPr>
              <a:t> </a:t>
            </a:r>
            <a:endParaRPr lang="en-US" sz="2800" dirty="0"/>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94531DA-54DC-5DA6-B488-FB6EC1CFD2F0}"/>
              </a:ext>
            </a:extLst>
          </p:cNvPr>
          <p:cNvSpPr>
            <a:spLocks noGrp="1"/>
          </p:cNvSpPr>
          <p:nvPr>
            <p:ph idx="1"/>
          </p:nvPr>
        </p:nvSpPr>
        <p:spPr>
          <a:xfrm>
            <a:off x="371093" y="2718054"/>
            <a:ext cx="4285127" cy="3649058"/>
          </a:xfrm>
        </p:spPr>
        <p:txBody>
          <a:bodyPr anchor="t">
            <a:normAutofit fontScale="92500" lnSpcReduction="10000"/>
          </a:bodyPr>
          <a:lstStyle/>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Which districts have the highest severity of accidents?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By looking at the color-coding and size of the dots on the map, we can identify areas with a higher severity of accidents.</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Are accidents evenly distributed across the region?</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 visualization indicates that accidents are not evenly distributed, with certain clusters showing a higher frequency or severity of accidents.</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Do some districts have a higher number of vehicles involved in accidents?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Yes, the clusters with larger dot sizes suggest areas with a higher number of vehicles involved in accidents.</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How distinct are the accident severities between clusters?</a:t>
            </a:r>
            <a:endParaRPr lang="en-US" sz="1200" dirty="0">
              <a:effectLst/>
              <a:latin typeface="Times New Roman" panose="02020603050405020304" pitchFamily="18" charset="0"/>
              <a:ea typeface="Times New Roman" panose="02020603050405020304" pitchFamily="18" charset="0"/>
            </a:endParaRP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 significant ANOVA results indicate clear distinctions in the accident severities across clusters.</a:t>
            </a:r>
          </a:p>
          <a:p>
            <a:endParaRPr lang="en-US" sz="1700" dirty="0"/>
          </a:p>
        </p:txBody>
      </p:sp>
    </p:spTree>
    <p:extLst>
      <p:ext uri="{BB962C8B-B14F-4D97-AF65-F5344CB8AC3E}">
        <p14:creationId xmlns:p14="http://schemas.microsoft.com/office/powerpoint/2010/main" val="77265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5" name="Rectangle 34">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23">
            <a:extLst>
              <a:ext uri="{FF2B5EF4-FFF2-40B4-BE49-F238E27FC236}">
                <a16:creationId xmlns:a16="http://schemas.microsoft.com/office/drawing/2014/main" id="{C90597BC-9BA9-440B-A134-8BCC7DC9B266}"/>
              </a:ext>
            </a:extLst>
          </p:cNvPr>
          <p:cNvSpPr>
            <a:spLocks noGrp="1"/>
          </p:cNvSpPr>
          <p:nvPr>
            <p:ph idx="1"/>
          </p:nvPr>
        </p:nvSpPr>
        <p:spPr>
          <a:xfrm>
            <a:off x="438912" y="517601"/>
            <a:ext cx="5408435" cy="5739266"/>
          </a:xfrm>
        </p:spPr>
        <p:txBody>
          <a:bodyPr>
            <a:normAutofit fontScale="92500" lnSpcReduction="10000"/>
          </a:bodyPr>
          <a:lstStyle/>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Inputs for Clustering</a:t>
            </a:r>
            <a:r>
              <a:rPr lang="en-US" sz="1200" dirty="0">
                <a:effectLst/>
                <a:latin typeface="Times New Roman" panose="02020603050405020304" pitchFamily="18" charset="0"/>
                <a:ea typeface="Times New Roman" panose="02020603050405020304" pitchFamily="18" charset="0"/>
              </a:rPr>
              <a:t>:</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Variables included are the </a:t>
            </a:r>
            <a:r>
              <a:rPr lang="en-US" sz="1200" b="1" dirty="0">
                <a:effectLst/>
                <a:latin typeface="Times New Roman" panose="02020603050405020304" pitchFamily="18" charset="0"/>
                <a:ea typeface="Times New Roman" panose="02020603050405020304" pitchFamily="18" charset="0"/>
              </a:rPr>
              <a:t>sum of the number of casualties, the sum of the number of vehicles, and the accident severity.</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Data has been normalized and is detailed by the local authority (district).</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Summary Diagnostics</a:t>
            </a:r>
            <a:r>
              <a:rPr lang="en-US" sz="1200" dirty="0">
                <a:effectLst/>
                <a:latin typeface="Times New Roman" panose="02020603050405020304" pitchFamily="18" charset="0"/>
                <a:ea typeface="Times New Roman" panose="02020603050405020304" pitchFamily="18" charset="0"/>
              </a:rPr>
              <a:t>:</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There </a:t>
            </a:r>
            <a:r>
              <a:rPr lang="en-US" sz="1200" b="1" dirty="0">
                <a:effectLst/>
                <a:latin typeface="Times New Roman" panose="02020603050405020304" pitchFamily="18" charset="0"/>
                <a:ea typeface="Times New Roman" panose="02020603050405020304" pitchFamily="18" charset="0"/>
              </a:rPr>
              <a:t>are 4 clusters created from 244 data points </a:t>
            </a:r>
            <a:r>
              <a:rPr lang="en-US" sz="1200" dirty="0">
                <a:effectLst/>
                <a:latin typeface="Times New Roman" panose="02020603050405020304" pitchFamily="18" charset="0"/>
                <a:ea typeface="Times New Roman" panose="02020603050405020304" pitchFamily="18" charset="0"/>
              </a:rPr>
              <a:t>(locations).</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 within-group </a:t>
            </a:r>
            <a:r>
              <a:rPr lang="en-US" sz="1200" b="1" dirty="0">
                <a:effectLst/>
                <a:latin typeface="Times New Roman" panose="02020603050405020304" pitchFamily="18" charset="0"/>
                <a:ea typeface="Times New Roman" panose="02020603050405020304" pitchFamily="18" charset="0"/>
              </a:rPr>
              <a:t>sum of squares is low (1.5388)</a:t>
            </a:r>
            <a:r>
              <a:rPr lang="en-US" sz="1200" dirty="0">
                <a:effectLst/>
                <a:latin typeface="Times New Roman" panose="02020603050405020304" pitchFamily="18" charset="0"/>
                <a:ea typeface="Times New Roman" panose="02020603050405020304" pitchFamily="18" charset="0"/>
              </a:rPr>
              <a:t>, suggesting that the points within each cluster are close to their respective centroids.</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 between-group sum of squares is </a:t>
            </a:r>
            <a:r>
              <a:rPr lang="en-US" sz="1200" b="1" dirty="0">
                <a:effectLst/>
                <a:latin typeface="Times New Roman" panose="02020603050405020304" pitchFamily="18" charset="0"/>
                <a:ea typeface="Times New Roman" panose="02020603050405020304" pitchFamily="18" charset="0"/>
              </a:rPr>
              <a:t>substantially higher (13.204) </a:t>
            </a:r>
            <a:r>
              <a:rPr lang="en-US" sz="1200" dirty="0">
                <a:effectLst/>
                <a:latin typeface="Times New Roman" panose="02020603050405020304" pitchFamily="18" charset="0"/>
                <a:ea typeface="Times New Roman" panose="02020603050405020304" pitchFamily="18" charset="0"/>
              </a:rPr>
              <a:t>relative to the within-group sum, indicating that the clusters are distinct from one another.</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Clusters Information</a:t>
            </a:r>
            <a:r>
              <a:rPr lang="en-US" sz="1200" dirty="0">
                <a:effectLst/>
                <a:latin typeface="Times New Roman" panose="02020603050405020304" pitchFamily="18" charset="0"/>
                <a:ea typeface="Times New Roman" panose="02020603050405020304" pitchFamily="18" charset="0"/>
              </a:rPr>
              <a:t>:</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Cluster 1 has the most items (163 locations) but lower average casualties and vehicles involved.</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Cluster 2 has fewer items (54 locations) but a higher average of casualties and vehicles, indicating more severe accidents.</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Clusters 3 and 4 have very few items, with cluster 3 showing particularly high averages, likely indicating specific areas where severe accidents are less frequent but more impactful when they occur.</a:t>
            </a:r>
          </a:p>
          <a:p>
            <a:pPr marL="342900" marR="0" lvl="0" indent="-342900" algn="just">
              <a:lnSpc>
                <a:spcPct val="115000"/>
              </a:lnSpc>
              <a:spcBef>
                <a:spcPts val="0"/>
              </a:spcBef>
              <a:spcAft>
                <a:spcPts val="800"/>
              </a:spcAft>
              <a:buSzPts val="1000"/>
              <a:buFont typeface="Symbol" pitchFamily="2" charset="2"/>
              <a:buChar char=""/>
              <a:tabLst>
                <a:tab pos="457200" algn="l"/>
              </a:tabLst>
            </a:pPr>
            <a:r>
              <a:rPr lang="en-US" sz="1200" b="1" dirty="0">
                <a:effectLst/>
                <a:latin typeface="Times New Roman" panose="02020603050405020304" pitchFamily="18" charset="0"/>
                <a:ea typeface="Times New Roman" panose="02020603050405020304" pitchFamily="18" charset="0"/>
              </a:rPr>
              <a:t>Analysis of Variance (ANOVA)</a:t>
            </a:r>
            <a:r>
              <a:rPr lang="en-US" sz="1200" dirty="0">
                <a:effectLst/>
                <a:latin typeface="Times New Roman" panose="02020603050405020304" pitchFamily="18" charset="0"/>
                <a:ea typeface="Times New Roman" panose="02020603050405020304" pitchFamily="18" charset="0"/>
              </a:rPr>
              <a:t>:</a:t>
            </a:r>
          </a:p>
          <a:p>
            <a:pPr marL="742950" marR="0" lvl="1" indent="-285750" algn="just">
              <a:lnSpc>
                <a:spcPct val="115000"/>
              </a:lnSpc>
              <a:spcBef>
                <a:spcPts val="0"/>
              </a:spcBef>
              <a:spcAft>
                <a:spcPts val="800"/>
              </a:spcAft>
              <a:buSzPts val="1000"/>
              <a:buFont typeface="Symbol" pitchFamily="2" charset="2"/>
              <a:buChar char=""/>
              <a:tabLst>
                <a:tab pos="914400" algn="l"/>
              </a:tabLst>
            </a:pPr>
            <a:r>
              <a:rPr lang="en-US" sz="1200" dirty="0">
                <a:effectLst/>
                <a:latin typeface="Times New Roman" panose="02020603050405020304" pitchFamily="18" charset="0"/>
                <a:ea typeface="Times New Roman" panose="02020603050405020304" pitchFamily="18" charset="0"/>
              </a:rPr>
              <a:t>The F-statistic and associated p-value for both the number of casualties and the number of vehicles are significant (p-value = 0.0), suggesting that there is a </a:t>
            </a:r>
            <a:r>
              <a:rPr lang="en-US" sz="1200" b="1" dirty="0">
                <a:effectLst/>
                <a:latin typeface="Times New Roman" panose="02020603050405020304" pitchFamily="18" charset="0"/>
                <a:ea typeface="Times New Roman" panose="02020603050405020304" pitchFamily="18" charset="0"/>
              </a:rPr>
              <a:t>statistically significant </a:t>
            </a:r>
            <a:r>
              <a:rPr lang="en-US" sz="1200" dirty="0">
                <a:effectLst/>
                <a:latin typeface="Times New Roman" panose="02020603050405020304" pitchFamily="18" charset="0"/>
                <a:ea typeface="Times New Roman" panose="02020603050405020304" pitchFamily="18" charset="0"/>
              </a:rPr>
              <a:t>difference in the means of these variables across the four clusters.</a:t>
            </a:r>
          </a:p>
          <a:p>
            <a:endParaRPr lang="en-US" sz="1800" dirty="0"/>
          </a:p>
        </p:txBody>
      </p:sp>
      <p:pic>
        <p:nvPicPr>
          <p:cNvPr id="5" name="Content Placeholder 4" descr="A screenshot of a report&#10;&#10;Description automatically generated">
            <a:extLst>
              <a:ext uri="{FF2B5EF4-FFF2-40B4-BE49-F238E27FC236}">
                <a16:creationId xmlns:a16="http://schemas.microsoft.com/office/drawing/2014/main" id="{21B0A05A-FC97-0A0D-7917-1FBFC54FD644}"/>
              </a:ext>
            </a:extLst>
          </p:cNvPr>
          <p:cNvPicPr>
            <a:picLocks noChangeAspect="1"/>
          </p:cNvPicPr>
          <p:nvPr/>
        </p:nvPicPr>
        <p:blipFill>
          <a:blip r:embed="rId2"/>
          <a:stretch>
            <a:fillRect/>
          </a:stretch>
        </p:blipFill>
        <p:spPr>
          <a:xfrm>
            <a:off x="6835041" y="526392"/>
            <a:ext cx="4709357" cy="2743200"/>
          </a:xfrm>
          <a:prstGeom prst="rect">
            <a:avLst/>
          </a:prstGeom>
        </p:spPr>
      </p:pic>
      <p:pic>
        <p:nvPicPr>
          <p:cNvPr id="7" name="Content Placeholder 6" descr="A table with numbers and text&#10;&#10;Description automatically generated">
            <a:extLst>
              <a:ext uri="{FF2B5EF4-FFF2-40B4-BE49-F238E27FC236}">
                <a16:creationId xmlns:a16="http://schemas.microsoft.com/office/drawing/2014/main" id="{9334AB15-AE9D-CC91-ACF4-3FF81583254D}"/>
              </a:ext>
            </a:extLst>
          </p:cNvPr>
          <p:cNvPicPr>
            <a:picLocks noChangeAspect="1"/>
          </p:cNvPicPr>
          <p:nvPr/>
        </p:nvPicPr>
        <p:blipFill>
          <a:blip r:embed="rId3"/>
          <a:stretch>
            <a:fillRect/>
          </a:stretch>
        </p:blipFill>
        <p:spPr>
          <a:xfrm>
            <a:off x="6620256" y="4042608"/>
            <a:ext cx="5138928" cy="1515984"/>
          </a:xfrm>
          <a:prstGeom prst="rect">
            <a:avLst/>
          </a:prstGeom>
        </p:spPr>
      </p:pic>
    </p:spTree>
    <p:extLst>
      <p:ext uri="{BB962C8B-B14F-4D97-AF65-F5344CB8AC3E}">
        <p14:creationId xmlns:p14="http://schemas.microsoft.com/office/powerpoint/2010/main" val="209142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FA61E-7F37-223E-534E-7B9110BA5346}"/>
              </a:ext>
            </a:extLst>
          </p:cNvPr>
          <p:cNvSpPr>
            <a:spLocks noGrp="1"/>
          </p:cNvSpPr>
          <p:nvPr>
            <p:ph type="title"/>
          </p:nvPr>
        </p:nvSpPr>
        <p:spPr>
          <a:xfrm>
            <a:off x="686834" y="1153572"/>
            <a:ext cx="3200400" cy="4461163"/>
          </a:xfrm>
        </p:spPr>
        <p:txBody>
          <a:bodyPr>
            <a:normAutofit/>
          </a:bodyPr>
          <a:lstStyle/>
          <a:p>
            <a:r>
              <a:rPr lang="en-US" b="1" u="sng">
                <a:solidFill>
                  <a:srgbClr val="FFFFFF"/>
                </a:solidFill>
                <a:effectLst/>
                <a:latin typeface="Times New Roman" panose="02020603050405020304" pitchFamily="18" charset="0"/>
                <a:ea typeface="Times New Roman" panose="02020603050405020304" pitchFamily="18" charset="0"/>
              </a:rPr>
              <a:t>Summary and Conclusions</a:t>
            </a:r>
            <a:br>
              <a:rPr lang="en-US">
                <a:solidFill>
                  <a:srgbClr val="FFFFFF"/>
                </a:solidFill>
                <a:effectLst/>
                <a:latin typeface="Times New Roman" panose="02020603050405020304" pitchFamily="18" charset="0"/>
                <a:ea typeface="Times New Roman" panose="02020603050405020304" pitchFamily="18" charset="0"/>
              </a:rPr>
            </a:b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4A2D40-4DEB-A17C-C6D1-060535CACBDE}"/>
              </a:ext>
            </a:extLst>
          </p:cNvPr>
          <p:cNvSpPr>
            <a:spLocks noGrp="1"/>
          </p:cNvSpPr>
          <p:nvPr>
            <p:ph idx="1"/>
          </p:nvPr>
        </p:nvSpPr>
        <p:spPr>
          <a:xfrm>
            <a:off x="4447308" y="591344"/>
            <a:ext cx="6906491" cy="5585619"/>
          </a:xfrm>
        </p:spPr>
        <p:txBody>
          <a:bodyPr anchor="ctr">
            <a:normAutofit/>
          </a:bodyPr>
          <a:lstStyle/>
          <a:p>
            <a:r>
              <a:rPr lang="en-US" sz="2000" dirty="0">
                <a:effectLst/>
                <a:latin typeface="Times New Roman" panose="02020603050405020304" pitchFamily="18" charset="0"/>
                <a:ea typeface="Times New Roman" panose="02020603050405020304" pitchFamily="18" charset="0"/>
              </a:rPr>
              <a:t>Throughout our research, we have unearthed significant findings that shed light on road accident patterns and their underlying factors. Our analysis has provided valuable insights into various aspects of road safety, aiding in the formulation of informed strategies and interventions. Here are the key findings and implications of our research:</a:t>
            </a:r>
          </a:p>
          <a:p>
            <a:pPr>
              <a:spcBef>
                <a:spcPts val="0"/>
              </a:spcBef>
              <a:spcAft>
                <a:spcPts val="800"/>
              </a:spcAft>
              <a:tabLst>
                <a:tab pos="457200" algn="l"/>
              </a:tabLst>
            </a:pPr>
            <a:r>
              <a:rPr lang="en-US" sz="2000" b="1" dirty="0">
                <a:effectLst/>
                <a:latin typeface="Times New Roman" panose="02020603050405020304" pitchFamily="18" charset="0"/>
                <a:ea typeface="Times New Roman" panose="02020603050405020304" pitchFamily="18" charset="0"/>
              </a:rPr>
              <a:t>Temporal Trend</a:t>
            </a:r>
            <a:r>
              <a:rPr lang="en-US" sz="2000" dirty="0">
                <a:effectLst/>
                <a:latin typeface="Times New Roman" panose="02020603050405020304" pitchFamily="18" charset="0"/>
                <a:ea typeface="Times New Roman" panose="02020603050405020304" pitchFamily="18" charset="0"/>
              </a:rPr>
              <a:t>s: Time series analysis revealed notable temporal trends in road accidents, including seasonal variations and long-term changes. Understanding these patterns allows for targeted interventions during peak accident periods and facilitates the allocation of resources effectively.</a:t>
            </a:r>
          </a:p>
          <a:p>
            <a:pPr>
              <a:spcBef>
                <a:spcPts val="0"/>
              </a:spcBef>
              <a:spcAft>
                <a:spcPts val="800"/>
              </a:spcAft>
              <a:tabLst>
                <a:tab pos="457200" algn="l"/>
              </a:tabLst>
            </a:pPr>
            <a:r>
              <a:rPr lang="en-US" sz="2000" b="1" dirty="0">
                <a:effectLst/>
                <a:latin typeface="Times New Roman" panose="02020603050405020304" pitchFamily="18" charset="0"/>
                <a:ea typeface="Times New Roman" panose="02020603050405020304" pitchFamily="18" charset="0"/>
              </a:rPr>
              <a:t>Geographical Hotspots</a:t>
            </a:r>
            <a:r>
              <a:rPr lang="en-US" sz="2000" dirty="0">
                <a:effectLst/>
                <a:latin typeface="Times New Roman" panose="02020603050405020304" pitchFamily="18" charset="0"/>
                <a:ea typeface="Times New Roman" panose="02020603050405020304" pitchFamily="18" charset="0"/>
              </a:rPr>
              <a:t>: By analyzing accident locations, we identified geographical hotspots with heightened accident rates. Targeting these areas with tailored interventions and infrastructure improvements can mitigate accident risks and enhance overall road safety.</a:t>
            </a:r>
          </a:p>
          <a:p>
            <a:pPr marL="0" indent="0">
              <a:buNone/>
            </a:pPr>
            <a:endParaRPr lang="en-US" sz="2000" dirty="0"/>
          </a:p>
        </p:txBody>
      </p:sp>
    </p:spTree>
    <p:extLst>
      <p:ext uri="{BB962C8B-B14F-4D97-AF65-F5344CB8AC3E}">
        <p14:creationId xmlns:p14="http://schemas.microsoft.com/office/powerpoint/2010/main" val="267008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350462-B935-1C46-44B0-8EE03FF7CEA6}"/>
              </a:ext>
            </a:extLst>
          </p:cNvPr>
          <p:cNvSpPr>
            <a:spLocks noGrp="1"/>
          </p:cNvSpPr>
          <p:nvPr>
            <p:ph idx="1"/>
          </p:nvPr>
        </p:nvSpPr>
        <p:spPr>
          <a:xfrm>
            <a:off x="4447308" y="591344"/>
            <a:ext cx="6906491" cy="5585619"/>
          </a:xfrm>
        </p:spPr>
        <p:txBody>
          <a:bodyPr anchor="ctr">
            <a:normAutofit/>
          </a:bodyPr>
          <a:lstStyle/>
          <a:p>
            <a:pPr>
              <a:spcBef>
                <a:spcPts val="0"/>
              </a:spcBef>
              <a:spcAft>
                <a:spcPts val="800"/>
              </a:spcAft>
              <a:tabLst>
                <a:tab pos="457200" algn="l"/>
              </a:tabLst>
            </a:pPr>
            <a:r>
              <a:rPr lang="en-US" sz="2000" b="1" dirty="0">
                <a:effectLst/>
                <a:latin typeface="Times New Roman" panose="02020603050405020304" pitchFamily="18" charset="0"/>
                <a:ea typeface="Times New Roman" panose="02020603050405020304" pitchFamily="18" charset="0"/>
              </a:rPr>
              <a:t>Risk Factors</a:t>
            </a:r>
            <a:r>
              <a:rPr lang="en-US" sz="2000" dirty="0">
                <a:effectLst/>
                <a:latin typeface="Times New Roman" panose="02020603050405020304" pitchFamily="18" charset="0"/>
                <a:ea typeface="Times New Roman" panose="02020603050405020304" pitchFamily="18" charset="0"/>
              </a:rPr>
              <a:t>: Factors such as weather conditions, road surface conditions, junction control types, and vehicle types significantly influence accident occurrence and severity. Addressing these risk factors through appropriate measures and interventions can help reduce accident rates and mitigate their impact.</a:t>
            </a:r>
          </a:p>
          <a:p>
            <a:pPr>
              <a:spcBef>
                <a:spcPts val="0"/>
              </a:spcBef>
              <a:spcAft>
                <a:spcPts val="800"/>
              </a:spcAft>
              <a:tabLst>
                <a:tab pos="457200" algn="l"/>
              </a:tabLst>
            </a:pPr>
            <a:r>
              <a:rPr lang="en-US" sz="2000" b="1" dirty="0">
                <a:effectLst/>
                <a:latin typeface="Times New Roman" panose="02020603050405020304" pitchFamily="18" charset="0"/>
                <a:ea typeface="Times New Roman" panose="02020603050405020304" pitchFamily="18" charset="0"/>
              </a:rPr>
              <a:t>Demographic Considerations:</a:t>
            </a:r>
            <a:r>
              <a:rPr lang="en-US" sz="2000" dirty="0">
                <a:effectLst/>
                <a:latin typeface="Times New Roman" panose="02020603050405020304" pitchFamily="18" charset="0"/>
                <a:ea typeface="Times New Roman" panose="02020603050405020304" pitchFamily="18" charset="0"/>
              </a:rPr>
              <a:t> While demographic information such as age groups was not fully available, its inclusion is crucial for understanding age-specific risk factors and tailoring interventions accordingly. Future research should focus on comprehensive data collection to address this gap.</a:t>
            </a:r>
          </a:p>
          <a:p>
            <a:pPr marL="0" indent="0">
              <a:buNone/>
            </a:pPr>
            <a:endParaRPr lang="en-US" sz="2000" dirty="0"/>
          </a:p>
        </p:txBody>
      </p:sp>
    </p:spTree>
    <p:extLst>
      <p:ext uri="{BB962C8B-B14F-4D97-AF65-F5344CB8AC3E}">
        <p14:creationId xmlns:p14="http://schemas.microsoft.com/office/powerpoint/2010/main" val="144758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D8243-A6C5-0CE5-5751-79FB37237FD6}"/>
              </a:ext>
            </a:extLst>
          </p:cNvPr>
          <p:cNvSpPr>
            <a:spLocks noGrp="1"/>
          </p:cNvSpPr>
          <p:nvPr>
            <p:ph type="title"/>
          </p:nvPr>
        </p:nvSpPr>
        <p:spPr>
          <a:xfrm>
            <a:off x="686834" y="1153572"/>
            <a:ext cx="3200400" cy="4461163"/>
          </a:xfrm>
        </p:spPr>
        <p:txBody>
          <a:bodyPr>
            <a:normAutofit fontScale="90000"/>
          </a:bodyPr>
          <a:lstStyle/>
          <a:p>
            <a:pPr>
              <a:spcBef>
                <a:spcPts val="0"/>
              </a:spcBef>
            </a:pP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Dataset Description:</a:t>
            </a:r>
            <a:br>
              <a:rPr lang="en-US" sz="1800" b="1"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err="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Source:Kaggle</a:t>
            </a: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This dataset </a:t>
            </a:r>
            <a:r>
              <a:rPr lang="en-US" sz="18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Comprising a total of 300,000 records,</a:t>
            </a:r>
            <a:r>
              <a:rPr lang="en-US" sz="1800" dirty="0">
                <a:solidFill>
                  <a:srgbClr val="FFFFFF"/>
                </a:solidFill>
                <a:effectLst/>
                <a:latin typeface="Times New Roman" panose="02020603050405020304" pitchFamily="18" charset="0"/>
                <a:cs typeface="Times New Roman" panose="02020603050405020304" pitchFamily="18" charset="0"/>
              </a:rPr>
              <a:t> </a:t>
            </a: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provides a simulated collection of records detailing road accidents that purportedly occurred between January 2021 and December 2022.</a:t>
            </a: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Place :United Kingdom</a:t>
            </a: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Our dataset is both Categorical and numerical variables</a:t>
            </a:r>
            <a:br>
              <a:rPr lang="en-US" sz="180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BB2A17-5B0C-467F-053F-47E1AEC438A5}"/>
              </a:ext>
            </a:extLst>
          </p:cNvPr>
          <p:cNvSpPr>
            <a:spLocks noGrp="1"/>
          </p:cNvSpPr>
          <p:nvPr>
            <p:ph idx="1"/>
          </p:nvPr>
        </p:nvSpPr>
        <p:spPr>
          <a:xfrm>
            <a:off x="4447308" y="591344"/>
            <a:ext cx="6906491" cy="5585619"/>
          </a:xfrm>
        </p:spPr>
        <p:txBody>
          <a:bodyPr anchor="ctr">
            <a:normAutofit lnSpcReduction="10000"/>
          </a:bodyPr>
          <a:lstStyle/>
          <a:p>
            <a:pPr marL="0" marR="0" indent="0">
              <a:spcBef>
                <a:spcPts val="0"/>
              </a:spcBef>
              <a:spcAft>
                <a:spcPts val="0"/>
              </a:spcAft>
              <a:buNone/>
            </a:pPr>
            <a:r>
              <a:rPr lang="en-US" sz="1500" b="1" dirty="0">
                <a:effectLst/>
                <a:latin typeface="Times New Roman" panose="02020603050405020304" pitchFamily="18" charset="0"/>
                <a:ea typeface="Times New Roman" panose="02020603050405020304" pitchFamily="18" charset="0"/>
              </a:rPr>
              <a:t>Variables of Interest:</a:t>
            </a:r>
            <a:r>
              <a:rPr lang="en-US" sz="1500" dirty="0">
                <a:effectLst/>
                <a:latin typeface="Times New Roman" panose="02020603050405020304" pitchFamily="18" charset="0"/>
                <a:ea typeface="Times New Roman" panose="02020603050405020304" pitchFamily="18" charset="0"/>
              </a:rPr>
              <a:t> Notable variables included in the dataset encompass a wide array of factors pertinent to road accidents, such as:</a:t>
            </a:r>
          </a:p>
          <a:p>
            <a:pPr marL="0" marR="0" indent="0">
              <a:spcBef>
                <a:spcPts val="0"/>
              </a:spcBef>
              <a:spcAft>
                <a:spcPts val="0"/>
              </a:spcAft>
              <a:buNone/>
            </a:pPr>
            <a:r>
              <a:rPr lang="en-US" sz="1500" dirty="0">
                <a:effectLst/>
                <a:latin typeface="Times New Roman" panose="02020603050405020304" pitchFamily="18" charset="0"/>
                <a:ea typeface="Times New Roman" panose="02020603050405020304" pitchFamily="18" charset="0"/>
              </a:rPr>
              <a:t> </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Accident_Index</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A unique identifier for each accident record.</a:t>
            </a:r>
          </a:p>
          <a:p>
            <a:pPr marL="342900" marR="0" lvl="0" indent="-342900">
              <a:spcBef>
                <a:spcPts val="0"/>
              </a:spcBef>
              <a:spcAft>
                <a:spcPts val="0"/>
              </a:spcAft>
              <a:buFont typeface="Symbol" pitchFamily="2" charset="2"/>
              <a:buChar char=""/>
            </a:pPr>
            <a:r>
              <a:rPr lang="en-US" sz="1500" b="1" dirty="0">
                <a:effectLst/>
                <a:latin typeface="Times New Roman" panose="02020603050405020304" pitchFamily="18" charset="0"/>
                <a:ea typeface="Times New Roman" panose="02020603050405020304" pitchFamily="18" charset="0"/>
              </a:rPr>
              <a:t>Accident Date:</a:t>
            </a:r>
            <a:r>
              <a:rPr lang="en-US" sz="1500" dirty="0">
                <a:effectLst/>
                <a:latin typeface="Times New Roman" panose="02020603050405020304" pitchFamily="18" charset="0"/>
                <a:ea typeface="Times New Roman" panose="02020603050405020304" pitchFamily="18" charset="0"/>
              </a:rPr>
              <a:t> The date on which the accident occurred (format: DD/MM/YYYY).</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Day_of_Week</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The day of the week when the accident took place.</a:t>
            </a:r>
          </a:p>
          <a:p>
            <a:pPr marL="342900" marR="0" lvl="0" indent="-342900">
              <a:spcBef>
                <a:spcPts val="0"/>
              </a:spcBef>
              <a:spcAft>
                <a:spcPts val="0"/>
              </a:spcAft>
              <a:buFont typeface="Symbol" pitchFamily="2" charset="2"/>
              <a:buChar char=""/>
            </a:pPr>
            <a:endParaRPr lang="en-US" sz="15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Accident_Severity</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Indicates the severity of the accident</a:t>
            </a:r>
          </a:p>
          <a:p>
            <a:pPr marL="342900" marR="0" lvl="0" indent="-342900">
              <a:spcBef>
                <a:spcPts val="0"/>
              </a:spcBef>
              <a:spcAft>
                <a:spcPts val="0"/>
              </a:spcAft>
              <a:buFont typeface="Symbol" pitchFamily="2" charset="2"/>
              <a:buChar char=""/>
            </a:pPr>
            <a:endParaRPr lang="en-US" sz="1500" dirty="0">
              <a:effectLst/>
              <a:latin typeface="Times New Roman" panose="02020603050405020304" pitchFamily="18" charset="0"/>
              <a:ea typeface="Times New Roman" panose="02020603050405020304" pitchFamily="18" charset="0"/>
            </a:endParaRPr>
          </a:p>
          <a:p>
            <a:pPr>
              <a:spcBef>
                <a:spcPts val="0"/>
              </a:spcBef>
            </a:pPr>
            <a:r>
              <a:rPr lang="en-US" sz="1100" b="0" i="0" dirty="0">
                <a:solidFill>
                  <a:srgbClr val="2D2D2D"/>
                </a:solidFill>
                <a:effectLst/>
                <a:highlight>
                  <a:srgbClr val="FFFFFF"/>
                </a:highlight>
                <a:latin typeface="Proxima Nova W01"/>
              </a:rPr>
              <a:t> </a:t>
            </a:r>
            <a:r>
              <a:rPr lang="en-US" sz="1100" b="1" i="0" dirty="0">
                <a:solidFill>
                  <a:srgbClr val="2D2D2D"/>
                </a:solidFill>
                <a:effectLst/>
                <a:highlight>
                  <a:srgbClr val="FFFFFF"/>
                </a:highlight>
                <a:latin typeface="Proxima Nova W01"/>
              </a:rPr>
              <a:t>fatal accident</a:t>
            </a:r>
            <a:r>
              <a:rPr lang="en-US" sz="1100" b="0" i="0" dirty="0">
                <a:solidFill>
                  <a:srgbClr val="2D2D2D"/>
                </a:solidFill>
                <a:effectLst/>
                <a:highlight>
                  <a:srgbClr val="FFFFFF"/>
                </a:highlight>
                <a:latin typeface="Proxima Nova W01"/>
              </a:rPr>
              <a:t> is an accident in which at least one person is fatally injured;</a:t>
            </a:r>
          </a:p>
          <a:p>
            <a:pPr>
              <a:spcBef>
                <a:spcPts val="0"/>
              </a:spcBef>
            </a:pPr>
            <a:endParaRPr lang="en-US" sz="1100" b="0" i="0" dirty="0">
              <a:solidFill>
                <a:srgbClr val="2D2D2D"/>
              </a:solidFill>
              <a:effectLst/>
              <a:highlight>
                <a:srgbClr val="FFFFFF"/>
              </a:highlight>
              <a:latin typeface="Proxima Nova W01"/>
            </a:endParaRPr>
          </a:p>
          <a:p>
            <a:pPr>
              <a:spcBef>
                <a:spcPts val="0"/>
              </a:spcBef>
            </a:pPr>
            <a:r>
              <a:rPr lang="en-US" sz="1100" b="1" i="0" dirty="0">
                <a:solidFill>
                  <a:srgbClr val="2D2D2D"/>
                </a:solidFill>
                <a:effectLst/>
                <a:highlight>
                  <a:srgbClr val="FFFFFF"/>
                </a:highlight>
                <a:latin typeface="Proxima Nova W01"/>
              </a:rPr>
              <a:t> serious accident</a:t>
            </a:r>
            <a:r>
              <a:rPr lang="en-US" sz="1100" b="0" i="0" dirty="0">
                <a:solidFill>
                  <a:srgbClr val="2D2D2D"/>
                </a:solidFill>
                <a:effectLst/>
                <a:highlight>
                  <a:srgbClr val="FFFFFF"/>
                </a:highlight>
                <a:latin typeface="Proxima Nova W01"/>
              </a:rPr>
              <a:t> is one in which at least one person is seriously injured, but no-one suffers a fatal injury;</a:t>
            </a:r>
            <a:endParaRPr lang="en-US" sz="1500" dirty="0">
              <a:latin typeface="Times New Roman" panose="02020603050405020304" pitchFamily="18" charset="0"/>
              <a:ea typeface="Times New Roman" panose="02020603050405020304" pitchFamily="18" charset="0"/>
            </a:endParaRPr>
          </a:p>
          <a:p>
            <a:pPr algn="l" fontAlgn="base"/>
            <a:r>
              <a:rPr lang="en-US" sz="1500" b="1" dirty="0">
                <a:latin typeface="Times New Roman" panose="02020603050405020304" pitchFamily="18" charset="0"/>
                <a:ea typeface="Times New Roman" panose="02020603050405020304" pitchFamily="18" charset="0"/>
              </a:rPr>
              <a:t> S</a:t>
            </a:r>
            <a:r>
              <a:rPr lang="en-US" sz="1100" b="1" i="0" dirty="0">
                <a:solidFill>
                  <a:srgbClr val="2D2D2D"/>
                </a:solidFill>
                <a:effectLst/>
                <a:highlight>
                  <a:srgbClr val="FFFFFF"/>
                </a:highlight>
                <a:latin typeface="Proxima Nova W01"/>
              </a:rPr>
              <a:t>light accident</a:t>
            </a:r>
            <a:r>
              <a:rPr lang="en-US" sz="1100" b="0" i="0" dirty="0">
                <a:solidFill>
                  <a:srgbClr val="2D2D2D"/>
                </a:solidFill>
                <a:effectLst/>
                <a:highlight>
                  <a:srgbClr val="FFFFFF"/>
                </a:highlight>
                <a:latin typeface="Proxima Nova W01"/>
              </a:rPr>
              <a:t> is one in which at least one person suffers slight injuries, but no-one is seriously injured, or fatally injured.</a:t>
            </a:r>
          </a:p>
          <a:p>
            <a:pPr algn="l" fontAlgn="base"/>
            <a:endParaRPr lang="en-US" sz="1100" b="0" i="0" dirty="0">
              <a:solidFill>
                <a:srgbClr val="2D2D2D"/>
              </a:solidFill>
              <a:effectLst/>
              <a:highlight>
                <a:srgbClr val="FFFFFF"/>
              </a:highlight>
              <a:latin typeface="Proxima Nova W01"/>
            </a:endParaRPr>
          </a:p>
          <a:p>
            <a:pPr>
              <a:spcBef>
                <a:spcPts val="0"/>
              </a:spcBef>
            </a:pPr>
            <a:r>
              <a:rPr lang="en-US" sz="1500" b="1" dirty="0">
                <a:effectLst/>
                <a:latin typeface="Times New Roman" panose="02020603050405020304" pitchFamily="18" charset="0"/>
                <a:ea typeface="Times New Roman" panose="02020603050405020304" pitchFamily="18" charset="0"/>
              </a:rPr>
              <a:t>   Fetal- </a:t>
            </a:r>
            <a:r>
              <a:rPr lang="en-US" sz="1500" dirty="0">
                <a:effectLst/>
                <a:latin typeface="Times New Roman" panose="02020603050405020304" pitchFamily="18" charset="0"/>
                <a:ea typeface="Times New Roman" panose="02020603050405020304" pitchFamily="18" charset="0"/>
              </a:rPr>
              <a:t>when any maternal death is involved</a:t>
            </a:r>
          </a:p>
          <a:p>
            <a:pPr marL="342900" marR="0" lvl="0" indent="-342900">
              <a:spcBef>
                <a:spcPts val="0"/>
              </a:spcBef>
              <a:spcAft>
                <a:spcPts val="0"/>
              </a:spcAft>
              <a:buFont typeface="Symbol" pitchFamily="2" charset="2"/>
              <a:buChar char=""/>
            </a:pPr>
            <a:endParaRPr lang="en-US" sz="15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500" b="1" dirty="0">
                <a:effectLst/>
                <a:latin typeface="Times New Roman" panose="02020603050405020304" pitchFamily="18" charset="0"/>
                <a:ea typeface="Times New Roman" panose="02020603050405020304" pitchFamily="18" charset="0"/>
              </a:rPr>
              <a:t>Latitude:</a:t>
            </a:r>
            <a:r>
              <a:rPr lang="en-US" sz="1500" dirty="0">
                <a:effectLst/>
                <a:latin typeface="Times New Roman" panose="02020603050405020304" pitchFamily="18" charset="0"/>
                <a:ea typeface="Times New Roman" panose="02020603050405020304" pitchFamily="18" charset="0"/>
              </a:rPr>
              <a:t> The geographic latitude of the accident location.</a:t>
            </a:r>
          </a:p>
          <a:p>
            <a:pPr marL="342900" indent="-342900">
              <a:spcBef>
                <a:spcPts val="0"/>
              </a:spcBef>
              <a:buFont typeface="Symbol" pitchFamily="2" charset="2"/>
              <a:buChar char=""/>
            </a:pPr>
            <a:r>
              <a:rPr lang="en-US" sz="1500" b="1" dirty="0">
                <a:effectLst/>
                <a:latin typeface="Times New Roman" panose="02020603050405020304" pitchFamily="18" charset="0"/>
                <a:ea typeface="Times New Roman" panose="02020603050405020304" pitchFamily="18" charset="0"/>
              </a:rPr>
              <a:t>Longitude:</a:t>
            </a:r>
            <a:r>
              <a:rPr lang="en-US" sz="1500" dirty="0">
                <a:effectLst/>
                <a:latin typeface="Times New Roman" panose="02020603050405020304" pitchFamily="18" charset="0"/>
                <a:ea typeface="Times New Roman" panose="02020603050405020304" pitchFamily="18" charset="0"/>
              </a:rPr>
              <a:t> The geographic longitude of the accident location.</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Local_Authority</a:t>
            </a:r>
            <a:r>
              <a:rPr lang="en-US" sz="1500" b="1" dirty="0">
                <a:effectLst/>
                <a:latin typeface="Times New Roman" panose="02020603050405020304" pitchFamily="18" charset="0"/>
                <a:ea typeface="Times New Roman" panose="02020603050405020304" pitchFamily="18" charset="0"/>
              </a:rPr>
              <a:t>_(District)</a:t>
            </a:r>
            <a:r>
              <a:rPr lang="en-US" sz="1500" dirty="0">
                <a:effectLst/>
                <a:latin typeface="Times New Roman" panose="02020603050405020304" pitchFamily="18" charset="0"/>
                <a:ea typeface="Times New Roman" panose="02020603050405020304" pitchFamily="18" charset="0"/>
              </a:rPr>
              <a:t>: The local authority district where the accident occurred.</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Carriageway_Hazards</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Describes any hazards present on the carriageway at the time of the accident (e.g., "None").</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Police_Force</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The police force that handled the accident.</a:t>
            </a:r>
          </a:p>
          <a:p>
            <a:pPr marL="342900" marR="0" lvl="0" indent="-342900">
              <a:spcBef>
                <a:spcPts val="0"/>
              </a:spcBef>
              <a:spcAft>
                <a:spcPts val="0"/>
              </a:spcAft>
              <a:buFont typeface="Symbol" pitchFamily="2" charset="2"/>
              <a:buChar char=""/>
            </a:pPr>
            <a:r>
              <a:rPr lang="en-US" sz="1500" b="1" dirty="0">
                <a:effectLst/>
                <a:latin typeface="Times New Roman" panose="02020603050405020304" pitchFamily="18" charset="0"/>
                <a:ea typeface="Times New Roman" panose="02020603050405020304" pitchFamily="18" charset="0"/>
              </a:rPr>
              <a:t>Time:</a:t>
            </a:r>
            <a:r>
              <a:rPr lang="en-US" sz="1500" dirty="0">
                <a:effectLst/>
                <a:latin typeface="Times New Roman" panose="02020603050405020304" pitchFamily="18" charset="0"/>
                <a:ea typeface="Times New Roman" panose="02020603050405020304" pitchFamily="18" charset="0"/>
              </a:rPr>
              <a:t> The time of day when the accident happened (format: HH:MM).</a:t>
            </a:r>
          </a:p>
          <a:p>
            <a:pPr marL="342900" marR="0" lvl="0" indent="-342900">
              <a:spcBef>
                <a:spcPts val="0"/>
              </a:spcBef>
              <a:spcAft>
                <a:spcPts val="0"/>
              </a:spcAft>
              <a:buFont typeface="Symbol" pitchFamily="2" charset="2"/>
              <a:buChar char=""/>
            </a:pPr>
            <a:r>
              <a:rPr lang="en-US" sz="1500" b="1" dirty="0" err="1">
                <a:effectLst/>
                <a:latin typeface="Times New Roman" panose="02020603050405020304" pitchFamily="18" charset="0"/>
                <a:ea typeface="Times New Roman" panose="02020603050405020304" pitchFamily="18" charset="0"/>
              </a:rPr>
              <a:t>Urban_or_Rural_Area</a:t>
            </a:r>
            <a:r>
              <a:rPr lang="en-US" sz="1500" b="1" dirty="0">
                <a:effectLst/>
                <a:latin typeface="Times New Roman" panose="02020603050405020304" pitchFamily="18" charset="0"/>
                <a:ea typeface="Times New Roman" panose="02020603050405020304" pitchFamily="18" charset="0"/>
              </a:rPr>
              <a:t>:</a:t>
            </a:r>
            <a:r>
              <a:rPr lang="en-US" sz="1500" dirty="0">
                <a:effectLst/>
                <a:latin typeface="Times New Roman" panose="02020603050405020304" pitchFamily="18" charset="0"/>
                <a:ea typeface="Times New Roman" panose="02020603050405020304" pitchFamily="18" charset="0"/>
              </a:rPr>
              <a:t> Indicates whether the accident occurred in an urban or rural area.</a:t>
            </a:r>
          </a:p>
          <a:p>
            <a:pPr marL="0" marR="0" indent="0">
              <a:spcBef>
                <a:spcPts val="0"/>
              </a:spcBef>
              <a:spcAft>
                <a:spcPts val="0"/>
              </a:spcAft>
              <a:buNone/>
            </a:pPr>
            <a:r>
              <a:rPr lang="en-US" sz="1500" dirty="0">
                <a:effectLst/>
                <a:latin typeface="Times New Roman" panose="02020603050405020304" pitchFamily="18" charset="0"/>
                <a:ea typeface="Times New Roman" panose="02020603050405020304" pitchFamily="18" charset="0"/>
              </a:rPr>
              <a:t> </a:t>
            </a:r>
          </a:p>
          <a:p>
            <a:endParaRPr lang="en-US" sz="1500" dirty="0"/>
          </a:p>
        </p:txBody>
      </p:sp>
    </p:spTree>
    <p:extLst>
      <p:ext uri="{BB962C8B-B14F-4D97-AF65-F5344CB8AC3E}">
        <p14:creationId xmlns:p14="http://schemas.microsoft.com/office/powerpoint/2010/main" val="181333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78E03-3395-C298-7723-82A4C1EC88EF}"/>
              </a:ext>
            </a:extLst>
          </p:cNvPr>
          <p:cNvSpPr>
            <a:spLocks noGrp="1"/>
          </p:cNvSpPr>
          <p:nvPr>
            <p:ph type="title"/>
          </p:nvPr>
        </p:nvSpPr>
        <p:spPr>
          <a:xfrm>
            <a:off x="1171074" y="1396686"/>
            <a:ext cx="3240506" cy="4064628"/>
          </a:xfrm>
        </p:spPr>
        <p:txBody>
          <a:bodyPr>
            <a:normAutofit/>
          </a:bodyPr>
          <a:lstStyle/>
          <a:p>
            <a:r>
              <a:rPr lang="en-US">
                <a:solidFill>
                  <a:srgbClr val="FFFFFF"/>
                </a:solidFill>
              </a:rPr>
              <a:t>Reference</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426884F-7E2B-38F0-865B-2BC23E8A2788}"/>
              </a:ext>
            </a:extLst>
          </p:cNvPr>
          <p:cNvSpPr>
            <a:spLocks noGrp="1"/>
          </p:cNvSpPr>
          <p:nvPr>
            <p:ph idx="1"/>
          </p:nvPr>
        </p:nvSpPr>
        <p:spPr>
          <a:xfrm>
            <a:off x="5370153" y="1526033"/>
            <a:ext cx="5536397" cy="3935281"/>
          </a:xfrm>
        </p:spPr>
        <p:txBody>
          <a:bodyPr>
            <a:normAutofit/>
          </a:bodyPr>
          <a:lstStyle/>
          <a:p>
            <a:pPr marL="0" marR="0" indent="0">
              <a:spcBef>
                <a:spcPts val="0"/>
              </a:spcBef>
              <a:spcAft>
                <a:spcPts val="0"/>
              </a:spcAft>
              <a:buNone/>
            </a:pPr>
            <a:r>
              <a:rPr lang="en-US" sz="1300" b="1" u="none" strike="noStrike"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pPr>
              <a:spcBef>
                <a:spcPts val="0"/>
              </a:spcBef>
              <a:tabLst>
                <a:tab pos="400050" algn="l"/>
              </a:tabLst>
            </a:pPr>
            <a:r>
              <a:rPr lang="en-US" sz="1300" dirty="0" err="1">
                <a:effectLst/>
                <a:latin typeface="Times New Roman" panose="02020603050405020304" pitchFamily="18" charset="0"/>
                <a:ea typeface="Times New Roman" panose="02020603050405020304" pitchFamily="18" charset="0"/>
              </a:rPr>
              <a:t>Elvik</a:t>
            </a:r>
            <a:r>
              <a:rPr lang="en-US" sz="1300" dirty="0">
                <a:effectLst/>
                <a:latin typeface="Times New Roman" panose="02020603050405020304" pitchFamily="18" charset="0"/>
                <a:ea typeface="Times New Roman" panose="02020603050405020304" pitchFamily="18" charset="0"/>
              </a:rPr>
              <a:t>, R., </a:t>
            </a:r>
            <a:r>
              <a:rPr lang="en-US" sz="1300" dirty="0" err="1">
                <a:effectLst/>
                <a:latin typeface="Times New Roman" panose="02020603050405020304" pitchFamily="18" charset="0"/>
                <a:ea typeface="Times New Roman" panose="02020603050405020304" pitchFamily="18" charset="0"/>
              </a:rPr>
              <a:t>Hoye</a:t>
            </a:r>
            <a:r>
              <a:rPr lang="en-US" sz="1300" dirty="0">
                <a:effectLst/>
                <a:latin typeface="Times New Roman" panose="02020603050405020304" pitchFamily="18" charset="0"/>
                <a:ea typeface="Times New Roman" panose="02020603050405020304" pitchFamily="18" charset="0"/>
              </a:rPr>
              <a:t>, A., </a:t>
            </a:r>
            <a:r>
              <a:rPr lang="en-US" sz="1300" dirty="0" err="1">
                <a:effectLst/>
                <a:latin typeface="Times New Roman" panose="02020603050405020304" pitchFamily="18" charset="0"/>
                <a:ea typeface="Times New Roman" panose="02020603050405020304" pitchFamily="18" charset="0"/>
              </a:rPr>
              <a:t>Vaa</a:t>
            </a:r>
            <a:r>
              <a:rPr lang="en-US" sz="1300" dirty="0">
                <a:effectLst/>
                <a:latin typeface="Times New Roman" panose="02020603050405020304" pitchFamily="18" charset="0"/>
                <a:ea typeface="Times New Roman" panose="02020603050405020304" pitchFamily="18" charset="0"/>
              </a:rPr>
              <a:t>, T., &amp; Sorensen, M. (2009). The handbook of road safety measures. Emerald Group Publishing.</a:t>
            </a:r>
          </a:p>
          <a:p>
            <a:pPr>
              <a:spcBef>
                <a:spcPts val="0"/>
              </a:spcBef>
              <a:tabLst>
                <a:tab pos="400050" algn="l"/>
              </a:tabLst>
            </a:pPr>
            <a:r>
              <a:rPr lang="en-US" sz="1300" dirty="0">
                <a:effectLst/>
                <a:highlight>
                  <a:srgbClr val="FFFFFF"/>
                </a:highlight>
                <a:latin typeface="Times New Roman" panose="02020603050405020304" pitchFamily="18" charset="0"/>
                <a:ea typeface="Times New Roman" panose="02020603050405020304" pitchFamily="18" charset="0"/>
              </a:rPr>
              <a:t>Antoniou, C., Yannis, G., &amp; Papadimitriou, E. (2017). Road safety in European countries: Trends, statistics, and national policies. Journal of Transportation Safety &amp; Security, 9(3), 266-286.</a:t>
            </a:r>
            <a:endParaRPr lang="en-US" sz="1300" dirty="0">
              <a:effectLst/>
              <a:latin typeface="Times New Roman" panose="02020603050405020304" pitchFamily="18" charset="0"/>
              <a:ea typeface="Times New Roman" panose="02020603050405020304" pitchFamily="18" charset="0"/>
            </a:endParaRPr>
          </a:p>
          <a:p>
            <a:pPr>
              <a:spcBef>
                <a:spcPts val="0"/>
              </a:spcBef>
              <a:tabLst>
                <a:tab pos="400050" algn="l"/>
              </a:tabLst>
            </a:pPr>
            <a:r>
              <a:rPr lang="en-US" sz="1300" dirty="0" err="1">
                <a:effectLst/>
                <a:latin typeface="Times New Roman" panose="02020603050405020304" pitchFamily="18" charset="0"/>
                <a:ea typeface="Times New Roman" panose="02020603050405020304" pitchFamily="18" charset="0"/>
              </a:rPr>
              <a:t>Xie</a:t>
            </a:r>
            <a:r>
              <a:rPr lang="en-US" sz="1300" dirty="0">
                <a:effectLst/>
                <a:latin typeface="Times New Roman" panose="02020603050405020304" pitchFamily="18" charset="0"/>
                <a:ea typeface="Times New Roman" panose="02020603050405020304" pitchFamily="18" charset="0"/>
              </a:rPr>
              <a:t>, Y., Liu, C., Wang, J., &amp; Li, J. (2020). A data-driven approach for visualizing road traffic accidents using geographic information systems: A case study in China. Safety Science, 131, 104903.</a:t>
            </a:r>
          </a:p>
          <a:p>
            <a:pPr>
              <a:spcBef>
                <a:spcPts val="0"/>
              </a:spcBef>
              <a:tabLst>
                <a:tab pos="400050" algn="l"/>
              </a:tabLst>
            </a:pPr>
            <a:r>
              <a:rPr lang="en-US" sz="1300" dirty="0">
                <a:effectLst/>
                <a:highlight>
                  <a:srgbClr val="FFFFFF"/>
                </a:highlight>
                <a:latin typeface="Times New Roman" panose="02020603050405020304" pitchFamily="18" charset="0"/>
                <a:ea typeface="Times New Roman" panose="02020603050405020304" pitchFamily="18" charset="0"/>
              </a:rPr>
              <a:t>Shi, H., Wang, J., Zhang, D., &amp; Gong, P. (2021). Visualization of road traffic accidents using spatial clustering and time series analysis. International Journal of Geographical Information Science, 35(5), 947-971.</a:t>
            </a:r>
            <a:endParaRPr lang="en-US" sz="13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300" dirty="0">
              <a:effectLst/>
              <a:latin typeface="Times New Roman" panose="02020603050405020304" pitchFamily="18" charset="0"/>
              <a:ea typeface="Times New Roman" panose="02020603050405020304" pitchFamily="18" charset="0"/>
            </a:endParaRPr>
          </a:p>
          <a:p>
            <a:pPr>
              <a:spcBef>
                <a:spcPts val="0"/>
              </a:spcBef>
              <a:tabLst>
                <a:tab pos="400050" algn="l"/>
              </a:tabLst>
            </a:pPr>
            <a:r>
              <a:rPr lang="en-US" sz="1300" dirty="0">
                <a:effectLst/>
                <a:highlight>
                  <a:srgbClr val="FFFFFF"/>
                </a:highlight>
                <a:latin typeface="Times New Roman" panose="02020603050405020304" pitchFamily="18" charset="0"/>
                <a:ea typeface="Times New Roman" panose="02020603050405020304" pitchFamily="18" charset="0"/>
              </a:rPr>
              <a:t>Wang, Y., Li, J., &amp; Wang, J. (2021). Visualizing road traffic accidents using GIS: A case study in Shenzhen, China. Sustainability, 13(15), 833</a:t>
            </a:r>
            <a:endParaRPr lang="en-US" sz="1300" dirty="0">
              <a:effectLst/>
              <a:latin typeface="Times New Roman" panose="02020603050405020304" pitchFamily="18" charset="0"/>
              <a:ea typeface="Times New Roman" panose="02020603050405020304" pitchFamily="18" charset="0"/>
            </a:endParaRPr>
          </a:p>
          <a:p>
            <a:pPr marL="514350" indent="-285750">
              <a:spcBef>
                <a:spcPts val="0"/>
              </a:spcBef>
            </a:pPr>
            <a:endParaRPr lang="en-US" sz="1300" dirty="0">
              <a:effectLst/>
              <a:latin typeface="Times New Roman" panose="02020603050405020304" pitchFamily="18" charset="0"/>
              <a:ea typeface="Times New Roman" panose="02020603050405020304" pitchFamily="18" charset="0"/>
            </a:endParaRPr>
          </a:p>
          <a:p>
            <a:pPr>
              <a:spcBef>
                <a:spcPts val="0"/>
              </a:spcBef>
              <a:tabLst>
                <a:tab pos="400050" algn="l"/>
              </a:tabLst>
            </a:pPr>
            <a:r>
              <a:rPr lang="en-US" sz="1300" dirty="0">
                <a:effectLst/>
                <a:latin typeface="Times New Roman" panose="02020603050405020304" pitchFamily="18" charset="0"/>
                <a:ea typeface="Times New Roman" panose="02020603050405020304" pitchFamily="18" charset="0"/>
              </a:rPr>
              <a:t>World Health Organization (WHO). (2021). Road traffic injuries. Retrieved from </a:t>
            </a:r>
            <a:r>
              <a:rPr lang="en-US" sz="1300" dirty="0">
                <a:effectLst/>
                <a:latin typeface="Times New Roman" panose="02020603050405020304" pitchFamily="18" charset="0"/>
                <a:ea typeface="Times New Roman" panose="02020603050405020304" pitchFamily="18" charset="0"/>
                <a:hlinkClick r:id="rId2"/>
              </a:rPr>
              <a:t>https://www.who.int/news-room/fact-sheets/detail/road-traffic-injuries</a:t>
            </a:r>
            <a:endParaRPr lang="en-US" sz="1300" dirty="0">
              <a:effectLst/>
              <a:latin typeface="Times New Roman" panose="02020603050405020304" pitchFamily="18" charset="0"/>
              <a:ea typeface="Times New Roman" panose="02020603050405020304" pitchFamily="18" charset="0"/>
            </a:endParaRPr>
          </a:p>
          <a:p>
            <a:pPr marL="171450" indent="0">
              <a:spcBef>
                <a:spcPts val="0"/>
              </a:spcBef>
              <a:buNone/>
            </a:pPr>
            <a:r>
              <a:rPr lang="en-US" sz="1300" b="1" dirty="0">
                <a:effectLst/>
                <a:latin typeface="Times New Roman" panose="02020603050405020304" pitchFamily="18" charset="0"/>
                <a:ea typeface="Times New Roman" panose="02020603050405020304" pitchFamily="18" charset="0"/>
              </a:rPr>
              <a:t> </a:t>
            </a:r>
            <a:endParaRPr lang="en-US" sz="1300" dirty="0">
              <a:effectLst/>
              <a:latin typeface="Times New Roman" panose="02020603050405020304" pitchFamily="18" charset="0"/>
              <a:ea typeface="Times New Roman" panose="02020603050405020304" pitchFamily="18" charset="0"/>
            </a:endParaRPr>
          </a:p>
          <a:p>
            <a:endParaRPr lang="en-US" sz="1300" dirty="0"/>
          </a:p>
        </p:txBody>
      </p:sp>
    </p:spTree>
    <p:extLst>
      <p:ext uri="{BB962C8B-B14F-4D97-AF65-F5344CB8AC3E}">
        <p14:creationId xmlns:p14="http://schemas.microsoft.com/office/powerpoint/2010/main" val="4195916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A7033E-1F38-887A-A4E0-F8966A0CED37}"/>
              </a:ext>
            </a:extLst>
          </p:cNvPr>
          <p:cNvSpPr>
            <a:spLocks noGrp="1"/>
          </p:cNvSpPr>
          <p:nvPr>
            <p:ph idx="1"/>
          </p:nvPr>
        </p:nvSpPr>
        <p:spPr>
          <a:xfrm>
            <a:off x="5370153" y="1526033"/>
            <a:ext cx="5536397" cy="3935281"/>
          </a:xfrm>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5400" dirty="0"/>
              <a:t>Thank you</a:t>
            </a:r>
          </a:p>
        </p:txBody>
      </p:sp>
    </p:spTree>
    <p:extLst>
      <p:ext uri="{BB962C8B-B14F-4D97-AF65-F5344CB8AC3E}">
        <p14:creationId xmlns:p14="http://schemas.microsoft.com/office/powerpoint/2010/main" val="106620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2F7DF4-0711-B67B-9563-13A8EA1BB588}"/>
              </a:ext>
            </a:extLst>
          </p:cNvPr>
          <p:cNvSpPr>
            <a:spLocks noGrp="1"/>
          </p:cNvSpPr>
          <p:nvPr>
            <p:ph idx="1"/>
          </p:nvPr>
        </p:nvSpPr>
        <p:spPr>
          <a:xfrm>
            <a:off x="4447308" y="591344"/>
            <a:ext cx="6906491" cy="5585619"/>
          </a:xfrm>
        </p:spPr>
        <p:txBody>
          <a:bodyPr anchor="ctr">
            <a:normAutofit/>
          </a:bodyPr>
          <a:lstStyle/>
          <a:p>
            <a:pPr marL="342900" marR="0" lvl="0" indent="-342900">
              <a:spcBef>
                <a:spcPts val="0"/>
              </a:spcBef>
              <a:spcAft>
                <a:spcPts val="0"/>
              </a:spcAft>
              <a:buFont typeface="Symbol" pitchFamily="2" charset="2"/>
              <a:buChar char=""/>
            </a:pPr>
            <a:r>
              <a:rPr lang="en-US" sz="1100" b="1" err="1">
                <a:effectLst/>
                <a:latin typeface="Times New Roman" panose="02020603050405020304" pitchFamily="18" charset="0"/>
                <a:ea typeface="Times New Roman" panose="02020603050405020304" pitchFamily="18" charset="0"/>
              </a:rPr>
              <a:t>Junction_Control</a:t>
            </a:r>
            <a:r>
              <a:rPr lang="en-US" sz="1100">
                <a:effectLst/>
                <a:latin typeface="Times New Roman" panose="02020603050405020304" pitchFamily="18" charset="0"/>
                <a:ea typeface="Times New Roman" panose="02020603050405020304" pitchFamily="18" charset="0"/>
              </a:rPr>
              <a:t> : Describes the type of junction control at the accident location (e.g., "Give way or uncontrolled").</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1. Give way or uncontrolled</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2. Auto traffic signal</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3. Data missing or out of range</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4. </a:t>
            </a:r>
            <a:r>
              <a:rPr lang="en-US" sz="1100" err="1">
                <a:latin typeface="Times New Roman" panose="02020603050405020304" pitchFamily="18" charset="0"/>
                <a:ea typeface="Times New Roman" panose="02020603050405020304" pitchFamily="18" charset="0"/>
              </a:rPr>
              <a:t>Authorised</a:t>
            </a:r>
            <a:r>
              <a:rPr lang="en-US" sz="1100">
                <a:latin typeface="Times New Roman" panose="02020603050405020304" pitchFamily="18" charset="0"/>
                <a:ea typeface="Times New Roman" panose="02020603050405020304" pitchFamily="18" charset="0"/>
              </a:rPr>
              <a:t> person</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5. Not at junction or within 20 </a:t>
            </a:r>
            <a:r>
              <a:rPr lang="en-US" sz="1100" err="1">
                <a:effectLst/>
                <a:latin typeface="Times New Roman" panose="02020603050405020304" pitchFamily="18" charset="0"/>
                <a:ea typeface="Times New Roman" panose="02020603050405020304" pitchFamily="18" charset="0"/>
              </a:rPr>
              <a:t>metres</a:t>
            </a:r>
            <a:endParaRPr lang="en-US" sz="110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6. Stop sign</a:t>
            </a:r>
          </a:p>
          <a:p>
            <a:pPr marL="0" marR="0" lvl="0" indent="0">
              <a:spcBef>
                <a:spcPts val="0"/>
              </a:spcBef>
              <a:spcAft>
                <a:spcPts val="0"/>
              </a:spcAft>
              <a:buNone/>
            </a:pPr>
            <a:endParaRPr lang="en-US" sz="11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100" b="1" err="1">
                <a:effectLst/>
                <a:latin typeface="Times New Roman" panose="02020603050405020304" pitchFamily="18" charset="0"/>
                <a:ea typeface="Times New Roman" panose="02020603050405020304" pitchFamily="18" charset="0"/>
              </a:rPr>
              <a:t>Junction_Detail</a:t>
            </a:r>
            <a:r>
              <a:rPr lang="en-US" sz="1100" b="1">
                <a:effectLst/>
                <a:latin typeface="Times New Roman" panose="02020603050405020304" pitchFamily="18" charset="0"/>
                <a:ea typeface="Times New Roman" panose="02020603050405020304" pitchFamily="18" charset="0"/>
              </a:rPr>
              <a:t>:</a:t>
            </a:r>
            <a:r>
              <a:rPr lang="en-US" sz="1100">
                <a:effectLst/>
                <a:latin typeface="Times New Roman" panose="02020603050405020304" pitchFamily="18" charset="0"/>
                <a:ea typeface="Times New Roman" panose="02020603050405020304" pitchFamily="18" charset="0"/>
              </a:rPr>
              <a:t> Provides additional details about the junction where the accident occurred (e.g., </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1. Crossroads</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2. Mini-roundabout</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3.More than 4 arms (not roundabout)</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4.Not at junction or within 20 </a:t>
            </a:r>
            <a:r>
              <a:rPr lang="en-US" sz="1100" err="1">
                <a:latin typeface="Times New Roman" panose="02020603050405020304" pitchFamily="18" charset="0"/>
                <a:ea typeface="Times New Roman" panose="02020603050405020304" pitchFamily="18" charset="0"/>
              </a:rPr>
              <a:t>metres</a:t>
            </a:r>
            <a:endParaRPr lang="en-US" sz="1100">
              <a:latin typeface="Times New Roman" panose="02020603050405020304" pitchFamily="18" charset="0"/>
              <a:ea typeface="Times New Roman" panose="02020603050405020304" pitchFamily="18" charset="0"/>
            </a:endParaRP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5. Other junction</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6. Private drive or entrance</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7. Roundabout</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8. Slip road</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9. T or staggered junction</a:t>
            </a:r>
          </a:p>
          <a:p>
            <a:pPr marL="0" marR="0" lvl="0" indent="0">
              <a:spcBef>
                <a:spcPts val="0"/>
              </a:spcBef>
              <a:spcAft>
                <a:spcPts val="0"/>
              </a:spcAft>
              <a:buNone/>
            </a:pPr>
            <a:endParaRPr lang="en-US" sz="110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100" b="1" err="1">
                <a:effectLst/>
                <a:latin typeface="Times New Roman" panose="02020603050405020304" pitchFamily="18" charset="0"/>
                <a:ea typeface="Times New Roman" panose="02020603050405020304" pitchFamily="18" charset="0"/>
              </a:rPr>
              <a:t>Light_Conditions</a:t>
            </a:r>
            <a:r>
              <a:rPr lang="en-US" sz="1100" b="1">
                <a:effectLst/>
                <a:latin typeface="Times New Roman" panose="02020603050405020304" pitchFamily="18" charset="0"/>
                <a:ea typeface="Times New Roman" panose="02020603050405020304" pitchFamily="18" charset="0"/>
              </a:rPr>
              <a:t>:</a:t>
            </a:r>
            <a:r>
              <a:rPr lang="en-US" sz="1100">
                <a:effectLst/>
                <a:latin typeface="Times New Roman" panose="02020603050405020304" pitchFamily="18" charset="0"/>
                <a:ea typeface="Times New Roman" panose="02020603050405020304" pitchFamily="18" charset="0"/>
              </a:rPr>
              <a:t> Describes the lighting conditions at the time of the accident </a:t>
            </a:r>
          </a:p>
          <a:p>
            <a:pPr marL="0" marR="0" lvl="0" indent="0">
              <a:spcBef>
                <a:spcPts val="0"/>
              </a:spcBef>
              <a:spcAft>
                <a:spcPts val="0"/>
              </a:spcAft>
              <a:buNone/>
            </a:pPr>
            <a:r>
              <a:rPr lang="en-US" sz="1100" b="1">
                <a:latin typeface="Times New Roman" panose="02020603050405020304" pitchFamily="18" charset="0"/>
                <a:ea typeface="Times New Roman" panose="02020603050405020304" pitchFamily="18" charset="0"/>
              </a:rPr>
              <a:t>1</a:t>
            </a:r>
            <a:r>
              <a:rPr lang="en-US" sz="1100">
                <a:latin typeface="Times New Roman" panose="02020603050405020304" pitchFamily="18" charset="0"/>
                <a:ea typeface="Times New Roman" panose="02020603050405020304" pitchFamily="18" charset="0"/>
              </a:rPr>
              <a:t>. Darkness - lighting unknown</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2. Darkness - lights lit</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3. Darkness - lights unlit</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4. Darkness - no lighting</a:t>
            </a:r>
          </a:p>
          <a:p>
            <a:pPr marL="0" indent="0">
              <a:spcBef>
                <a:spcPts val="0"/>
              </a:spcBef>
              <a:buNone/>
            </a:pPr>
            <a:r>
              <a:rPr lang="en-US" sz="1100">
                <a:latin typeface="Times New Roman" panose="02020603050405020304" pitchFamily="18" charset="0"/>
                <a:ea typeface="Times New Roman" panose="02020603050405020304" pitchFamily="18" charset="0"/>
              </a:rPr>
              <a:t>5. </a:t>
            </a:r>
            <a:r>
              <a:rPr lang="en-US" sz="1100" err="1">
                <a:latin typeface="Times New Roman" panose="02020603050405020304" pitchFamily="18" charset="0"/>
                <a:ea typeface="Times New Roman" panose="02020603050405020304" pitchFamily="18" charset="0"/>
              </a:rPr>
              <a:t>Daylightaccident</a:t>
            </a:r>
            <a:r>
              <a:rPr lang="en-US" sz="1100">
                <a:latin typeface="Times New Roman" panose="02020603050405020304" pitchFamily="18" charset="0"/>
                <a:ea typeface="Times New Roman" panose="02020603050405020304" pitchFamily="18" charset="0"/>
              </a:rPr>
              <a:t> (e.g., "Dry").</a:t>
            </a:r>
          </a:p>
          <a:p>
            <a:pPr marL="0" marR="0" lvl="0" indent="0">
              <a:spcBef>
                <a:spcPts val="0"/>
              </a:spcBef>
              <a:spcAft>
                <a:spcPts val="0"/>
              </a:spcAft>
              <a:buNone/>
            </a:pPr>
            <a:endParaRPr lang="en-US" sz="1100" b="1">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100" b="1" err="1">
                <a:effectLst/>
                <a:latin typeface="Times New Roman" panose="02020603050405020304" pitchFamily="18" charset="0"/>
                <a:ea typeface="Times New Roman" panose="02020603050405020304" pitchFamily="18" charset="0"/>
              </a:rPr>
              <a:t>Road_Surface_Conditions</a:t>
            </a:r>
            <a:r>
              <a:rPr lang="en-US" sz="1100" b="1">
                <a:effectLst/>
                <a:latin typeface="Times New Roman" panose="02020603050405020304" pitchFamily="18" charset="0"/>
                <a:ea typeface="Times New Roman" panose="02020603050405020304" pitchFamily="18" charset="0"/>
              </a:rPr>
              <a:t>:</a:t>
            </a:r>
            <a:r>
              <a:rPr lang="en-US" sz="1100">
                <a:effectLst/>
                <a:latin typeface="Times New Roman" panose="02020603050405020304" pitchFamily="18" charset="0"/>
                <a:ea typeface="Times New Roman" panose="02020603050405020304" pitchFamily="18" charset="0"/>
              </a:rPr>
              <a:t> Describes the surface conditions of the road at the time of the day</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1. Null</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2. Dry</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3. Flood over 3cm. Deep</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4. Frost or ice</a:t>
            </a:r>
          </a:p>
          <a:p>
            <a:pPr marL="0" marR="0" lvl="0" indent="0">
              <a:spcBef>
                <a:spcPts val="0"/>
              </a:spcBef>
              <a:spcAft>
                <a:spcPts val="0"/>
              </a:spcAft>
              <a:buNone/>
            </a:pPr>
            <a:r>
              <a:rPr lang="en-US" sz="1100">
                <a:effectLst/>
                <a:latin typeface="Times New Roman" panose="02020603050405020304" pitchFamily="18" charset="0"/>
                <a:ea typeface="Times New Roman" panose="02020603050405020304" pitchFamily="18" charset="0"/>
              </a:rPr>
              <a:t>5. Snow</a:t>
            </a:r>
          </a:p>
          <a:p>
            <a:pPr marL="0" marR="0" lvl="0" indent="0">
              <a:spcBef>
                <a:spcPts val="0"/>
              </a:spcBef>
              <a:spcAft>
                <a:spcPts val="0"/>
              </a:spcAft>
              <a:buNone/>
            </a:pPr>
            <a:r>
              <a:rPr lang="en-US" sz="1100">
                <a:latin typeface="Times New Roman" panose="02020603050405020304" pitchFamily="18" charset="0"/>
                <a:ea typeface="Times New Roman" panose="02020603050405020304" pitchFamily="18" charset="0"/>
              </a:rPr>
              <a:t>6. Wet or damp</a:t>
            </a:r>
            <a:endParaRPr lang="en-US" sz="1100">
              <a:effectLst/>
              <a:latin typeface="Times New Roman" panose="02020603050405020304" pitchFamily="18" charset="0"/>
              <a:ea typeface="Times New Roman" panose="02020603050405020304" pitchFamily="18" charset="0"/>
            </a:endParaRPr>
          </a:p>
          <a:p>
            <a:pPr marL="342900" indent="-342900">
              <a:spcBef>
                <a:spcPts val="0"/>
              </a:spcBef>
              <a:buFont typeface="Symbol" pitchFamily="2" charset="2"/>
              <a:buChar char=""/>
            </a:pPr>
            <a:endParaRPr lang="en-US" sz="1100">
              <a:effectLst/>
              <a:latin typeface="Times New Roman" panose="02020603050405020304" pitchFamily="18" charset="0"/>
              <a:ea typeface="Times New Roman" panose="02020603050405020304" pitchFamily="18" charset="0"/>
            </a:endParaRPr>
          </a:p>
          <a:p>
            <a:pPr marL="342900" indent="-342900">
              <a:spcBef>
                <a:spcPts val="0"/>
              </a:spcBef>
              <a:buFont typeface="Symbol" pitchFamily="2" charset="2"/>
              <a:buChar char=""/>
            </a:pPr>
            <a:endParaRPr lang="en-US" sz="11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endParaRPr lang="en-US" sz="1100">
              <a:effectLst/>
              <a:latin typeface="Times New Roman" panose="02020603050405020304" pitchFamily="18" charset="0"/>
              <a:ea typeface="Times New Roman" panose="02020603050405020304" pitchFamily="18" charset="0"/>
            </a:endParaRPr>
          </a:p>
          <a:p>
            <a:endParaRPr lang="en-US" sz="1100"/>
          </a:p>
        </p:txBody>
      </p:sp>
    </p:spTree>
    <p:extLst>
      <p:ext uri="{BB962C8B-B14F-4D97-AF65-F5344CB8AC3E}">
        <p14:creationId xmlns:p14="http://schemas.microsoft.com/office/powerpoint/2010/main" val="2766560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AF1222-8EA9-8FA2-B3B5-8F2D29829246}"/>
              </a:ext>
            </a:extLst>
          </p:cNvPr>
          <p:cNvSpPr>
            <a:spLocks noGrp="1"/>
          </p:cNvSpPr>
          <p:nvPr>
            <p:ph idx="1"/>
          </p:nvPr>
        </p:nvSpPr>
        <p:spPr>
          <a:xfrm>
            <a:off x="838200" y="1825625"/>
            <a:ext cx="10515600" cy="4351338"/>
          </a:xfrm>
        </p:spPr>
        <p:txBody>
          <a:bodyPr>
            <a:normAutofit/>
          </a:bodyPr>
          <a:lstStyle/>
          <a:p>
            <a:pPr marL="342900" marR="0" lvl="0" indent="-342900">
              <a:spcBef>
                <a:spcPts val="0"/>
              </a:spcBef>
              <a:spcAft>
                <a:spcPts val="0"/>
              </a:spcAft>
              <a:buFont typeface="Symbol" pitchFamily="2" charset="2"/>
              <a:buChar char=""/>
            </a:pPr>
            <a:r>
              <a:rPr lang="en-US" sz="1500">
                <a:effectLst/>
                <a:latin typeface="Times New Roman" panose="02020603050405020304" pitchFamily="18" charset="0"/>
                <a:ea typeface="Times New Roman" panose="02020603050405020304" pitchFamily="18" charset="0"/>
              </a:rPr>
              <a:t> </a:t>
            </a:r>
            <a:r>
              <a:rPr lang="en-US" sz="1500" b="1" err="1">
                <a:effectLst/>
                <a:latin typeface="Times New Roman" panose="02020603050405020304" pitchFamily="18" charset="0"/>
                <a:ea typeface="Times New Roman" panose="02020603050405020304" pitchFamily="18" charset="0"/>
              </a:rPr>
              <a:t>Road_Type</a:t>
            </a:r>
            <a:r>
              <a:rPr lang="en-US" sz="1500" b="1">
                <a:effectLst/>
                <a:latin typeface="Times New Roman" panose="02020603050405020304" pitchFamily="18" charset="0"/>
                <a:ea typeface="Times New Roman" panose="02020603050405020304" pitchFamily="18" charset="0"/>
              </a:rPr>
              <a:t>:</a:t>
            </a:r>
            <a:r>
              <a:rPr lang="en-US" sz="1500">
                <a:effectLst/>
                <a:latin typeface="Times New Roman" panose="02020603050405020304" pitchFamily="18" charset="0"/>
                <a:ea typeface="Times New Roman" panose="02020603050405020304" pitchFamily="18" charset="0"/>
              </a:rPr>
              <a:t> Specifies the type of road where the accident occurred </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1. Null</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2. Dual carriageway</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3. One way street</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4. Roundabout</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5. Single carriageway</a:t>
            </a:r>
          </a:p>
          <a:p>
            <a:pPr marL="0" marR="0" lvl="0" indent="0">
              <a:spcBef>
                <a:spcPts val="0"/>
              </a:spcBef>
              <a:spcAft>
                <a:spcPts val="0"/>
              </a:spcAft>
              <a:buNone/>
            </a:pPr>
            <a:r>
              <a:rPr lang="en-US" sz="1500">
                <a:latin typeface="Times New Roman" panose="02020603050405020304" pitchFamily="18" charset="0"/>
                <a:ea typeface="Times New Roman" panose="02020603050405020304" pitchFamily="18" charset="0"/>
              </a:rPr>
              <a:t>6. Slip road</a:t>
            </a:r>
          </a:p>
          <a:p>
            <a:pPr marL="0" marR="0" lvl="0" indent="0">
              <a:spcBef>
                <a:spcPts val="0"/>
              </a:spcBef>
              <a:spcAft>
                <a:spcPts val="0"/>
              </a:spcAft>
              <a:buNone/>
            </a:pPr>
            <a:endParaRPr lang="en-US" sz="150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500" b="1" err="1">
                <a:effectLst/>
                <a:latin typeface="Times New Roman" panose="02020603050405020304" pitchFamily="18" charset="0"/>
                <a:ea typeface="Times New Roman" panose="02020603050405020304" pitchFamily="18" charset="0"/>
              </a:rPr>
              <a:t>Weather_Conditions</a:t>
            </a:r>
            <a:r>
              <a:rPr lang="en-US" sz="1500" b="1">
                <a:effectLst/>
                <a:latin typeface="Times New Roman" panose="02020603050405020304" pitchFamily="18" charset="0"/>
                <a:ea typeface="Times New Roman" panose="02020603050405020304" pitchFamily="18" charset="0"/>
              </a:rPr>
              <a:t>:</a:t>
            </a:r>
            <a:r>
              <a:rPr lang="en-US" sz="1500">
                <a:effectLst/>
                <a:latin typeface="Times New Roman" panose="02020603050405020304" pitchFamily="18" charset="0"/>
                <a:ea typeface="Times New Roman" panose="02020603050405020304" pitchFamily="18" charset="0"/>
              </a:rPr>
              <a:t> Describes the weather conditions at the time of the accident (e.g., "Fine no high winds").</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Null</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Fine + high winds</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Fine no high winds</a:t>
            </a:r>
            <a:endParaRPr lang="en-US" sz="1500">
              <a:latin typeface="Times New Roman" panose="02020603050405020304" pitchFamily="18" charset="0"/>
              <a:ea typeface="Times New Roman" panose="02020603050405020304" pitchFamily="18" charset="0"/>
            </a:endParaRP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Fog or mist</a:t>
            </a:r>
            <a:endParaRPr lang="en-US" sz="1500">
              <a:latin typeface="Times New Roman" panose="02020603050405020304" pitchFamily="18" charset="0"/>
              <a:ea typeface="Times New Roman" panose="02020603050405020304" pitchFamily="18" charset="0"/>
            </a:endParaRP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Other</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Raining + high winds</a:t>
            </a:r>
            <a:endParaRPr lang="en-US" sz="1500">
              <a:latin typeface="Times New Roman" panose="02020603050405020304" pitchFamily="18" charset="0"/>
              <a:ea typeface="Times New Roman" panose="02020603050405020304" pitchFamily="18" charset="0"/>
            </a:endParaRP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Raining no high winds</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Snowing + high winds</a:t>
            </a:r>
          </a:p>
          <a:p>
            <a:pPr marL="514350" marR="0" lvl="0" indent="-514350">
              <a:spcBef>
                <a:spcPts val="0"/>
              </a:spcBef>
              <a:spcAft>
                <a:spcPts val="0"/>
              </a:spcAft>
              <a:buAutoNum type="arabicPeriod"/>
            </a:pPr>
            <a:r>
              <a:rPr lang="en-US" sz="1500">
                <a:effectLst/>
                <a:latin typeface="Times New Roman" panose="02020603050405020304" pitchFamily="18" charset="0"/>
                <a:ea typeface="Times New Roman" panose="02020603050405020304" pitchFamily="18" charset="0"/>
              </a:rPr>
              <a:t>Snowing no high winds</a:t>
            </a:r>
          </a:p>
          <a:p>
            <a:pPr marL="0" marR="0" lvl="0" indent="0">
              <a:spcBef>
                <a:spcPts val="0"/>
              </a:spcBef>
              <a:spcAft>
                <a:spcPts val="0"/>
              </a:spcAft>
              <a:buNone/>
            </a:pPr>
            <a:endParaRPr lang="en-US" sz="150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Symbol" pitchFamily="2" charset="2"/>
              <a:buChar char=""/>
            </a:pPr>
            <a:r>
              <a:rPr lang="en-US" sz="1500" b="1" err="1">
                <a:effectLst/>
                <a:latin typeface="Times New Roman" panose="02020603050405020304" pitchFamily="18" charset="0"/>
                <a:ea typeface="Times New Roman" panose="02020603050405020304" pitchFamily="18" charset="0"/>
              </a:rPr>
              <a:t>Vehicle_Type</a:t>
            </a:r>
            <a:r>
              <a:rPr lang="en-US" sz="1500" b="1">
                <a:effectLst/>
                <a:latin typeface="Times New Roman" panose="02020603050405020304" pitchFamily="18" charset="0"/>
                <a:ea typeface="Times New Roman" panose="02020603050405020304" pitchFamily="18" charset="0"/>
              </a:rPr>
              <a:t>:</a:t>
            </a:r>
            <a:r>
              <a:rPr lang="en-US" sz="1500">
                <a:effectLst/>
                <a:latin typeface="Times New Roman" panose="02020603050405020304" pitchFamily="18" charset="0"/>
                <a:ea typeface="Times New Roman" panose="02020603050405020304" pitchFamily="18" charset="0"/>
              </a:rPr>
              <a:t> Specifies the type of vehicle involved in the accident (e.g., "Car," "Taxi/Private hire car").</a:t>
            </a:r>
          </a:p>
          <a:p>
            <a:endParaRPr lang="en-US" sz="1500"/>
          </a:p>
        </p:txBody>
      </p:sp>
    </p:spTree>
    <p:extLst>
      <p:ext uri="{BB962C8B-B14F-4D97-AF65-F5344CB8AC3E}">
        <p14:creationId xmlns:p14="http://schemas.microsoft.com/office/powerpoint/2010/main" val="465720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34261A73-62E1-AE04-40FF-3D500C28BE5C}"/>
              </a:ext>
            </a:extLst>
          </p:cNvPr>
          <p:cNvSpPr>
            <a:spLocks noGrp="1"/>
          </p:cNvSpPr>
          <p:nvPr>
            <p:ph idx="1"/>
          </p:nvPr>
        </p:nvSpPr>
        <p:spPr>
          <a:xfrm>
            <a:off x="838200" y="1825625"/>
            <a:ext cx="5393361" cy="4351338"/>
          </a:xfrm>
        </p:spPr>
        <p:txBody>
          <a:bodyPr>
            <a:normAutofit/>
          </a:bodyPr>
          <a:lstStyle/>
          <a:p>
            <a:pPr marL="0" marR="0" lvl="0" indent="0">
              <a:spcBef>
                <a:spcPts val="0"/>
              </a:spcBef>
              <a:spcAft>
                <a:spcPts val="0"/>
              </a:spcAft>
              <a:buNone/>
            </a:pPr>
            <a:r>
              <a:rPr lang="en-US" b="1">
                <a:latin typeface="Times New Roman" panose="02020603050405020304" pitchFamily="18" charset="0"/>
                <a:ea typeface="Times New Roman" panose="02020603050405020304" pitchFamily="18" charset="0"/>
              </a:rPr>
              <a:t>Measures:</a:t>
            </a:r>
          </a:p>
          <a:p>
            <a:pPr marL="342900" marR="0" lvl="0" indent="-342900">
              <a:spcBef>
                <a:spcPts val="0"/>
              </a:spcBef>
              <a:spcAft>
                <a:spcPts val="0"/>
              </a:spcAft>
              <a:buFont typeface="Symbol" pitchFamily="2" charset="2"/>
              <a:buChar char=""/>
            </a:pPr>
            <a:r>
              <a:rPr lang="en-US" b="1">
                <a:effectLst/>
                <a:latin typeface="Times New Roman" panose="02020603050405020304" pitchFamily="18" charset="0"/>
                <a:ea typeface="Times New Roman" panose="02020603050405020304" pitchFamily="18" charset="0"/>
              </a:rPr>
              <a:t>Number_of_Casualties:</a:t>
            </a:r>
            <a:r>
              <a:rPr lang="en-US">
                <a:effectLst/>
                <a:latin typeface="Times New Roman" panose="02020603050405020304" pitchFamily="18" charset="0"/>
                <a:ea typeface="Times New Roman" panose="02020603050405020304" pitchFamily="18" charset="0"/>
              </a:rPr>
              <a:t> The total number of casualties involved in the accident.</a:t>
            </a:r>
          </a:p>
          <a:p>
            <a:pPr marL="342900" marR="0" lvl="0" indent="-342900">
              <a:spcBef>
                <a:spcPts val="0"/>
              </a:spcBef>
              <a:spcAft>
                <a:spcPts val="0"/>
              </a:spcAft>
              <a:buFont typeface="Symbol" pitchFamily="2" charset="2"/>
              <a:buChar char=""/>
            </a:pPr>
            <a:r>
              <a:rPr lang="en-US" b="1">
                <a:effectLst/>
                <a:latin typeface="Times New Roman" panose="02020603050405020304" pitchFamily="18" charset="0"/>
                <a:ea typeface="Times New Roman" panose="02020603050405020304" pitchFamily="18" charset="0"/>
              </a:rPr>
              <a:t>Number_of_Vehicles:</a:t>
            </a:r>
            <a:r>
              <a:rPr lang="en-US">
                <a:effectLst/>
                <a:latin typeface="Times New Roman" panose="02020603050405020304" pitchFamily="18" charset="0"/>
                <a:ea typeface="Times New Roman" panose="02020603050405020304" pitchFamily="18" charset="0"/>
              </a:rPr>
              <a:t> The total number of vehicles involved in the accident.</a:t>
            </a:r>
          </a:p>
          <a:p>
            <a:pPr marL="342900" indent="-342900">
              <a:spcBef>
                <a:spcPts val="0"/>
              </a:spcBef>
              <a:buFont typeface="Symbol" pitchFamily="2" charset="2"/>
              <a:buChar char=""/>
            </a:pPr>
            <a:r>
              <a:rPr lang="en-US" b="1">
                <a:effectLst/>
                <a:latin typeface="Times New Roman" panose="02020603050405020304" pitchFamily="18" charset="0"/>
                <a:ea typeface="Times New Roman" panose="02020603050405020304" pitchFamily="18" charset="0"/>
              </a:rPr>
              <a:t>Speed_limit:</a:t>
            </a:r>
            <a:r>
              <a:rPr lang="en-US">
                <a:effectLst/>
                <a:latin typeface="Times New Roman" panose="02020603050405020304" pitchFamily="18" charset="0"/>
                <a:ea typeface="Times New Roman" panose="02020603050405020304" pitchFamily="18" charset="0"/>
              </a:rPr>
              <a:t> The speed limit applicable to the road where the accident occurred.</a:t>
            </a:r>
          </a:p>
          <a:p>
            <a:pPr marL="342900" marR="0" lvl="0" indent="-342900">
              <a:spcBef>
                <a:spcPts val="0"/>
              </a:spcBef>
              <a:spcAft>
                <a:spcPts val="0"/>
              </a:spcAft>
              <a:buFont typeface="Symbol" pitchFamily="2" charset="2"/>
              <a:buChar char=""/>
            </a:pPr>
            <a:endParaRPr lang="en-US">
              <a:effectLst/>
              <a:latin typeface="Times New Roman" panose="02020603050405020304" pitchFamily="18" charset="0"/>
              <a:ea typeface="Times New Roman" panose="02020603050405020304" pitchFamily="18" charset="0"/>
            </a:endParaRPr>
          </a:p>
          <a:p>
            <a:endParaRPr lang="en-US"/>
          </a:p>
        </p:txBody>
      </p:sp>
      <p:pic>
        <p:nvPicPr>
          <p:cNvPr id="5" name="Picture 4" descr="Close-up of hopscotch on a sidewalk">
            <a:extLst>
              <a:ext uri="{FF2B5EF4-FFF2-40B4-BE49-F238E27FC236}">
                <a16:creationId xmlns:a16="http://schemas.microsoft.com/office/drawing/2014/main" id="{11AE92DF-41B4-3913-E9C6-4D041F9985B5}"/>
              </a:ext>
            </a:extLst>
          </p:cNvPr>
          <p:cNvPicPr>
            <a:picLocks noChangeAspect="1"/>
          </p:cNvPicPr>
          <p:nvPr/>
        </p:nvPicPr>
        <p:blipFill rotWithShape="1">
          <a:blip r:embed="rId2"/>
          <a:srcRect l="16081" r="17168"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208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EFB3F1-AA09-D7BD-2ADC-0F8A1B1ADAC1}"/>
              </a:ext>
            </a:extLst>
          </p:cNvPr>
          <p:cNvSpPr>
            <a:spLocks noGrp="1"/>
          </p:cNvSpPr>
          <p:nvPr>
            <p:ph idx="1"/>
          </p:nvPr>
        </p:nvSpPr>
        <p:spPr>
          <a:xfrm>
            <a:off x="838201" y="1825625"/>
            <a:ext cx="5092194" cy="4351338"/>
          </a:xfrm>
        </p:spPr>
        <p:txBody>
          <a:bodyPr>
            <a:normAutofit/>
          </a:bodyPr>
          <a:lstStyle/>
          <a:p>
            <a:r>
              <a:rPr lang="en-US" sz="1800" b="1">
                <a:effectLst/>
              </a:rPr>
              <a:t>Data Preprocessing for Enhanced Analysis</a:t>
            </a:r>
            <a:endParaRPr lang="en-US" sz="1800">
              <a:effectLst/>
            </a:endParaRPr>
          </a:p>
          <a:p>
            <a:pPr>
              <a:buFont typeface="+mj-lt"/>
              <a:buAutoNum type="arabicPeriod"/>
            </a:pPr>
            <a:r>
              <a:rPr lang="en-US" sz="1800" b="1">
                <a:effectLst/>
              </a:rPr>
              <a:t>Null Value Treatment</a:t>
            </a:r>
            <a:r>
              <a:rPr lang="en-US" sz="1800">
                <a:effectLst/>
              </a:rPr>
              <a:t>: Initiated by meticulously cleansing the dataset, we removed all instances of null values to ensure the integrity and accuracy of subsequent analyses.</a:t>
            </a:r>
          </a:p>
          <a:p>
            <a:pPr>
              <a:buFont typeface="+mj-lt"/>
              <a:buAutoNum type="arabicPeriod"/>
            </a:pPr>
            <a:r>
              <a:rPr lang="en-US" sz="1800" b="1">
                <a:effectLst/>
              </a:rPr>
              <a:t>Variable Grouping</a:t>
            </a:r>
            <a:r>
              <a:rPr lang="en-US" sz="1800">
                <a:effectLst/>
              </a:rPr>
              <a:t>: We strategically grouped related variables to streamline the dataset. For instance, weather conditions, road types, Vehicle Type were categorized together for more coherent analysis.</a:t>
            </a:r>
          </a:p>
          <a:p>
            <a:pPr marL="0" indent="0">
              <a:buNone/>
            </a:pPr>
            <a:br>
              <a:rPr lang="en-US" sz="1800" b="0" i="0">
                <a:effectLst/>
                <a:highlight>
                  <a:srgbClr val="FFFFFF"/>
                </a:highlight>
                <a:latin typeface="Söhne"/>
              </a:rPr>
            </a:br>
            <a:endParaRPr lang="en-US" sz="1800" b="0" i="0">
              <a:effectLst/>
              <a:highlight>
                <a:srgbClr val="FFFFFF"/>
              </a:highlight>
              <a:latin typeface="Söhne"/>
            </a:endParaRPr>
          </a:p>
          <a:p>
            <a:pPr marL="0" indent="0">
              <a:buNone/>
            </a:pPr>
            <a:endParaRPr lang="en-US" sz="1800"/>
          </a:p>
        </p:txBody>
      </p:sp>
      <p:sp>
        <p:nvSpPr>
          <p:cNvPr id="44" name="Oval 4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A screenshot of a weather condition&#10;&#10;Description automatically generated">
            <a:extLst>
              <a:ext uri="{FF2B5EF4-FFF2-40B4-BE49-F238E27FC236}">
                <a16:creationId xmlns:a16="http://schemas.microsoft.com/office/drawing/2014/main" id="{BB7019B6-BF52-4C2B-94F7-C25350FB1F3C}"/>
              </a:ext>
            </a:extLst>
          </p:cNvPr>
          <p:cNvPicPr>
            <a:picLocks noChangeAspect="1"/>
          </p:cNvPicPr>
          <p:nvPr/>
        </p:nvPicPr>
        <p:blipFill rotWithShape="1">
          <a:blip r:embed="rId2"/>
          <a:srcRect r="10400"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46" name="Arc 4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Picture 5" descr="A screenshot of a car&#10;&#10;Description automatically generated">
            <a:extLst>
              <a:ext uri="{FF2B5EF4-FFF2-40B4-BE49-F238E27FC236}">
                <a16:creationId xmlns:a16="http://schemas.microsoft.com/office/drawing/2014/main" id="{E479A440-FF26-C825-CC70-DBC1026D6662}"/>
              </a:ext>
            </a:extLst>
          </p:cNvPr>
          <p:cNvPicPr>
            <a:picLocks noChangeAspect="1"/>
          </p:cNvPicPr>
          <p:nvPr/>
        </p:nvPicPr>
        <p:blipFill rotWithShape="1">
          <a:blip r:embed="rId3"/>
          <a:srcRect r="16055" b="5"/>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3961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C66631-5A80-38F6-849E-15260F67D67F}"/>
              </a:ext>
            </a:extLst>
          </p:cNvPr>
          <p:cNvSpPr>
            <a:spLocks noGrp="1"/>
          </p:cNvSpPr>
          <p:nvPr>
            <p:ph idx="1"/>
          </p:nvPr>
        </p:nvSpPr>
        <p:spPr>
          <a:xfrm>
            <a:off x="812119" y="1115762"/>
            <a:ext cx="10515600" cy="4351338"/>
          </a:xfrm>
        </p:spPr>
        <p:txBody>
          <a:bodyPr>
            <a:normAutofit/>
          </a:bodyPr>
          <a:lstStyle/>
          <a:p>
            <a:pPr>
              <a:buFont typeface="+mj-lt"/>
              <a:buAutoNum type="arabicPeriod"/>
            </a:pPr>
            <a:r>
              <a:rPr lang="en-US" sz="1300" b="1" dirty="0">
                <a:effectLst/>
              </a:rPr>
              <a:t>Calculated Field Development</a:t>
            </a:r>
            <a:r>
              <a:rPr lang="en-US" sz="1300" dirty="0">
                <a:effectLst/>
              </a:rPr>
              <a:t>: To deepen our analytical capability, we crafted calculated fields, allowing us to derive new variables that enrich our charts with additional layers of information.</a:t>
            </a:r>
          </a:p>
          <a:p>
            <a:pPr marL="0" indent="0" algn="ctr">
              <a:buNone/>
            </a:pPr>
            <a:r>
              <a:rPr lang="en-US" sz="1300" b="1" dirty="0"/>
              <a:t>YOY Accidents</a:t>
            </a:r>
            <a:endParaRPr lang="en-US" sz="1300" b="1" dirty="0">
              <a:effectLst/>
            </a:endParaRPr>
          </a:p>
          <a:p>
            <a:pPr marL="0" indent="0" algn="ctr">
              <a:buNone/>
            </a:pPr>
            <a:r>
              <a:rPr lang="en-US" sz="1300" b="1" dirty="0">
                <a:effectLst/>
              </a:rPr>
              <a:t>([CY Accidents]-[PY Accidents ])/[PY Accidents ]</a:t>
            </a:r>
          </a:p>
          <a:p>
            <a:pPr>
              <a:buFont typeface="+mj-lt"/>
              <a:buAutoNum type="arabicPeriod"/>
            </a:pPr>
            <a:r>
              <a:rPr lang="en-US" sz="1300" b="1" dirty="0">
                <a:effectLst/>
              </a:rPr>
              <a:t>Temporal Segmentation</a:t>
            </a:r>
            <a:r>
              <a:rPr lang="en-US" sz="1300" dirty="0">
                <a:effectLst/>
              </a:rPr>
              <a:t>: Leveraging the </a:t>
            </a:r>
            <a:r>
              <a:rPr lang="en-US" sz="1300" dirty="0" err="1">
                <a:effectLst/>
              </a:rPr>
              <a:t>Datepart</a:t>
            </a:r>
            <a:r>
              <a:rPr lang="en-US" sz="1300" dirty="0">
                <a:effectLst/>
              </a:rPr>
              <a:t> function, we segmented time data into discrete hourly blocks, as well as classified them into broader categories of Day and Night. This enabled a more granular investigation of temporal patterns.</a:t>
            </a:r>
          </a:p>
          <a:p>
            <a:pPr marL="0" indent="0" algn="ctr">
              <a:buNone/>
            </a:pPr>
            <a:r>
              <a:rPr lang="en-US" sz="1300" b="1" dirty="0">
                <a:effectLst/>
              </a:rPr>
              <a:t>IF DATEPART('hour', [Time]) &lt; 12 THEN 'Morning'</a:t>
            </a:r>
          </a:p>
          <a:p>
            <a:pPr marL="0" indent="0" algn="ctr">
              <a:buNone/>
            </a:pPr>
            <a:r>
              <a:rPr lang="en-US" sz="1300" b="1" dirty="0">
                <a:effectLst/>
              </a:rPr>
              <a:t>ELSE 'Evening'</a:t>
            </a:r>
          </a:p>
          <a:p>
            <a:pPr marL="0" indent="0" algn="ctr">
              <a:buNone/>
            </a:pPr>
            <a:r>
              <a:rPr lang="en-US" sz="1300" b="1" dirty="0">
                <a:effectLst/>
              </a:rPr>
              <a:t>END</a:t>
            </a:r>
          </a:p>
          <a:p>
            <a:pPr>
              <a:buFont typeface="+mj-lt"/>
              <a:buAutoNum type="arabicPeriod"/>
            </a:pPr>
            <a:r>
              <a:rPr lang="en-US" sz="1300" b="1" dirty="0">
                <a:effectLst/>
              </a:rPr>
              <a:t>Interactive Filters and Parameters</a:t>
            </a:r>
            <a:r>
              <a:rPr lang="en-US" sz="1300" dirty="0">
                <a:effectLst/>
              </a:rPr>
              <a:t>: Each chart was equipped with custom filters and parameters, providing a dynamic and interactive user experience that enables tailored views and insights based on user-defined criteria.</a:t>
            </a:r>
          </a:p>
          <a:p>
            <a:pPr marL="0" indent="0" algn="ctr">
              <a:buNone/>
            </a:pPr>
            <a:r>
              <a:rPr lang="en-US" sz="1300" b="1" dirty="0"/>
              <a:t>Current year parameter</a:t>
            </a:r>
            <a:endParaRPr lang="en-US" sz="1300" b="1" dirty="0">
              <a:effectLst/>
            </a:endParaRPr>
          </a:p>
          <a:p>
            <a:pPr marL="0" indent="0" algn="ctr">
              <a:buNone/>
            </a:pPr>
            <a:r>
              <a:rPr lang="en-US" sz="1300" b="1" dirty="0">
                <a:effectLst/>
              </a:rPr>
              <a:t>SUM(IF YEAR([Accident Date])=[Current Year]</a:t>
            </a:r>
          </a:p>
          <a:p>
            <a:pPr marL="0" indent="0" algn="ctr">
              <a:buNone/>
            </a:pPr>
            <a:r>
              <a:rPr lang="en-US" sz="1300" b="1" dirty="0">
                <a:effectLst/>
              </a:rPr>
              <a:t>THEN [Number of Casualties] END)</a:t>
            </a:r>
          </a:p>
          <a:p>
            <a:r>
              <a:rPr lang="en-US" sz="1300" dirty="0">
                <a:effectLst/>
              </a:rPr>
              <a:t>Through these meticulous preprocessing steps, our dataset is now primed for robust and insightful exploration, ready to uncover the subtleties hidden within the traffic accident data.</a:t>
            </a:r>
          </a:p>
          <a:p>
            <a:endParaRPr lang="en-US" sz="1300" dirty="0"/>
          </a:p>
        </p:txBody>
      </p:sp>
    </p:spTree>
    <p:extLst>
      <p:ext uri="{BB962C8B-B14F-4D97-AF65-F5344CB8AC3E}">
        <p14:creationId xmlns:p14="http://schemas.microsoft.com/office/powerpoint/2010/main" val="302707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535C9-3FCD-64E0-B083-AA08BEBE8347}"/>
              </a:ext>
            </a:extLst>
          </p:cNvPr>
          <p:cNvSpPr>
            <a:spLocks noGrp="1"/>
          </p:cNvSpPr>
          <p:nvPr>
            <p:ph type="title"/>
          </p:nvPr>
        </p:nvSpPr>
        <p:spPr>
          <a:xfrm>
            <a:off x="838200" y="459863"/>
            <a:ext cx="10515600" cy="1004594"/>
          </a:xfrm>
        </p:spPr>
        <p:txBody>
          <a:bodyPr>
            <a:normAutofit/>
          </a:bodyPr>
          <a:lstStyle/>
          <a:p>
            <a:pPr algn="ctr"/>
            <a:r>
              <a:rPr lang="en-US" sz="3100" b="1">
                <a:solidFill>
                  <a:srgbClr val="FFFFFF"/>
                </a:solidFill>
              </a:rPr>
              <a:t>Dashboard 1:</a:t>
            </a:r>
            <a:r>
              <a:rPr lang="en-US" sz="3100" b="1">
                <a:solidFill>
                  <a:srgbClr val="FFFFFF"/>
                </a:solidFill>
                <a:effectLst/>
                <a:latin typeface="Tableau Semibold"/>
              </a:rPr>
              <a:t>"Year over Year Accident Comparison:"</a:t>
            </a:r>
            <a:br>
              <a:rPr lang="en-US" sz="3100">
                <a:solidFill>
                  <a:srgbClr val="FFFFFF"/>
                </a:solidFill>
                <a:effectLst/>
              </a:rPr>
            </a:br>
            <a:endParaRPr lang="en-US" sz="3100">
              <a:solidFill>
                <a:srgbClr val="FFFFFF"/>
              </a:solidFill>
            </a:endParaRP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F3BB64D2-16CE-E673-5C70-0D7FFDF23B70}"/>
              </a:ext>
            </a:extLst>
          </p:cNvPr>
          <p:cNvPicPr>
            <a:picLocks noChangeAspect="1"/>
          </p:cNvPicPr>
          <p:nvPr/>
        </p:nvPicPr>
        <p:blipFill>
          <a:blip r:embed="rId2"/>
          <a:stretch>
            <a:fillRect/>
          </a:stretch>
        </p:blipFill>
        <p:spPr>
          <a:xfrm>
            <a:off x="2291938" y="1705514"/>
            <a:ext cx="7986280" cy="4533292"/>
          </a:xfrm>
          <a:prstGeom prst="rect">
            <a:avLst/>
          </a:prstGeom>
        </p:spPr>
      </p:pic>
    </p:spTree>
    <p:extLst>
      <p:ext uri="{BB962C8B-B14F-4D97-AF65-F5344CB8AC3E}">
        <p14:creationId xmlns:p14="http://schemas.microsoft.com/office/powerpoint/2010/main" val="12912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535C9-3FCD-64E0-B083-AA08BEBE8347}"/>
              </a:ext>
            </a:extLst>
          </p:cNvPr>
          <p:cNvSpPr>
            <a:spLocks noGrp="1"/>
          </p:cNvSpPr>
          <p:nvPr>
            <p:ph type="title"/>
          </p:nvPr>
        </p:nvSpPr>
        <p:spPr>
          <a:xfrm>
            <a:off x="838200" y="459863"/>
            <a:ext cx="10515600" cy="1004594"/>
          </a:xfrm>
        </p:spPr>
        <p:txBody>
          <a:bodyPr>
            <a:normAutofit/>
          </a:bodyPr>
          <a:lstStyle/>
          <a:p>
            <a:pPr algn="ctr"/>
            <a:r>
              <a:rPr lang="en-US" sz="3100" b="1">
                <a:solidFill>
                  <a:srgbClr val="FFFFFF"/>
                </a:solidFill>
              </a:rPr>
              <a:t>Dashboard 1:</a:t>
            </a:r>
            <a:r>
              <a:rPr lang="en-US" sz="3100" b="1">
                <a:solidFill>
                  <a:srgbClr val="FFFFFF"/>
                </a:solidFill>
                <a:effectLst/>
                <a:latin typeface="Tableau Semibold"/>
              </a:rPr>
              <a:t>"Year over Year Accident Comparison:"</a:t>
            </a:r>
            <a:br>
              <a:rPr lang="en-US" sz="3100">
                <a:solidFill>
                  <a:srgbClr val="FFFFFF"/>
                </a:solidFill>
                <a:effectLst/>
              </a:rPr>
            </a:br>
            <a:endParaRPr lang="en-US" sz="3100">
              <a:solidFill>
                <a:srgbClr val="FFFFFF"/>
              </a:solidFill>
            </a:endParaRPr>
          </a:p>
        </p:txBody>
      </p:sp>
      <p:sp>
        <p:nvSpPr>
          <p:cNvPr id="14" name="Rectangle: Rounded Corners 13">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F3BB64D2-16CE-E673-5C70-0D7FFDF23B70}"/>
              </a:ext>
            </a:extLst>
          </p:cNvPr>
          <p:cNvPicPr>
            <a:picLocks noChangeAspect="1"/>
          </p:cNvPicPr>
          <p:nvPr/>
        </p:nvPicPr>
        <p:blipFill>
          <a:blip r:embed="rId2"/>
          <a:stretch>
            <a:fillRect/>
          </a:stretch>
        </p:blipFill>
        <p:spPr>
          <a:xfrm>
            <a:off x="6417316" y="1800911"/>
            <a:ext cx="3860902" cy="2191583"/>
          </a:xfrm>
          <a:prstGeom prst="rect">
            <a:avLst/>
          </a:prstGeom>
        </p:spPr>
      </p:pic>
      <p:sp>
        <p:nvSpPr>
          <p:cNvPr id="6" name="TextBox 5">
            <a:extLst>
              <a:ext uri="{FF2B5EF4-FFF2-40B4-BE49-F238E27FC236}">
                <a16:creationId xmlns:a16="http://schemas.microsoft.com/office/drawing/2014/main" id="{31BC99E8-6A63-D789-4803-202353993AB9}"/>
              </a:ext>
            </a:extLst>
          </p:cNvPr>
          <p:cNvSpPr txBox="1"/>
          <p:nvPr/>
        </p:nvSpPr>
        <p:spPr>
          <a:xfrm>
            <a:off x="1913781" y="1999881"/>
            <a:ext cx="4387322" cy="4824398"/>
          </a:xfrm>
          <a:prstGeom prst="rect">
            <a:avLst/>
          </a:prstGeom>
          <a:noFill/>
        </p:spPr>
        <p:txBody>
          <a:bodyPr wrap="square" rtlCol="0">
            <a:spAutoFit/>
          </a:bodyPr>
          <a:lstStyle/>
          <a:p>
            <a:pPr defTabSz="685800">
              <a:spcAft>
                <a:spcPts val="600"/>
              </a:spcAft>
            </a:pPr>
            <a:r>
              <a:rPr lang="en-US" sz="1350" kern="1200" dirty="0">
                <a:solidFill>
                  <a:srgbClr val="0D0D0D"/>
                </a:solidFill>
                <a:highlight>
                  <a:srgbClr val="FFFFFF"/>
                </a:highlight>
                <a:latin typeface="Söhne"/>
                <a:ea typeface="+mn-ea"/>
                <a:cs typeface="+mn-cs"/>
              </a:rPr>
              <a:t>Questions that can be answered from this dashboard:</a:t>
            </a:r>
            <a:endParaRPr lang="en-US" sz="1350" b="1" kern="1200" dirty="0">
              <a:solidFill>
                <a:srgbClr val="0D0D0D"/>
              </a:solidFill>
              <a:highlight>
                <a:srgbClr val="FFFFFF"/>
              </a:highlight>
              <a:latin typeface="Söhne"/>
              <a:ea typeface="+mn-ea"/>
              <a:cs typeface="+mn-cs"/>
            </a:endParaRPr>
          </a:p>
          <a:p>
            <a:pPr defTabSz="685800">
              <a:spcAft>
                <a:spcPts val="600"/>
              </a:spcAft>
            </a:pPr>
            <a:r>
              <a:rPr lang="en-US" sz="1350" b="1" kern="1200" dirty="0">
                <a:solidFill>
                  <a:srgbClr val="0D0D0D"/>
                </a:solidFill>
                <a:highlight>
                  <a:srgbClr val="FFFFFF"/>
                </a:highlight>
                <a:latin typeface="Söhne"/>
                <a:ea typeface="+mn-ea"/>
                <a:cs typeface="+mn-cs"/>
              </a:rPr>
              <a:t>How have total accidents and casualties changed compared to the previous year?</a:t>
            </a:r>
          </a:p>
          <a:p>
            <a:pPr defTabSz="685800">
              <a:spcAft>
                <a:spcPts val="600"/>
              </a:spcAft>
            </a:pPr>
            <a:r>
              <a:rPr lang="en-US" sz="1350" dirty="0">
                <a:solidFill>
                  <a:srgbClr val="0D0D0D"/>
                </a:solidFill>
                <a:highlight>
                  <a:srgbClr val="FFFFFF"/>
                </a:highlight>
                <a:latin typeface="Söhne"/>
              </a:rPr>
              <a:t>The previous year 222146 and current year 195737</a:t>
            </a:r>
            <a:endParaRPr lang="en-US" sz="1350" kern="1200" dirty="0">
              <a:solidFill>
                <a:srgbClr val="0D0D0D"/>
              </a:solidFill>
              <a:highlight>
                <a:srgbClr val="FFFFFF"/>
              </a:highlight>
              <a:latin typeface="Söhne"/>
              <a:ea typeface="+mn-ea"/>
              <a:cs typeface="+mn-cs"/>
            </a:endParaRPr>
          </a:p>
          <a:p>
            <a:pPr defTabSz="685800">
              <a:spcAft>
                <a:spcPts val="600"/>
              </a:spcAft>
            </a:pPr>
            <a:r>
              <a:rPr lang="en-US" sz="1350" b="1" kern="1200" dirty="0">
                <a:solidFill>
                  <a:srgbClr val="0D0D0D"/>
                </a:solidFill>
                <a:highlight>
                  <a:srgbClr val="FFFFFF"/>
                </a:highlight>
                <a:latin typeface="Söhne"/>
                <a:ea typeface="+mn-ea"/>
                <a:cs typeface="+mn-cs"/>
              </a:rPr>
              <a:t>What are the trends in accidents and casualties throughout the current year?</a:t>
            </a:r>
          </a:p>
          <a:p>
            <a:pPr defTabSz="685800">
              <a:spcAft>
                <a:spcPts val="600"/>
              </a:spcAft>
            </a:pPr>
            <a:r>
              <a:rPr lang="en-US" sz="1350" dirty="0">
                <a:solidFill>
                  <a:srgbClr val="0D0D0D"/>
                </a:solidFill>
                <a:highlight>
                  <a:srgbClr val="FFFFFF"/>
                </a:highlight>
                <a:latin typeface="Söhne"/>
              </a:rPr>
              <a:t>The trend is decreasing</a:t>
            </a:r>
            <a:endParaRPr lang="en-US" sz="1350" b="1" kern="1200" dirty="0">
              <a:solidFill>
                <a:srgbClr val="0D0D0D"/>
              </a:solidFill>
              <a:highlight>
                <a:srgbClr val="FFFFFF"/>
              </a:highlight>
              <a:latin typeface="Söhne"/>
              <a:ea typeface="+mn-ea"/>
              <a:cs typeface="+mn-cs"/>
            </a:endParaRPr>
          </a:p>
          <a:p>
            <a:pPr defTabSz="685800">
              <a:spcAft>
                <a:spcPts val="600"/>
              </a:spcAft>
            </a:pPr>
            <a:r>
              <a:rPr lang="en-US" sz="1350" b="1" kern="1200" dirty="0">
                <a:solidFill>
                  <a:srgbClr val="0D0D0D"/>
                </a:solidFill>
                <a:highlight>
                  <a:srgbClr val="FFFFFF"/>
                </a:highlight>
                <a:latin typeface="Söhne"/>
                <a:ea typeface="+mn-ea"/>
                <a:cs typeface="+mn-cs"/>
              </a:rPr>
              <a:t>Which types of vehicles are most involved in accidents?</a:t>
            </a:r>
          </a:p>
          <a:p>
            <a:pPr defTabSz="685800">
              <a:spcAft>
                <a:spcPts val="600"/>
              </a:spcAft>
            </a:pPr>
            <a:r>
              <a:rPr lang="en-US" sz="1350" dirty="0">
                <a:solidFill>
                  <a:srgbClr val="0D0D0D"/>
                </a:solidFill>
                <a:highlight>
                  <a:srgbClr val="FFFFFF"/>
                </a:highlight>
                <a:latin typeface="Söhne"/>
              </a:rPr>
              <a:t>The car has more number of accidents</a:t>
            </a:r>
            <a:endParaRPr lang="en-US" sz="1350" kern="1200" dirty="0">
              <a:solidFill>
                <a:srgbClr val="0D0D0D"/>
              </a:solidFill>
              <a:highlight>
                <a:srgbClr val="FFFFFF"/>
              </a:highlight>
              <a:latin typeface="Söhne"/>
              <a:ea typeface="+mn-ea"/>
              <a:cs typeface="+mn-cs"/>
            </a:endParaRPr>
          </a:p>
          <a:p>
            <a:pPr defTabSz="685800">
              <a:spcAft>
                <a:spcPts val="600"/>
              </a:spcAft>
            </a:pPr>
            <a:r>
              <a:rPr lang="en-US" sz="1350" b="1" kern="1200" dirty="0">
                <a:solidFill>
                  <a:srgbClr val="0D0D0D"/>
                </a:solidFill>
                <a:highlight>
                  <a:srgbClr val="FFFFFF"/>
                </a:highlight>
                <a:latin typeface="Söhne"/>
                <a:ea typeface="+mn-ea"/>
                <a:cs typeface="+mn-cs"/>
              </a:rPr>
              <a:t>Has there been a significant change in the number of accidents involving specific types of vehicles?</a:t>
            </a:r>
          </a:p>
          <a:p>
            <a:pPr defTabSz="685800">
              <a:spcAft>
                <a:spcPts val="600"/>
              </a:spcAft>
            </a:pPr>
            <a:r>
              <a:rPr lang="en-US" sz="1350" dirty="0">
                <a:solidFill>
                  <a:srgbClr val="0D0D0D"/>
                </a:solidFill>
                <a:highlight>
                  <a:srgbClr val="FFFFFF"/>
                </a:highlight>
                <a:latin typeface="Söhne"/>
              </a:rPr>
              <a:t>The car has more number of accidents </a:t>
            </a:r>
            <a:r>
              <a:rPr lang="en-US" sz="1350" dirty="0" err="1">
                <a:solidFill>
                  <a:srgbClr val="0D0D0D"/>
                </a:solidFill>
                <a:highlight>
                  <a:srgbClr val="FFFFFF"/>
                </a:highlight>
                <a:latin typeface="Söhne"/>
              </a:rPr>
              <a:t>evern</a:t>
            </a:r>
            <a:r>
              <a:rPr lang="en-US" sz="1350" dirty="0">
                <a:solidFill>
                  <a:srgbClr val="0D0D0D"/>
                </a:solidFill>
                <a:highlight>
                  <a:srgbClr val="FFFFFF"/>
                </a:highlight>
                <a:latin typeface="Söhne"/>
              </a:rPr>
              <a:t> if the severity level changes followed by truck</a:t>
            </a:r>
            <a:endParaRPr lang="en-US" sz="1350" kern="1200" dirty="0">
              <a:solidFill>
                <a:srgbClr val="0D0D0D"/>
              </a:solidFill>
              <a:highlight>
                <a:srgbClr val="FFFFFF"/>
              </a:highlight>
              <a:latin typeface="Söhne"/>
              <a:ea typeface="+mn-ea"/>
              <a:cs typeface="+mn-cs"/>
            </a:endParaRPr>
          </a:p>
          <a:p>
            <a:pPr defTabSz="685800">
              <a:spcAft>
                <a:spcPts val="600"/>
              </a:spcAft>
            </a:pPr>
            <a:r>
              <a:rPr lang="en-US" sz="1350" b="1" kern="1200" dirty="0">
                <a:solidFill>
                  <a:srgbClr val="0D0D0D"/>
                </a:solidFill>
                <a:highlight>
                  <a:srgbClr val="FFFFFF"/>
                </a:highlight>
                <a:latin typeface="Söhne"/>
                <a:ea typeface="+mn-ea"/>
                <a:cs typeface="+mn-cs"/>
              </a:rPr>
              <a:t>Are certain months more dangerous in terms of fatal or serious casualties?</a:t>
            </a:r>
          </a:p>
          <a:p>
            <a:pPr defTabSz="685800">
              <a:spcAft>
                <a:spcPts val="600"/>
              </a:spcAft>
            </a:pPr>
            <a:r>
              <a:rPr lang="en-US" sz="1350" dirty="0">
                <a:solidFill>
                  <a:srgbClr val="0D0D0D"/>
                </a:solidFill>
                <a:highlight>
                  <a:srgbClr val="FFFFFF"/>
                </a:highlight>
                <a:latin typeface="Söhne"/>
              </a:rPr>
              <a:t>Fatal-</a:t>
            </a:r>
            <a:r>
              <a:rPr lang="en-US" sz="1350" dirty="0" err="1">
                <a:solidFill>
                  <a:srgbClr val="0D0D0D"/>
                </a:solidFill>
                <a:highlight>
                  <a:srgbClr val="FFFFFF"/>
                </a:highlight>
                <a:latin typeface="Söhne"/>
              </a:rPr>
              <a:t>May,</a:t>
            </a:r>
            <a:r>
              <a:rPr lang="en-US" sz="1350" kern="1200" dirty="0" err="1">
                <a:solidFill>
                  <a:srgbClr val="0D0D0D"/>
                </a:solidFill>
                <a:highlight>
                  <a:srgbClr val="FFFFFF"/>
                </a:highlight>
                <a:latin typeface="Söhne"/>
                <a:ea typeface="+mn-ea"/>
                <a:cs typeface="+mn-cs"/>
              </a:rPr>
              <a:t>Serious</a:t>
            </a:r>
            <a:r>
              <a:rPr lang="en-US" sz="1350" kern="1200" dirty="0">
                <a:solidFill>
                  <a:srgbClr val="0D0D0D"/>
                </a:solidFill>
                <a:highlight>
                  <a:srgbClr val="FFFFFF"/>
                </a:highlight>
                <a:latin typeface="Söhne"/>
                <a:ea typeface="+mn-ea"/>
                <a:cs typeface="+mn-cs"/>
              </a:rPr>
              <a:t>-</a:t>
            </a:r>
            <a:r>
              <a:rPr lang="en-US" sz="1350" dirty="0">
                <a:solidFill>
                  <a:srgbClr val="0D0D0D"/>
                </a:solidFill>
                <a:highlight>
                  <a:srgbClr val="FFFFFF"/>
                </a:highlight>
                <a:latin typeface="Söhne"/>
              </a:rPr>
              <a:t>J</a:t>
            </a:r>
            <a:r>
              <a:rPr lang="en-US" sz="1350" kern="1200" dirty="0">
                <a:solidFill>
                  <a:srgbClr val="0D0D0D"/>
                </a:solidFill>
                <a:highlight>
                  <a:srgbClr val="FFFFFF"/>
                </a:highlight>
                <a:latin typeface="Söhne"/>
                <a:ea typeface="+mn-ea"/>
                <a:cs typeface="+mn-cs"/>
              </a:rPr>
              <a:t>une and </a:t>
            </a:r>
            <a:r>
              <a:rPr lang="en-US" sz="1350" dirty="0">
                <a:solidFill>
                  <a:srgbClr val="0D0D0D"/>
                </a:solidFill>
                <a:highlight>
                  <a:srgbClr val="FFFFFF"/>
                </a:highlight>
                <a:latin typeface="Söhne"/>
              </a:rPr>
              <a:t>J</a:t>
            </a:r>
            <a:r>
              <a:rPr lang="en-US" sz="1350" kern="1200" dirty="0">
                <a:solidFill>
                  <a:srgbClr val="0D0D0D"/>
                </a:solidFill>
                <a:highlight>
                  <a:srgbClr val="FFFFFF"/>
                </a:highlight>
                <a:latin typeface="Söhne"/>
                <a:ea typeface="+mn-ea"/>
                <a:cs typeface="+mn-cs"/>
              </a:rPr>
              <a:t>uly</a:t>
            </a:r>
          </a:p>
          <a:p>
            <a:pPr defTabSz="685800">
              <a:spcAft>
                <a:spcPts val="600"/>
              </a:spcAft>
            </a:pPr>
            <a:endParaRPr lang="en-US" sz="1350" kern="1200" dirty="0">
              <a:solidFill>
                <a:schemeClr val="tx1"/>
              </a:solidFill>
              <a:latin typeface="+mn-lt"/>
              <a:ea typeface="+mn-ea"/>
              <a:cs typeface="+mn-cs"/>
            </a:endParaRPr>
          </a:p>
          <a:p>
            <a:pPr>
              <a:spcAft>
                <a:spcPts val="600"/>
              </a:spcAft>
            </a:pPr>
            <a:endParaRPr lang="en-US" dirty="0"/>
          </a:p>
        </p:txBody>
      </p:sp>
      <p:sp>
        <p:nvSpPr>
          <p:cNvPr id="7" name="TextBox 6">
            <a:extLst>
              <a:ext uri="{FF2B5EF4-FFF2-40B4-BE49-F238E27FC236}">
                <a16:creationId xmlns:a16="http://schemas.microsoft.com/office/drawing/2014/main" id="{395D545D-F6ED-222E-ABC9-FC1C9D536405}"/>
              </a:ext>
            </a:extLst>
          </p:cNvPr>
          <p:cNvSpPr txBox="1"/>
          <p:nvPr/>
        </p:nvSpPr>
        <p:spPr>
          <a:xfrm>
            <a:off x="6417316" y="4206946"/>
            <a:ext cx="3860902" cy="2115964"/>
          </a:xfrm>
          <a:prstGeom prst="rect">
            <a:avLst/>
          </a:prstGeom>
          <a:noFill/>
        </p:spPr>
        <p:txBody>
          <a:bodyPr wrap="square" rtlCol="0">
            <a:spAutoFit/>
          </a:bodyPr>
          <a:lstStyle/>
          <a:p>
            <a:pPr defTabSz="685800">
              <a:spcAft>
                <a:spcPts val="600"/>
              </a:spcAft>
            </a:pPr>
            <a:r>
              <a:rPr lang="en-US" sz="1350" kern="1200">
                <a:solidFill>
                  <a:srgbClr val="0D0D0D"/>
                </a:solidFill>
                <a:highlight>
                  <a:srgbClr val="FFFFFF"/>
                </a:highlight>
                <a:latin typeface="Söhne"/>
                <a:ea typeface="+mn-ea"/>
                <a:cs typeface="+mn-cs"/>
              </a:rPr>
              <a:t>Dashboard Overview:</a:t>
            </a:r>
          </a:p>
          <a:p>
            <a:pPr defTabSz="685800">
              <a:spcAft>
                <a:spcPts val="600"/>
              </a:spcAft>
            </a:pPr>
            <a:r>
              <a:rPr lang="en-US" sz="1350" kern="1200">
                <a:solidFill>
                  <a:srgbClr val="0D0D0D"/>
                </a:solidFill>
                <a:highlight>
                  <a:srgbClr val="FFFFFF"/>
                </a:highlight>
                <a:latin typeface="Söhne"/>
                <a:ea typeface="+mn-ea"/>
                <a:cs typeface="+mn-cs"/>
              </a:rPr>
              <a:t>The dashboard is a visual representation of road traffic accidents and their outcomes over the course of a year, with a comparison to the previous year's data.</a:t>
            </a:r>
          </a:p>
          <a:p>
            <a:pPr defTabSz="685800">
              <a:spcAft>
                <a:spcPts val="600"/>
              </a:spcAft>
            </a:pPr>
            <a:r>
              <a:rPr lang="en-US" sz="1350" kern="1200">
                <a:solidFill>
                  <a:srgbClr val="0D0D0D"/>
                </a:solidFill>
                <a:highlight>
                  <a:srgbClr val="FFFFFF"/>
                </a:highlight>
                <a:latin typeface="Söhne"/>
                <a:ea typeface="+mn-ea"/>
                <a:cs typeface="+mn-cs"/>
              </a:rPr>
              <a:t>Dashboard Motivation: It appears to be designed for stakeholders interested in road safety, such as traffic management authorities, policy makers, or public safety organizations. </a:t>
            </a:r>
            <a:endParaRPr lang="en-US"/>
          </a:p>
        </p:txBody>
      </p:sp>
    </p:spTree>
    <p:extLst>
      <p:ext uri="{BB962C8B-B14F-4D97-AF65-F5344CB8AC3E}">
        <p14:creationId xmlns:p14="http://schemas.microsoft.com/office/powerpoint/2010/main" val="1449946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693</TotalTime>
  <Words>2588</Words>
  <Application>Microsoft Macintosh PowerPoint</Application>
  <PresentationFormat>Widescreen</PresentationFormat>
  <Paragraphs>214</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Aptos Display</vt:lpstr>
      <vt:lpstr>Arial</vt:lpstr>
      <vt:lpstr>Calibri</vt:lpstr>
      <vt:lpstr>Proxima Nova W01</vt:lpstr>
      <vt:lpstr>Söhne</vt:lpstr>
      <vt:lpstr>Symbol</vt:lpstr>
      <vt:lpstr>Tableau Semibold</vt:lpstr>
      <vt:lpstr>Times New Roman</vt:lpstr>
      <vt:lpstr>Office Theme</vt:lpstr>
      <vt:lpstr>             DSCI 5360.006 – DATA VISUALIZATION FOR ANALYTICS GROUP 4            </vt:lpstr>
      <vt:lpstr>  Dataset Description: Source:Kaggle  This dataset Comprising a total of 300,000 records, provides a simulated collection of records detailing road accidents that purportedly occurred between January 2021 and December 2022.  Place :United Kingdom   Our dataset is both Categorical and numerical variables </vt:lpstr>
      <vt:lpstr>PowerPoint Presentation</vt:lpstr>
      <vt:lpstr>PowerPoint Presentation</vt:lpstr>
      <vt:lpstr>PowerPoint Presentation</vt:lpstr>
      <vt:lpstr>PowerPoint Presentation</vt:lpstr>
      <vt:lpstr>PowerPoint Presentation</vt:lpstr>
      <vt:lpstr>Dashboard 1:"Year over Year Accident Comparison:" </vt:lpstr>
      <vt:lpstr>Dashboard 1:"Year over Year Accident Comparison:" </vt:lpstr>
      <vt:lpstr>Dashboard2:”Road Accident Analysis Dashboard based on Roadtype" </vt:lpstr>
      <vt:lpstr>Dashboard2:”Road Accident Analysis Dashboard based on Roadtype" </vt:lpstr>
      <vt:lpstr>PowerPoint Presentation</vt:lpstr>
      <vt:lpstr>PowerPoint Presentation</vt:lpstr>
      <vt:lpstr>Exploring the Correlation: Speed Limits, Casualties, and Vehicles in Road Accidents </vt:lpstr>
      <vt:lpstr>Exploring the Correlation: Speed Limits, Casualties, and Vehicles in Road Accidents </vt:lpstr>
      <vt:lpstr>Accident Clustering by District: Exploring Severity, Frequency, and Variance </vt:lpstr>
      <vt:lpstr>PowerPoint Presentation</vt:lpstr>
      <vt:lpstr>Summary and Conclusions </vt:lpstr>
      <vt:lpstr>PowerPoint Presentation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DSCI 5360.006 – DATA VISUALIZATION FOR ANALYTICS  GROUP 4         </dc:title>
  <dc:creator>Shyam Sunder, Saadana</dc:creator>
  <cp:lastModifiedBy>Shyam Sunder, Saadana</cp:lastModifiedBy>
  <cp:revision>12</cp:revision>
  <dcterms:created xsi:type="dcterms:W3CDTF">2024-04-23T16:35:08Z</dcterms:created>
  <dcterms:modified xsi:type="dcterms:W3CDTF">2024-04-25T04:54:26Z</dcterms:modified>
</cp:coreProperties>
</file>