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9D515B-F0EC-4539-A5EE-521B8217D6CA}">
  <a:tblStyle styleId="{749D515B-F0EC-4539-A5EE-521B8217D6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ca86d00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ca86d00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a86d00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a86d00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1fb7ff1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1fb7ff1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1fb7ff1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1fb7ff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1fb7ff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1fb7ff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ee2f76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ee2f76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b1fb7ff1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b1fb7ff1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b1fb7ff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b1fb7ff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344507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344507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b5ea187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b5ea187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b344507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b344507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1fb7ff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1fb7ff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Arman Saadat and Zane Metz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2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65"/>
              <a:t>Loop through every permutation in the list</a:t>
            </a:r>
            <a:endParaRPr sz="2165"/>
          </a:p>
          <a:p>
            <a:pPr indent="-3660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65"/>
              <a:buChar char="-"/>
            </a:pPr>
            <a:r>
              <a:rPr lang="en" sz="2165"/>
              <a:t>For each permutation, record a path, and update the path length.</a:t>
            </a:r>
            <a:endParaRPr sz="2165"/>
          </a:p>
          <a:p>
            <a:pPr indent="-3660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65"/>
              <a:buChar char="-"/>
            </a:pPr>
            <a:r>
              <a:rPr lang="en" sz="2165"/>
              <a:t>For each pair of vertices in the </a:t>
            </a:r>
            <a:r>
              <a:rPr lang="en" sz="2165"/>
              <a:t>permutation</a:t>
            </a:r>
            <a:r>
              <a:rPr lang="en" sz="2165"/>
              <a:t>, check if there is an edge between them.</a:t>
            </a:r>
            <a:endParaRPr sz="2165"/>
          </a:p>
          <a:p>
            <a:pPr indent="-3425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If there is an edge between the vertices, add to the length and update the path.</a:t>
            </a:r>
            <a:endParaRPr sz="1795"/>
          </a:p>
          <a:p>
            <a:pPr indent="-3425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Otherwise, reset the path and </a:t>
            </a:r>
            <a:r>
              <a:rPr lang="en" sz="1795"/>
              <a:t>length</a:t>
            </a:r>
            <a:r>
              <a:rPr lang="en" sz="1795"/>
              <a:t>, and move onto the next permutation.</a:t>
            </a:r>
            <a:endParaRPr sz="1795"/>
          </a:p>
          <a:p>
            <a:pPr indent="-3425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If the </a:t>
            </a:r>
            <a:r>
              <a:rPr lang="en" sz="1795"/>
              <a:t>current</a:t>
            </a:r>
            <a:r>
              <a:rPr lang="en" sz="1795"/>
              <a:t> path is longer than the longest path, update the longest path.</a:t>
            </a:r>
            <a:endParaRPr sz="17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165"/>
              <a:t>Once all the permutations have been processed, return the longest path and its length.</a:t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6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165"/>
          </a:p>
        </p:txBody>
      </p:sp>
      <p:sp>
        <p:nvSpPr>
          <p:cNvPr id="125" name="Google Shape;125;p22"/>
          <p:cNvSpPr txBox="1"/>
          <p:nvPr/>
        </p:nvSpPr>
        <p:spPr>
          <a:xfrm>
            <a:off x="4389100" y="2911175"/>
            <a:ext cx="4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Sketch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824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('a', 'b', 'c')  ('a', 'c', 'b')  ('b', 'a', 'c')  ('b', 'c', 'a')  ('c', 'a', 'b')  ('c', 'b', 'a')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5544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9792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623700" y="1110388"/>
            <a:ext cx="249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Example Input: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3 3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a b 3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 c 4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a c 5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275" y="1017638"/>
            <a:ext cx="3006565" cy="18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18664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23632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273375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57200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99680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59581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277550" y="3462275"/>
            <a:ext cx="424800" cy="287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3910025"/>
            <a:ext cx="14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 = ABC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PL = 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 = ABC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LPL =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715700" y="3910025"/>
            <a:ext cx="14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 = AC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PL =  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 = ABC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LPL =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507200" y="3847400"/>
            <a:ext cx="14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 = BC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PL = 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 = ABC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LPL =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Exact </a:t>
            </a:r>
            <a:r>
              <a:rPr lang="en" sz="2100"/>
              <a:t>solution</a:t>
            </a:r>
            <a:r>
              <a:rPr lang="en" sz="2100"/>
              <a:t> runs in O(n! * 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Code of the dominant term:</a:t>
            </a:r>
            <a:endParaRPr sz="2100"/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3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generate all the permutations of the list of nodes in the graph</a:t>
            </a:r>
            <a:endParaRPr sz="13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3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perms</a:t>
            </a:r>
            <a:r>
              <a:rPr lang="en" sz="13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3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itertools</a:t>
            </a:r>
            <a:r>
              <a:rPr lang="en" sz="13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permutations</a:t>
            </a:r>
            <a:r>
              <a:rPr lang="en" sz="13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en" sz="13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</a:t>
            </a:r>
            <a:r>
              <a:rPr lang="en" sz="2100"/>
              <a:t>! is due to processing every </a:t>
            </a:r>
            <a:r>
              <a:rPr lang="en" sz="2100"/>
              <a:t>permutation</a:t>
            </a:r>
            <a:r>
              <a:rPr lang="en" sz="2100"/>
              <a:t> of vertices the graph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(n! </a:t>
            </a:r>
            <a:r>
              <a:rPr lang="en" sz="2100"/>
              <a:t>m</a:t>
            </a:r>
            <a:r>
              <a:rPr lang="en" sz="2100"/>
              <a:t>ultiplied by) </a:t>
            </a:r>
            <a:r>
              <a:rPr lang="en" sz="2100"/>
              <a:t>n is due to processing every node in every permutation.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is really, really slow :(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 (Empirical)</a:t>
            </a:r>
            <a:endParaRPr/>
          </a:p>
        </p:txBody>
      </p:sp>
      <p:pic>
        <p:nvPicPr>
          <p:cNvPr id="157" name="Google Shape;157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5" y="1198925"/>
            <a:ext cx="5081699" cy="3160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5"/>
          <p:cNvGraphicFramePr/>
          <p:nvPr/>
        </p:nvGraphicFramePr>
        <p:xfrm>
          <a:off x="5535275" y="32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{749D515B-F0EC-4539-A5EE-521B8217D6CA}</a:tableStyleId>
              </a:tblPr>
              <a:tblGrid>
                <a:gridCol w="1161275"/>
                <a:gridCol w="1161275"/>
                <a:gridCol w="1161275"/>
              </a:tblGrid>
              <a:tr h="23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NUM EDGES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NUM NODES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RUNTIME (Seconds)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1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2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0.0001490116119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3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3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0.0001063346863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4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4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0.0001018047333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5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5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0.0001647472382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6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6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0.0005996227264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7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7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0.0006020069122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8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8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0.003526210785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9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9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0.2516367435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10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10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2.690212965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11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11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0DAB"/>
                          </a:solidFill>
                        </a:rPr>
                        <a:t>MEMORY ERROR</a:t>
                      </a:r>
                      <a:endParaRPr sz="1000">
                        <a:solidFill>
                          <a:srgbClr val="1A0DA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42625" y="1082275"/>
            <a:ext cx="791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Decision Problem: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Whether or not a simple path (distinct edges and vertices) exists of at least some given length in the graph.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Length can be either number of edges or the total sum of the weights of the edges.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Optimization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 Problem: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What is the longest simple path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(distinct edges and vertices)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in the graph?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42625" y="3310938"/>
            <a:ext cx="249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Example Input: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3 3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b 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 c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c 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49925" y="3310938"/>
            <a:ext cx="24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Example Output: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b 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00" y="3149100"/>
            <a:ext cx="3006565" cy="1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Longest Path Important?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85225" y="559325"/>
            <a:ext cx="7919400" cy="5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Critical Path Analysis (CPA) to help manage scheduling of complex projects.</a:t>
            </a:r>
            <a:endParaRPr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Construction of a directed acyclic graph </a:t>
            </a:r>
            <a:endParaRPr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Vertices represent project milestones </a:t>
            </a:r>
            <a:endParaRPr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Edges represent activities that must be performed after one milestone and before another</a:t>
            </a:r>
            <a:endParaRPr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Each edge is weighted by an estimate of the amount of time the corresponding activity will take to complete. </a:t>
            </a:r>
            <a:endParaRPr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Old Standard TT"/>
              <a:buChar char="○"/>
            </a:pPr>
            <a:r>
              <a:rPr lang="en" sz="1500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longest path from the first milestone to the last one is the critical path, which describes the total time for completing the project</a:t>
            </a:r>
            <a:endParaRPr sz="15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Layered graph drawing</a:t>
            </a:r>
            <a:endParaRPr sz="15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Old Standard TT"/>
              <a:buChar char="○"/>
            </a:pPr>
            <a:r>
              <a:rPr lang="en" sz="1500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Directed acyclic graphs</a:t>
            </a:r>
            <a:endParaRPr sz="15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Old Standard TT"/>
              <a:buChar char="○"/>
            </a:pPr>
            <a:r>
              <a:rPr lang="en" sz="1500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each vertex V in graph, assign V to a layer whose number is the length of the longest path ending at V.</a:t>
            </a:r>
            <a:endParaRPr sz="15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Old Standard TT"/>
              <a:buChar char="○"/>
            </a:pPr>
            <a:r>
              <a:rPr lang="en" sz="1500">
                <a:solidFill>
                  <a:srgbClr val="2D3B4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 in a layer assignment of the graph with the minimum number of layers</a:t>
            </a:r>
            <a:endParaRPr sz="1500">
              <a:solidFill>
                <a:srgbClr val="2D3B4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Verification Certification - Decision Problem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a </a:t>
            </a:r>
            <a:r>
              <a:rPr lang="en"/>
              <a:t>theoretical</a:t>
            </a:r>
            <a:r>
              <a:rPr lang="en"/>
              <a:t> Longest Path Solver generates a path of at least length 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Verification: Do a Depth or Breadth First Search on the start vertex of the path to ensure that the end vertex can be reached via a simple path.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15025" y="835375"/>
            <a:ext cx="8520600" cy="4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9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25"/>
              <a:t>The Hamiltonian Path Problem can be reduced to Longest Path</a:t>
            </a:r>
            <a:endParaRPr sz="2025"/>
          </a:p>
          <a:p>
            <a:pPr indent="-316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Hamiltonian Path Problem:</a:t>
            </a:r>
            <a:endParaRPr sz="1625"/>
          </a:p>
          <a:p>
            <a:pPr indent="-294760" lvl="2" marL="1828800" rtl="0" algn="l">
              <a:spcBef>
                <a:spcPts val="0"/>
              </a:spcBef>
              <a:spcAft>
                <a:spcPts val="0"/>
              </a:spcAft>
              <a:buSzPct val="75396"/>
              <a:buChar char="■"/>
            </a:pPr>
            <a:r>
              <a:rPr lang="en" sz="1625"/>
              <a:t>Does a path that visits each vertex exactly once exist in a graph (undirected or directed)?</a:t>
            </a:r>
            <a:endParaRPr sz="1625"/>
          </a:p>
          <a:p>
            <a:pPr indent="-3379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5"/>
              <a:t>Assume you have a Graph, G</a:t>
            </a:r>
            <a:endParaRPr sz="2025"/>
          </a:p>
          <a:p>
            <a:pPr indent="-3379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5"/>
              <a:t>A graph has a Hamiltonian Path IFF its Longest Path has n-1 edges, </a:t>
            </a:r>
            <a:endParaRPr sz="2025"/>
          </a:p>
          <a:p>
            <a:pPr indent="-316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where n = total number of vertices in G.</a:t>
            </a:r>
            <a:endParaRPr sz="1625"/>
          </a:p>
          <a:p>
            <a:pPr indent="-3379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5"/>
              <a:t>Solve the Longest Path problem for at least K edges.</a:t>
            </a:r>
            <a:endParaRPr sz="2025"/>
          </a:p>
          <a:p>
            <a:pPr indent="-316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where K = n - 1</a:t>
            </a:r>
            <a:endParaRPr sz="1625"/>
          </a:p>
          <a:p>
            <a:pPr indent="-3379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5"/>
              <a:t>The Longest Path calculated above must be a Hamiltonian Path, as it visits every vertex within G.</a:t>
            </a:r>
            <a:endParaRPr sz="20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559275"/>
            <a:ext cx="8732700" cy="4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38" y="1058225"/>
            <a:ext cx="6890126" cy="36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559275"/>
            <a:ext cx="8732700" cy="4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64425" y="4024850"/>
            <a:ext cx="7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825" y="1212301"/>
            <a:ext cx="5786449" cy="30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taking the negative weights on all the edges and using bellman-ford does not work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29650" y="1525675"/>
            <a:ext cx="8702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Bellman-Ford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does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not find the cheapest path when the graph has a negative weight cycle. 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If we were to take a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Graph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that contains a cycle, negate the edge weights, and provide it to Bellman-Ford, Bellman-Ford would not provide the correct answer.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However, the Longest Path Problem can be solved in polynomial time in Directed Acyclic Graphs using topological sort.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1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list of all permutations of nodes in the graph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970775" y="1669163"/>
            <a:ext cx="249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Example Input: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3 3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b 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 c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c 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614525" y="1669163"/>
            <a:ext cx="24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Example output: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b 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389100" y="2911175"/>
            <a:ext cx="4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715175" y="3278575"/>
            <a:ext cx="61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Permutations: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[('a', 'b', 'c'), ('a', 'c', 'b'), ('b', 'a', 'c'), ('b', 'c', 'a'), ('c', 'a', 'b'), ('c', 'b', 'a')]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