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6" r:id="rId4"/>
    <p:sldId id="268" r:id="rId5"/>
    <p:sldId id="267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739" autoAdjust="0"/>
  </p:normalViewPr>
  <p:slideViewPr>
    <p:cSldViewPr snapToGrid="0">
      <p:cViewPr varScale="1">
        <p:scale>
          <a:sx n="55" d="100"/>
          <a:sy n="55" d="100"/>
        </p:scale>
        <p:origin x="13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8CEC-ABD6-46C2-9102-1CFB5E054FE5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259C6-96D9-4F7F-903E-9B41D8816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Today, I will be presenting my work on classifying sentences using BERT embeddings and t-SNE for visualization. We will explore how we can distinguish between bioinformatics and computer science sentences by embedding them into a high-dimensional space and then reducing their dimensions for visualization.</a:t>
            </a:r>
            <a:endParaRPr dirty="0"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Here is the outline of my presentation. We will start with a brief introduction, followed by the methodology, which includes collecting and pre-classifying sentences (In the first step, we collect and pre-classify sentences into two categories: bioinformatics and computer science. The bio sentences are stored in bio.txt and the CS sentences in cs.txt.), </a:t>
            </a:r>
          </a:p>
        </p:txBody>
      </p:sp>
      <p:sp>
        <p:nvSpPr>
          <p:cNvPr id="60" name="Google Shape;60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the second step, we convert the sentences into embeddings using BERT. This function takes a sentence, tokenizes it, and passes it through the BERT model to obtain the mean of the last hidden states as the sentence embedding.</a:t>
            </a:r>
            <a:endParaRPr dirty="0"/>
          </a:p>
        </p:txBody>
      </p:sp>
      <p:sp>
        <p:nvSpPr>
          <p:cNvPr id="60" name="Google Shape;60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100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the third step, we calculate the centroid of each category. The centroid represents the average location of the embeddings for each category. This function takes a list of embeddings and returns their mean.</a:t>
            </a:r>
            <a:endParaRPr dirty="0"/>
          </a:p>
        </p:txBody>
      </p:sp>
      <p:sp>
        <p:nvSpPr>
          <p:cNvPr id="60" name="Google Shape;60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07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the fourth step, we classify new sentences by measuring their distance to the centroids of bio and CS categories. The classification is based on proximity to these centroids. If a sentence's embedding is closer to the bio centroid, it is classified as bio, otherwise as CS</a:t>
            </a:r>
            <a:endParaRPr dirty="0"/>
          </a:p>
        </p:txBody>
      </p:sp>
      <p:sp>
        <p:nvSpPr>
          <p:cNvPr id="60" name="Google Shape;60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5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 visualize the embeddings, we use t-SNE to reduce their dimensions to 2D. In this plot, blue points represent bio sentences, and red points represent CS sentences. Test sentences are shown with a multiplication symbol (×) in the color of the closest category.</a:t>
            </a:r>
            <a:endParaRPr dirty="0"/>
          </a:p>
        </p:txBody>
      </p:sp>
      <p:sp>
        <p:nvSpPr>
          <p:cNvPr id="60" name="Google Shape;60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937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sentences are marked with a multiplication symbol (×) and are colored based on their classification: blue if closer to the "Bio" centroid, and red if closer to the "CS" centroid.</a:t>
            </a:r>
          </a:p>
          <a:p>
            <a:r>
              <a:rPr lang="en-US" dirty="0"/>
              <a:t>On the right side of the figure, detailed classification results for two test sentences are presented in a tabular format, showing the classification and the distances to the centroids: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first test sentence is classified as "CS" with a distance of 1.98 to the "CS" centroid and 2.7 to the "Bio" centroid.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second test sentence is classified as "Bio" with a distance of 2.4 to the "Bio" centroid and 2.93 to the "CS" centroid.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" name="Google Shape;60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3401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Thank you for your attention. I am happy to answer any questions you might have.</a:t>
            </a:r>
            <a:endParaRPr dirty="0"/>
          </a:p>
        </p:txBody>
      </p:sp>
      <p:sp>
        <p:nvSpPr>
          <p:cNvPr id="60" name="Google Shape;60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938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DE3B-C8AB-9436-E864-044ADCD2A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049DC-060B-8514-1662-606107C0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FE581-1AA6-B75D-EA1E-9A5993A2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16C6-125E-442F-8818-D4B359A0D58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1719-DE42-1BA9-9145-B1FC40CB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4B228-C557-C3B8-7A48-2AF7A514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DFD-3E3E-4230-BE0E-E33DA933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A3CE-19A7-2C3B-F2F4-C23762A5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BCE7E-618D-9BDE-7415-CE00FAE0A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8B3E4-6839-5116-2E89-F070B619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16C6-125E-442F-8818-D4B359A0D58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629B-50C9-1050-586A-686AF704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DA20-03D3-2309-D90A-7F9DBF46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DFD-3E3E-4230-BE0E-E33DA933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B40F7-FCD6-B879-2A1F-A4268EFFB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61E16-6606-9F19-0642-9DF9F3A60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41CF5-06E0-D6AC-9B5E-DB290F33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16C6-125E-442F-8818-D4B359A0D58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D203-88D9-5D34-BBAD-12200009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4E28-B9AD-916A-473F-93530E82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DFD-3E3E-4230-BE0E-E33DA933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3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59A9-5AF3-2C71-709D-E362EE23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48C1-AE85-07E4-F193-1480CDEF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BC720-134D-A811-73C7-C7429183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16C6-125E-442F-8818-D4B359A0D58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8604-E0ED-EB42-C22D-66E6CAD3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6B55A-AD4E-68E2-C7FE-7096DFAF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DFD-3E3E-4230-BE0E-E33DA933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3932-5096-3DEF-B5F1-26EBD7BC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FD7CF-11F2-6E1C-CE29-CA0BD202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C1D5-9567-E107-991C-036E1428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16C6-125E-442F-8818-D4B359A0D58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F40B-2F4B-D770-9489-17CA964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58D9A-BEED-1AC4-B710-A2D25B74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DFD-3E3E-4230-BE0E-E33DA933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3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EA30-6379-8A4B-97A0-880911A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4857-3A18-1D97-4D84-02011942F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D11E7-6F86-0DA6-8628-32B96D14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22AC5-0626-42FC-3E7A-3DDC17C8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16C6-125E-442F-8818-D4B359A0D58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D99A4-9BBB-4667-C9A4-FC8CAB07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E17DA-0BC5-F6B1-4DCD-37C9A9FC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DFD-3E3E-4230-BE0E-E33DA933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69D7-1575-B396-96DE-F723EE10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E62CF-36DA-6D09-5E2C-C6A6158F5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219BA-8B5D-2D1E-C46C-A37E6E6A1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3045B-242A-E1CC-8F30-E487AE06C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45CD4-5FF2-E569-8CC8-0B98DAFD1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F2A74-B0D8-3F08-0CCF-073B206C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16C6-125E-442F-8818-D4B359A0D58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9AB32-4373-483B-1F75-DE2BDE59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14B02-2709-1E87-BBAB-DA34F3D8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DFD-3E3E-4230-BE0E-E33DA933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7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9C1-4AE6-9556-EDA2-D0C70F81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084A8-6ABE-0742-4F45-70AB51B1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16C6-125E-442F-8818-D4B359A0D58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A69A4-9F01-E707-3890-D16CAC58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0B816-1906-80A8-B3E5-1CBC8876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DFD-3E3E-4230-BE0E-E33DA933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1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85D7A-DA75-6495-E131-1C957E7E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16C6-125E-442F-8818-D4B359A0D58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FBBC9-5B03-A6CB-354A-7389A5B1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BD07E-7EDE-6BC4-0DD9-61A46187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DFD-3E3E-4230-BE0E-E33DA933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E177-F4BF-8BC5-0813-C8CEE186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801A-6792-9D11-6CC0-1E5FF3E77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9A56-E37B-37C7-95C6-0B69F816A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E90D3-2EBE-B326-26DB-1127E622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16C6-125E-442F-8818-D4B359A0D58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32437-F303-B409-4450-E91E11FC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6F5FC-77E2-FBFA-CDE7-7CF950EF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DFD-3E3E-4230-BE0E-E33DA933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7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101F-CDFC-411F-B6C8-68AC2B1A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8BA44-CA3A-D39C-7AE6-5D6B2121C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8756D-3666-D03A-1C4F-0B79BC9E2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634DB-BBEA-C20B-4A1D-3943B083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16C6-125E-442F-8818-D4B359A0D58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1C219-2E05-5E2A-F39D-F5B97183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DD59A-DE5D-65A2-F535-D3B88EFF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DFD-3E3E-4230-BE0E-E33DA933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3852B-86B0-57BC-DDCF-B5773191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87B3D-28A8-9C18-83BF-E37BAD1D2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9ECC-4FFA-67CB-2526-E02082D6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116C6-125E-442F-8818-D4B359A0D58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1E621-DD25-C8FF-2A2C-48DD4D49C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C42D0-A324-9E95-E277-B8D2AF80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5F9DFD-3E3E-4230-BE0E-E33DA933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0" y="6127750"/>
            <a:ext cx="12192000" cy="730250"/>
          </a:xfrm>
          <a:prstGeom prst="rect">
            <a:avLst/>
          </a:prstGeom>
          <a:gradFill>
            <a:gsLst>
              <a:gs pos="0">
                <a:srgbClr val="7F0000"/>
              </a:gs>
              <a:gs pos="50000">
                <a:srgbClr val="B80000"/>
              </a:gs>
              <a:gs pos="100000">
                <a:srgbClr val="DB0000"/>
              </a:gs>
            </a:gsLst>
            <a:lin ang="2700000" scaled="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</a:pPr>
            <a:r>
              <a:rPr lang="en-US" sz="2000" i="1" dirty="0">
                <a:latin typeface="Impact" panose="020B0806030902050204" pitchFamily="34" charset="0"/>
              </a:rPr>
              <a:t>By: Farzaneh Saadati</a:t>
            </a:r>
            <a:endParaRPr sz="2000" i="1" dirty="0">
              <a:latin typeface="Impact" panose="020B0806030902050204" pitchFamily="34" charset="0"/>
            </a:endParaRP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509956" y="1575292"/>
            <a:ext cx="11728939" cy="307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sz="3200" b="1" dirty="0">
                <a:solidFill>
                  <a:schemeClr val="dk1"/>
                </a:solidFill>
                <a:latin typeface="Georgia" panose="02040502050405020303" pitchFamily="18" charset="0"/>
                <a:ea typeface="Quattrocento Sans"/>
                <a:cs typeface="Quattrocento Sans"/>
                <a:sym typeface="Quattrocento Sans"/>
              </a:rPr>
              <a:t>Classification of Sentences Using BERT and t-SNE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+mj-lt"/>
              <a:buAutoNum type="arabicPeriod"/>
            </a:pPr>
            <a:endParaRPr lang="en-US" sz="3200" b="1" dirty="0">
              <a:solidFill>
                <a:schemeClr val="dk1"/>
              </a:solidFill>
              <a:latin typeface="Georgia" panose="02040502050405020303" pitchFamily="18" charset="0"/>
              <a:ea typeface="Quattrocento Sans"/>
              <a:cs typeface="Quattrocento Sans"/>
              <a:sym typeface="Quattrocento Sans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sz="3200" b="1" dirty="0">
                <a:solidFill>
                  <a:schemeClr val="dk1"/>
                </a:solidFill>
                <a:latin typeface="Georgia" panose="02040502050405020303" pitchFamily="18" charset="0"/>
              </a:rPr>
              <a:t>Sentiment Classification Using OpenAI</a:t>
            </a: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439" y="2"/>
            <a:ext cx="12096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250" y="5743576"/>
            <a:ext cx="1377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6096001"/>
            <a:ext cx="2286000" cy="87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F702D5-D5AD-FF5E-A503-65CEEE88FAB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37" y="3956305"/>
            <a:ext cx="7423632" cy="28737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55800"/>
          </a:xfrm>
          <a:prstGeom prst="rect">
            <a:avLst/>
          </a:prstGeom>
          <a:gradFill>
            <a:gsLst>
              <a:gs pos="0">
                <a:srgbClr val="7F0000"/>
              </a:gs>
              <a:gs pos="50000">
                <a:srgbClr val="B80000"/>
              </a:gs>
              <a:gs pos="100000">
                <a:srgbClr val="DB0000"/>
              </a:gs>
            </a:gsLst>
            <a:lin ang="2700006" scaled="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en-US" sz="4400" dirty="0">
                <a:latin typeface="Georgia" panose="02040502050405020303" pitchFamily="18" charset="0"/>
              </a:rPr>
              <a:t>Methodology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2139687" y="1255812"/>
            <a:ext cx="8229600" cy="49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0" algn="just">
              <a:lnSpc>
                <a:spcPct val="100000"/>
              </a:lnSpc>
              <a:spcBef>
                <a:spcPts val="480"/>
              </a:spcBef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SzPts val="1400"/>
              <a:buNone/>
            </a:pP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56;p12">
            <a:extLst>
              <a:ext uri="{FF2B5EF4-FFF2-40B4-BE49-F238E27FC236}">
                <a16:creationId xmlns:a16="http://schemas.microsoft.com/office/drawing/2014/main" id="{DC77E0CF-952F-89CA-F336-7D2AF1551F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0" y="6096001"/>
            <a:ext cx="2286000" cy="8747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8B7065-3101-F555-77F0-40B6F9B38D74}"/>
              </a:ext>
            </a:extLst>
          </p:cNvPr>
          <p:cNvSpPr txBox="1"/>
          <p:nvPr/>
        </p:nvSpPr>
        <p:spPr>
          <a:xfrm>
            <a:off x="533401" y="1722993"/>
            <a:ext cx="10515599" cy="1952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Georgia" panose="02040502050405020303" pitchFamily="18" charset="0"/>
              </a:rPr>
              <a:t>Step 1: Collecting and Pre-classifying Sentences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Bioinformatic Sentences from “bio.txt”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CS Sentences from “cs.txt”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55800"/>
          </a:xfrm>
          <a:prstGeom prst="rect">
            <a:avLst/>
          </a:prstGeom>
          <a:gradFill>
            <a:gsLst>
              <a:gs pos="0">
                <a:srgbClr val="7F0000"/>
              </a:gs>
              <a:gs pos="50000">
                <a:srgbClr val="B80000"/>
              </a:gs>
              <a:gs pos="100000">
                <a:srgbClr val="DB0000"/>
              </a:gs>
            </a:gsLst>
            <a:lin ang="2700006" scaled="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en-US" sz="4400" dirty="0">
                <a:latin typeface="Georgia" panose="02040502050405020303" pitchFamily="18" charset="0"/>
              </a:rPr>
              <a:t>Methodology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712289" y="4248581"/>
            <a:ext cx="9662634" cy="17245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80"/>
              </a:spcBef>
              <a:buSzPts val="1400"/>
              <a:buNone/>
            </a:pPr>
            <a:r>
              <a:rPr lang="en-US" sz="2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get_embedding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(sentence):    </a:t>
            </a: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 = tokenizer(sentence,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return_tensors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</a:t>
            </a:r>
            <a:r>
              <a:rPr lang="en-US" sz="2000" dirty="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", padding=</a:t>
            </a:r>
            <a:r>
              <a:rPr lang="en-US" sz="2000" dirty="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truncation=</a:t>
            </a:r>
            <a:r>
              <a:rPr lang="en-US" sz="2000" dirty="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 </a:t>
            </a: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 = model(**inputs)    </a:t>
            </a: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SzPts val="1400"/>
              <a:buNone/>
            </a:pPr>
            <a:r>
              <a:rPr lang="en-US" sz="2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outputs.last_hidden_state.mean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(dim=1).detach().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56;p12">
            <a:extLst>
              <a:ext uri="{FF2B5EF4-FFF2-40B4-BE49-F238E27FC236}">
                <a16:creationId xmlns:a16="http://schemas.microsoft.com/office/drawing/2014/main" id="{DC77E0CF-952F-89CA-F336-7D2AF1551F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0" y="6096001"/>
            <a:ext cx="2286000" cy="8747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8B7065-3101-F555-77F0-40B6F9B38D74}"/>
              </a:ext>
            </a:extLst>
          </p:cNvPr>
          <p:cNvSpPr txBox="1"/>
          <p:nvPr/>
        </p:nvSpPr>
        <p:spPr>
          <a:xfrm>
            <a:off x="533401" y="1255800"/>
            <a:ext cx="10515599" cy="259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Georgia" panose="02040502050405020303" pitchFamily="18" charset="0"/>
              </a:rPr>
              <a:t>Step 2: Convert Sentences to Embeddings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    Using BERT for Embeddings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    Example Code Snippet</a:t>
            </a:r>
          </a:p>
        </p:txBody>
      </p:sp>
    </p:spTree>
    <p:extLst>
      <p:ext uri="{BB962C8B-B14F-4D97-AF65-F5344CB8AC3E}">
        <p14:creationId xmlns:p14="http://schemas.microsoft.com/office/powerpoint/2010/main" val="260104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55800"/>
          </a:xfrm>
          <a:prstGeom prst="rect">
            <a:avLst/>
          </a:prstGeom>
          <a:gradFill>
            <a:gsLst>
              <a:gs pos="0">
                <a:srgbClr val="7F0000"/>
              </a:gs>
              <a:gs pos="50000">
                <a:srgbClr val="B80000"/>
              </a:gs>
              <a:gs pos="100000">
                <a:srgbClr val="DB0000"/>
              </a:gs>
            </a:gsLst>
            <a:lin ang="2700006" scaled="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en-US" sz="4400" dirty="0">
                <a:latin typeface="Georgia" panose="02040502050405020303" pitchFamily="18" charset="0"/>
              </a:rPr>
              <a:t>Methodology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2139687" y="1255812"/>
            <a:ext cx="8229600" cy="49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0" algn="just">
              <a:lnSpc>
                <a:spcPct val="100000"/>
              </a:lnSpc>
              <a:spcBef>
                <a:spcPts val="480"/>
              </a:spcBef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SzPts val="1400"/>
              <a:buNone/>
            </a:pP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56;p12">
            <a:extLst>
              <a:ext uri="{FF2B5EF4-FFF2-40B4-BE49-F238E27FC236}">
                <a16:creationId xmlns:a16="http://schemas.microsoft.com/office/drawing/2014/main" id="{DC77E0CF-952F-89CA-F336-7D2AF1551F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0" y="6096001"/>
            <a:ext cx="2286000" cy="8747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8B7065-3101-F555-77F0-40B6F9B38D74}"/>
              </a:ext>
            </a:extLst>
          </p:cNvPr>
          <p:cNvSpPr txBox="1"/>
          <p:nvPr/>
        </p:nvSpPr>
        <p:spPr>
          <a:xfrm>
            <a:off x="533401" y="1255800"/>
            <a:ext cx="10515599" cy="259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Georgia" panose="02040502050405020303" pitchFamily="18" charset="0"/>
              </a:rPr>
              <a:t>Step 3: Calculate Centroids</a:t>
            </a:r>
            <a:r>
              <a:rPr lang="en-US" sz="2800" i="1" dirty="0">
                <a:latin typeface="Georgia" panose="02040502050405020303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endParaRPr lang="en-US" sz="2800" i="1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Calculate Average Location (Centroid) for Each Category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Example Code Snippet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8E2BE-709A-65CE-7B4D-9BD35FFD8B95}"/>
              </a:ext>
            </a:extLst>
          </p:cNvPr>
          <p:cNvSpPr txBox="1"/>
          <p:nvPr/>
        </p:nvSpPr>
        <p:spPr>
          <a:xfrm>
            <a:off x="709247" y="4267633"/>
            <a:ext cx="62161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calculate_centroid</a:t>
            </a:r>
            <a:r>
              <a:rPr lang="en-US" sz="2000" dirty="0"/>
              <a:t>(embeddings):   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np.mean</a:t>
            </a:r>
            <a:r>
              <a:rPr lang="en-US" sz="2000" dirty="0"/>
              <a:t>(embeddings, axis=0)</a:t>
            </a:r>
          </a:p>
        </p:txBody>
      </p:sp>
    </p:spTree>
    <p:extLst>
      <p:ext uri="{BB962C8B-B14F-4D97-AF65-F5344CB8AC3E}">
        <p14:creationId xmlns:p14="http://schemas.microsoft.com/office/powerpoint/2010/main" val="413876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55800"/>
          </a:xfrm>
          <a:prstGeom prst="rect">
            <a:avLst/>
          </a:prstGeom>
          <a:gradFill>
            <a:gsLst>
              <a:gs pos="0">
                <a:srgbClr val="7F0000"/>
              </a:gs>
              <a:gs pos="50000">
                <a:srgbClr val="B80000"/>
              </a:gs>
              <a:gs pos="100000">
                <a:srgbClr val="DB0000"/>
              </a:gs>
            </a:gsLst>
            <a:lin ang="2700006" scaled="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en-US" sz="4400" dirty="0">
                <a:latin typeface="Georgia" panose="02040502050405020303" pitchFamily="18" charset="0"/>
              </a:rPr>
              <a:t>Methodology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B7065-3101-F555-77F0-40B6F9B38D74}"/>
              </a:ext>
            </a:extLst>
          </p:cNvPr>
          <p:cNvSpPr txBox="1"/>
          <p:nvPr/>
        </p:nvSpPr>
        <p:spPr>
          <a:xfrm>
            <a:off x="533401" y="1255800"/>
            <a:ext cx="10515599" cy="2968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Georgia" panose="02040502050405020303" pitchFamily="18" charset="0"/>
              </a:rPr>
              <a:t>Step 4: Classify New Sentences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Georgia" panose="020405020504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Measure Distance to Centroids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Classify Based on Proximity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Example Code Snippet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533401" y="4224370"/>
            <a:ext cx="7684477" cy="201492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0" algn="just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distance_to_bio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np.linalg.norm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new_embedding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bio_centroid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indent="0" algn="just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distance_to_cs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np.linalg.norm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new_embedding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cs_centroid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indent="0" algn="just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2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distance_to_bio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distance_to_cs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   </a:t>
            </a:r>
          </a:p>
          <a:p>
            <a:pPr marL="457200" indent="0" algn="just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	classification = "</a:t>
            </a:r>
            <a:r>
              <a:rPr lang="en-US" sz="2000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</a:p>
          <a:p>
            <a:pPr marL="457200" indent="0" algn="just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2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   </a:t>
            </a:r>
          </a:p>
          <a:p>
            <a:pPr marL="457200" indent="0" algn="just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	classification = "</a:t>
            </a:r>
            <a:r>
              <a:rPr lang="en-US" sz="2000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56;p12">
            <a:extLst>
              <a:ext uri="{FF2B5EF4-FFF2-40B4-BE49-F238E27FC236}">
                <a16:creationId xmlns:a16="http://schemas.microsoft.com/office/drawing/2014/main" id="{DC77E0CF-952F-89CA-F336-7D2AF1551F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0" y="6096001"/>
            <a:ext cx="2286000" cy="874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09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55800"/>
          </a:xfrm>
          <a:prstGeom prst="rect">
            <a:avLst/>
          </a:prstGeom>
          <a:gradFill>
            <a:gsLst>
              <a:gs pos="0">
                <a:srgbClr val="7F0000"/>
              </a:gs>
              <a:gs pos="50000">
                <a:srgbClr val="B80000"/>
              </a:gs>
              <a:gs pos="100000">
                <a:srgbClr val="DB0000"/>
              </a:gs>
            </a:gsLst>
            <a:lin ang="2700006" scaled="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en-US" dirty="0">
                <a:latin typeface="Georgia" panose="02040502050405020303" pitchFamily="18" charset="0"/>
                <a:ea typeface="Comic Sans MS"/>
                <a:cs typeface="Comic Sans MS"/>
                <a:sym typeface="Comic Sans MS"/>
              </a:rPr>
              <a:t>Visualization - t-SNE Embeddings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2139687" y="1255812"/>
            <a:ext cx="8229600" cy="49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0" algn="just">
              <a:lnSpc>
                <a:spcPct val="100000"/>
              </a:lnSpc>
              <a:spcBef>
                <a:spcPts val="480"/>
              </a:spcBef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SzPts val="1400"/>
              <a:buNone/>
            </a:pP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56;p12">
            <a:extLst>
              <a:ext uri="{FF2B5EF4-FFF2-40B4-BE49-F238E27FC236}">
                <a16:creationId xmlns:a16="http://schemas.microsoft.com/office/drawing/2014/main" id="{DC77E0CF-952F-89CA-F336-7D2AF1551F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0" y="6096001"/>
            <a:ext cx="2286000" cy="87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537F93-278D-EB39-E2D8-4C0B408B4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0" y="1255800"/>
            <a:ext cx="9554307" cy="57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55800"/>
          </a:xfrm>
          <a:prstGeom prst="rect">
            <a:avLst/>
          </a:prstGeom>
          <a:gradFill>
            <a:gsLst>
              <a:gs pos="0">
                <a:srgbClr val="7F0000"/>
              </a:gs>
              <a:gs pos="50000">
                <a:srgbClr val="B80000"/>
              </a:gs>
              <a:gs pos="100000">
                <a:srgbClr val="DB0000"/>
              </a:gs>
            </a:gsLst>
            <a:lin ang="2700006" scaled="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en-US" dirty="0">
                <a:latin typeface="Georgia" panose="02040502050405020303" pitchFamily="18" charset="0"/>
                <a:ea typeface="Comic Sans MS"/>
                <a:cs typeface="Comic Sans MS"/>
                <a:sym typeface="Comic Sans MS"/>
              </a:rPr>
              <a:t>Result</a:t>
            </a:r>
            <a:endParaRPr dirty="0">
              <a:latin typeface="Georgia" panose="02040502050405020303" pitchFamily="18" charset="0"/>
            </a:endParaRPr>
          </a:p>
        </p:txBody>
      </p:sp>
      <p:pic>
        <p:nvPicPr>
          <p:cNvPr id="2" name="Google Shape;56;p12">
            <a:extLst>
              <a:ext uri="{FF2B5EF4-FFF2-40B4-BE49-F238E27FC236}">
                <a16:creationId xmlns:a16="http://schemas.microsoft.com/office/drawing/2014/main" id="{DC77E0CF-952F-89CA-F336-7D2AF1551F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0" y="6096001"/>
            <a:ext cx="2286000" cy="87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744AA2-F571-481A-399F-3E68DFB5D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264" y="1255800"/>
            <a:ext cx="9342848" cy="560570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39EB55-CA4C-8C1B-B498-4FEE1A548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44964"/>
              </p:ext>
            </p:extLst>
          </p:nvPr>
        </p:nvGraphicFramePr>
        <p:xfrm>
          <a:off x="8607895" y="2014740"/>
          <a:ext cx="3522784" cy="1102360"/>
        </p:xfrm>
        <a:graphic>
          <a:graphicData uri="http://schemas.openxmlformats.org/drawingml/2006/table">
            <a:tbl>
              <a:tblPr firstRow="1" bandRow="1">
                <a:solidFill>
                  <a:srgbClr val="FF5353"/>
                </a:solidFill>
                <a:tableStyleId>{5C22544A-7EE6-4342-B048-85BDC9FD1C3A}</a:tableStyleId>
              </a:tblPr>
              <a:tblGrid>
                <a:gridCol w="321526">
                  <a:extLst>
                    <a:ext uri="{9D8B030D-6E8A-4147-A177-3AD203B41FA5}">
                      <a16:colId xmlns:a16="http://schemas.microsoft.com/office/drawing/2014/main" val="2656883049"/>
                    </a:ext>
                  </a:extLst>
                </a:gridCol>
                <a:gridCol w="1841382">
                  <a:extLst>
                    <a:ext uri="{9D8B030D-6E8A-4147-A177-3AD203B41FA5}">
                      <a16:colId xmlns:a16="http://schemas.microsoft.com/office/drawing/2014/main" val="3431289216"/>
                    </a:ext>
                  </a:extLst>
                </a:gridCol>
                <a:gridCol w="1359876">
                  <a:extLst>
                    <a:ext uri="{9D8B030D-6E8A-4147-A177-3AD203B41FA5}">
                      <a16:colId xmlns:a16="http://schemas.microsoft.com/office/drawing/2014/main" val="2265659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740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378142"/>
                  </a:ext>
                </a:extLst>
              </a:tr>
              <a:tr h="2380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0523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1A0233-D197-692C-1763-C9B89A995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099870"/>
              </p:ext>
            </p:extLst>
          </p:nvPr>
        </p:nvGraphicFramePr>
        <p:xfrm>
          <a:off x="8607895" y="4380720"/>
          <a:ext cx="352278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26">
                  <a:extLst>
                    <a:ext uri="{9D8B030D-6E8A-4147-A177-3AD203B41FA5}">
                      <a16:colId xmlns:a16="http://schemas.microsoft.com/office/drawing/2014/main" val="2656883049"/>
                    </a:ext>
                  </a:extLst>
                </a:gridCol>
                <a:gridCol w="1841382">
                  <a:extLst>
                    <a:ext uri="{9D8B030D-6E8A-4147-A177-3AD203B41FA5}">
                      <a16:colId xmlns:a16="http://schemas.microsoft.com/office/drawing/2014/main" val="3431289216"/>
                    </a:ext>
                  </a:extLst>
                </a:gridCol>
                <a:gridCol w="1359876">
                  <a:extLst>
                    <a:ext uri="{9D8B030D-6E8A-4147-A177-3AD203B41FA5}">
                      <a16:colId xmlns:a16="http://schemas.microsoft.com/office/drawing/2014/main" val="2265659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92740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781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0523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ECB4D3-379E-A8A8-D850-239D532A25B9}"/>
              </a:ext>
            </a:extLst>
          </p:cNvPr>
          <p:cNvSpPr txBox="1"/>
          <p:nvPr/>
        </p:nvSpPr>
        <p:spPr>
          <a:xfrm>
            <a:off x="8607895" y="5514277"/>
            <a:ext cx="2149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Classification: Bio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DDC25-7F46-92A5-8CF3-CB386EDB3C1B}"/>
              </a:ext>
            </a:extLst>
          </p:cNvPr>
          <p:cNvSpPr txBox="1"/>
          <p:nvPr/>
        </p:nvSpPr>
        <p:spPr>
          <a:xfrm>
            <a:off x="8607895" y="3144826"/>
            <a:ext cx="2149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Classification: CS</a:t>
            </a:r>
          </a:p>
        </p:txBody>
      </p:sp>
    </p:spTree>
    <p:extLst>
      <p:ext uri="{BB962C8B-B14F-4D97-AF65-F5344CB8AC3E}">
        <p14:creationId xmlns:p14="http://schemas.microsoft.com/office/powerpoint/2010/main" val="403080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2139687" y="1255812"/>
            <a:ext cx="8229600" cy="49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0" algn="just">
              <a:lnSpc>
                <a:spcPct val="100000"/>
              </a:lnSpc>
              <a:spcBef>
                <a:spcPts val="480"/>
              </a:spcBef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SzPts val="1400"/>
              <a:buNone/>
            </a:pP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 descr="Uga_FacingLeft.png">
            <a:extLst>
              <a:ext uri="{FF2B5EF4-FFF2-40B4-BE49-F238E27FC236}">
                <a16:creationId xmlns:a16="http://schemas.microsoft.com/office/drawing/2014/main" id="{C5D1DE65-D52B-B6B5-8BB0-A8B4CD0AA8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13" y="-580564"/>
            <a:ext cx="8826574" cy="6821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DD875-29CD-4340-4DA3-B2F08C3FC744}"/>
              </a:ext>
            </a:extLst>
          </p:cNvPr>
          <p:cNvSpPr txBox="1"/>
          <p:nvPr/>
        </p:nvSpPr>
        <p:spPr>
          <a:xfrm>
            <a:off x="3444009" y="4507173"/>
            <a:ext cx="46588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i="1" dirty="0">
                <a:solidFill>
                  <a:srgbClr val="C00000"/>
                </a:solidFill>
                <a:latin typeface="Georgia" panose="02040502050405020303" pitchFamily="18" charset="0"/>
              </a:rPr>
              <a:t>Thank you!</a:t>
            </a:r>
          </a:p>
        </p:txBody>
      </p:sp>
      <p:pic>
        <p:nvPicPr>
          <p:cNvPr id="7" name="Picture 6" descr="Arch.png">
            <a:extLst>
              <a:ext uri="{FF2B5EF4-FFF2-40B4-BE49-F238E27FC236}">
                <a16:creationId xmlns:a16="http://schemas.microsoft.com/office/drawing/2014/main" id="{58D67956-95CA-D5F3-E317-7337A85F9D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75" y="884730"/>
            <a:ext cx="3353337" cy="36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5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707</Words>
  <Application>Microsoft Office PowerPoint</Application>
  <PresentationFormat>Widescreen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Georgia</vt:lpstr>
      <vt:lpstr>Impact</vt:lpstr>
      <vt:lpstr>Times New Roman</vt:lpstr>
      <vt:lpstr>Office Theme</vt:lpstr>
      <vt:lpstr>By: Farzaneh Saadati</vt:lpstr>
      <vt:lpstr>Methodology</vt:lpstr>
      <vt:lpstr>Methodology</vt:lpstr>
      <vt:lpstr>Methodology</vt:lpstr>
      <vt:lpstr>Methodology</vt:lpstr>
      <vt:lpstr>Visualization - t-SNE Embeddings</vt:lpstr>
      <vt:lpstr>Result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Farzaneh Saadati</dc:creator>
  <cp:lastModifiedBy>Farzaneh Saadati</cp:lastModifiedBy>
  <cp:revision>5</cp:revision>
  <dcterms:created xsi:type="dcterms:W3CDTF">2024-07-28T21:40:14Z</dcterms:created>
  <dcterms:modified xsi:type="dcterms:W3CDTF">2024-07-29T17:19:05Z</dcterms:modified>
</cp:coreProperties>
</file>