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handoutMasterIdLst>
    <p:handoutMasterId r:id="rId27"/>
  </p:handoutMasterIdLst>
  <p:sldIdLst>
    <p:sldId id="256" r:id="rId2"/>
    <p:sldId id="257" r:id="rId3"/>
    <p:sldId id="259" r:id="rId4"/>
    <p:sldId id="326" r:id="rId5"/>
    <p:sldId id="327" r:id="rId6"/>
    <p:sldId id="328" r:id="rId7"/>
    <p:sldId id="262" r:id="rId8"/>
    <p:sldId id="330" r:id="rId9"/>
    <p:sldId id="264" r:id="rId10"/>
    <p:sldId id="266" r:id="rId11"/>
    <p:sldId id="268" r:id="rId12"/>
    <p:sldId id="270" r:id="rId13"/>
    <p:sldId id="272" r:id="rId14"/>
    <p:sldId id="274" r:id="rId15"/>
    <p:sldId id="296" r:id="rId16"/>
    <p:sldId id="299" r:id="rId17"/>
    <p:sldId id="312" r:id="rId18"/>
    <p:sldId id="313" r:id="rId19"/>
    <p:sldId id="314" r:id="rId20"/>
    <p:sldId id="315" r:id="rId21"/>
    <p:sldId id="317" r:id="rId22"/>
    <p:sldId id="318" r:id="rId23"/>
    <p:sldId id="322" r:id="rId24"/>
    <p:sldId id="323" r:id="rId25"/>
    <p:sldId id="320"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snapToGrid="0">
      <p:cViewPr varScale="1">
        <p:scale>
          <a:sx n="73" d="100"/>
          <a:sy n="73" d="100"/>
        </p:scale>
        <p:origin x="612" y="54"/>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754"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CF512A64-82C8-4B15-A7D1-26C6187302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E080AB-57A2-43CD-85E7-2891FC514D05}" type="slidenum">
              <a:rPr lang="fr-FR" smtClean="0"/>
              <a:t>‹N°›</a:t>
            </a:fld>
            <a:endParaRPr lang="fr-FR"/>
          </a:p>
        </p:txBody>
      </p:sp>
      <p:sp>
        <p:nvSpPr>
          <p:cNvPr id="7" name="Espace réservé du pied de page 6">
            <a:extLst>
              <a:ext uri="{FF2B5EF4-FFF2-40B4-BE49-F238E27FC236}">
                <a16:creationId xmlns:a16="http://schemas.microsoft.com/office/drawing/2014/main" id="{92E0AEFB-423E-41B4-95E4-53D5071C51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8" name="Espace réservé de l'en-tête 7">
            <a:extLst>
              <a:ext uri="{FF2B5EF4-FFF2-40B4-BE49-F238E27FC236}">
                <a16:creationId xmlns:a16="http://schemas.microsoft.com/office/drawing/2014/main" id="{2A17AD64-F496-4ACB-BD23-F0C839113B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9" name="Espace réservé de la date 8">
            <a:extLst>
              <a:ext uri="{FF2B5EF4-FFF2-40B4-BE49-F238E27FC236}">
                <a16:creationId xmlns:a16="http://schemas.microsoft.com/office/drawing/2014/main" id="{4F3ABE0E-A73B-458A-AE26-04A7CFB4FA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8E19BF-69E3-4B5B-B246-617E9EA1700E}" type="datetimeFigureOut">
              <a:rPr lang="fr-FR" smtClean="0"/>
              <a:t>24/04/2022</a:t>
            </a:fld>
            <a:endParaRPr lang="fr-FR"/>
          </a:p>
        </p:txBody>
      </p:sp>
    </p:spTree>
    <p:extLst>
      <p:ext uri="{BB962C8B-B14F-4D97-AF65-F5344CB8AC3E}">
        <p14:creationId xmlns:p14="http://schemas.microsoft.com/office/powerpoint/2010/main" val="34508572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34011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311597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385815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240311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275412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95696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9316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129738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19037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281906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A4B53A7-3209-46A6-9454-F38EAC8F11E7}" type="datetimeFigureOut">
              <a:rPr lang="en-US" smtClean="0"/>
              <a:pPr/>
              <a:t>4/24/2022</a:t>
            </a:fld>
            <a:endParaRPr lang="en-US" dirty="0"/>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7CE633F-9882-4A5C-83A2-1109D0C73261}" type="slidenum">
              <a:rPr lang="en-US" smtClean="0"/>
              <a:pPr/>
              <a:t>‹N°›</a:t>
            </a:fld>
            <a:endParaRPr lang="en-US"/>
          </a:p>
        </p:txBody>
      </p:sp>
    </p:spTree>
    <p:extLst>
      <p:ext uri="{BB962C8B-B14F-4D97-AF65-F5344CB8AC3E}">
        <p14:creationId xmlns:p14="http://schemas.microsoft.com/office/powerpoint/2010/main" val="33187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B53A7-3209-46A6-9454-F38EAC8F11E7}" type="datetimeFigureOut">
              <a:rPr lang="en-US" smtClean="0"/>
              <a:pPr/>
              <a:t>4/24/2022</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222592861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1" descr="Réseau abstrait de nœuds et de maillages">
            <a:extLst>
              <a:ext uri="{FF2B5EF4-FFF2-40B4-BE49-F238E27FC236}">
                <a16:creationId xmlns:a16="http://schemas.microsoft.com/office/drawing/2014/main" id="{27961EB5-85B4-4779-BEDC-55EC5B5DF2A0}"/>
              </a:ext>
            </a:extLst>
          </p:cNvPr>
          <p:cNvPicPr>
            <a:picLocks noChangeAspect="1"/>
          </p:cNvPicPr>
          <p:nvPr/>
        </p:nvPicPr>
        <p:blipFill rotWithShape="1">
          <a:blip r:embed="rId2">
            <a:alphaModFix amt="40000"/>
          </a:blip>
          <a:srcRect t="1059" b="23941"/>
          <a:stretch/>
        </p:blipFill>
        <p:spPr>
          <a:xfrm>
            <a:off x="22459" y="0"/>
            <a:ext cx="12191999" cy="6903311"/>
          </a:xfrm>
          <a:prstGeom prst="rect">
            <a:avLst/>
          </a:prstGeom>
        </p:spPr>
      </p:pic>
      <p:pic>
        <p:nvPicPr>
          <p:cNvPr id="5" name="Image 4">
            <a:extLst>
              <a:ext uri="{FF2B5EF4-FFF2-40B4-BE49-F238E27FC236}">
                <a16:creationId xmlns:a16="http://schemas.microsoft.com/office/drawing/2014/main" id="{8AF94876-4060-46AC-8F85-254C2947740E}"/>
              </a:ext>
            </a:extLst>
          </p:cNvPr>
          <p:cNvPicPr>
            <a:picLocks noChangeAspect="1"/>
          </p:cNvPicPr>
          <p:nvPr/>
        </p:nvPicPr>
        <p:blipFill>
          <a:blip r:embed="rId3"/>
          <a:stretch>
            <a:fillRect/>
          </a:stretch>
        </p:blipFill>
        <p:spPr>
          <a:xfrm>
            <a:off x="22459" y="0"/>
            <a:ext cx="3517697" cy="1585097"/>
          </a:xfrm>
          <a:prstGeom prst="rect">
            <a:avLst/>
          </a:prstGeom>
        </p:spPr>
      </p:pic>
      <p:pic>
        <p:nvPicPr>
          <p:cNvPr id="6" name="Image 5">
            <a:extLst>
              <a:ext uri="{FF2B5EF4-FFF2-40B4-BE49-F238E27FC236}">
                <a16:creationId xmlns:a16="http://schemas.microsoft.com/office/drawing/2014/main" id="{08171D9B-C5C8-4694-92C3-8D8A35E61A31}"/>
              </a:ext>
            </a:extLst>
          </p:cNvPr>
          <p:cNvPicPr>
            <a:picLocks noChangeAspect="1"/>
          </p:cNvPicPr>
          <p:nvPr/>
        </p:nvPicPr>
        <p:blipFill>
          <a:blip r:embed="rId4"/>
          <a:stretch>
            <a:fillRect/>
          </a:stretch>
        </p:blipFill>
        <p:spPr>
          <a:xfrm>
            <a:off x="8198774" y="-5883"/>
            <a:ext cx="3993226" cy="1560711"/>
          </a:xfrm>
          <a:prstGeom prst="rect">
            <a:avLst/>
          </a:prstGeom>
        </p:spPr>
      </p:pic>
      <p:sp>
        <p:nvSpPr>
          <p:cNvPr id="13" name="ZoneTexte 12">
            <a:extLst>
              <a:ext uri="{FF2B5EF4-FFF2-40B4-BE49-F238E27FC236}">
                <a16:creationId xmlns:a16="http://schemas.microsoft.com/office/drawing/2014/main" id="{F61AF7DF-F662-4E6C-9EA7-E27043648EBF}"/>
              </a:ext>
            </a:extLst>
          </p:cNvPr>
          <p:cNvSpPr txBox="1"/>
          <p:nvPr/>
        </p:nvSpPr>
        <p:spPr>
          <a:xfrm>
            <a:off x="2560320" y="2750097"/>
            <a:ext cx="7779434" cy="1569660"/>
          </a:xfrm>
          <a:prstGeom prst="rect">
            <a:avLst/>
          </a:prstGeom>
          <a:noFill/>
        </p:spPr>
        <p:txBody>
          <a:bodyPr wrap="square">
            <a:spAutoFit/>
          </a:bodyPr>
          <a:lstStyle/>
          <a:p>
            <a:pPr algn="ctr"/>
            <a:r>
              <a:rPr lang="fr-FR" sz="32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Arial" panose="020B0604020202020204" pitchFamily="34" charset="0"/>
                <a:cs typeface="Arial" panose="020B0604020202020204" pitchFamily="34" charset="0"/>
              </a:rPr>
              <a:t>Détecter l'activité des botnets à l'aide de l'apprentissage automatique</a:t>
            </a:r>
          </a:p>
        </p:txBody>
      </p:sp>
      <p:sp>
        <p:nvSpPr>
          <p:cNvPr id="14" name="ZoneTexte 13">
            <a:extLst>
              <a:ext uri="{FF2B5EF4-FFF2-40B4-BE49-F238E27FC236}">
                <a16:creationId xmlns:a16="http://schemas.microsoft.com/office/drawing/2014/main" id="{431F5EA8-7925-44A4-AB46-5ED90936792D}"/>
              </a:ext>
            </a:extLst>
          </p:cNvPr>
          <p:cNvSpPr txBox="1"/>
          <p:nvPr/>
        </p:nvSpPr>
        <p:spPr>
          <a:xfrm>
            <a:off x="22459" y="4248471"/>
            <a:ext cx="3495238" cy="1938992"/>
          </a:xfrm>
          <a:prstGeom prst="rect">
            <a:avLst/>
          </a:prstGeom>
          <a:solidFill>
            <a:schemeClr val="accent1">
              <a:lumMod val="60000"/>
              <a:lumOff val="40000"/>
              <a:alpha val="12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1" i="1" u="sng" strike="noStrike" kern="1200" cap="none" spc="0" normalizeH="0" baseline="0" noProof="0" dirty="0">
                <a:ln>
                  <a:noFill/>
                </a:ln>
                <a:solidFill>
                  <a:prstClr val="black"/>
                </a:solidFill>
                <a:effectLst/>
                <a:uLnTx/>
                <a:uFillTx/>
                <a:latin typeface="Cambria"/>
                <a:ea typeface="+mn-ea"/>
                <a:cs typeface="+mn-cs"/>
              </a:rPr>
              <a:t>Présenté par:</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400" b="1" dirty="0">
                <a:solidFill>
                  <a:prstClr val="black"/>
                </a:solidFill>
                <a:latin typeface="Cambria"/>
              </a:rPr>
              <a:t>Berrissoul Saad</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400" b="1" dirty="0">
                <a:solidFill>
                  <a:prstClr val="black"/>
                </a:solidFill>
                <a:latin typeface="Cambria"/>
              </a:rPr>
              <a:t>Dahamou Abdelilah</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400" b="1" dirty="0">
                <a:solidFill>
                  <a:prstClr val="black"/>
                </a:solidFill>
                <a:latin typeface="Cambria"/>
              </a:rPr>
              <a:t>Tazzi Karim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0" dirty="0">
                <a:ln>
                  <a:noFill/>
                </a:ln>
                <a:solidFill>
                  <a:prstClr val="black"/>
                </a:solidFill>
                <a:effectLst/>
                <a:uLnTx/>
                <a:uFillTx/>
                <a:latin typeface="Cambria"/>
                <a:ea typeface="+mn-ea"/>
                <a:cs typeface="+mn-cs"/>
              </a:rPr>
              <a:t>Ziane Hicham</a:t>
            </a:r>
          </a:p>
        </p:txBody>
      </p:sp>
      <p:sp>
        <p:nvSpPr>
          <p:cNvPr id="15" name="ZoneTexte 14">
            <a:extLst>
              <a:ext uri="{FF2B5EF4-FFF2-40B4-BE49-F238E27FC236}">
                <a16:creationId xmlns:a16="http://schemas.microsoft.com/office/drawing/2014/main" id="{C04E2B41-DAFE-4F65-933B-ACD9E7921997}"/>
              </a:ext>
            </a:extLst>
          </p:cNvPr>
          <p:cNvSpPr txBox="1"/>
          <p:nvPr/>
        </p:nvSpPr>
        <p:spPr>
          <a:xfrm>
            <a:off x="9007415" y="5294270"/>
            <a:ext cx="3224537" cy="893193"/>
          </a:xfrm>
          <a:prstGeom prst="rect">
            <a:avLst/>
          </a:prstGeom>
          <a:solidFill>
            <a:schemeClr val="accent1">
              <a:lumMod val="60000"/>
              <a:lumOff val="40000"/>
              <a:alpha val="12000"/>
            </a:schemeClr>
          </a:solidFill>
        </p:spPr>
        <p:txBody>
          <a:bodyPr wrap="none" lIns="91440" tIns="45720" rIns="91440" bIns="45720" rtlCol="0" anchor="t">
            <a:spAutoFit/>
          </a:bodyPr>
          <a:lstStyle/>
          <a:p>
            <a:pPr marL="0" marR="0" lvl="0" indent="0" algn="l" defTabSz="457200" rtl="0" eaLnBrk="1" fontAlgn="base" latinLnBrk="0" hangingPunct="1">
              <a:lnSpc>
                <a:spcPct val="98000"/>
              </a:lnSpc>
              <a:spcBef>
                <a:spcPct val="0"/>
              </a:spcBef>
              <a:spcAft>
                <a:spcPts val="60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fr-FR" sz="2400" b="1" i="1" u="sng" strike="noStrike" kern="1200" cap="none" spc="0" normalizeH="0" baseline="0" noProof="0" dirty="0">
                <a:ln>
                  <a:noFill/>
                </a:ln>
                <a:solidFill>
                  <a:prstClr val="black"/>
                </a:solidFill>
                <a:effectLst/>
                <a:uLnTx/>
                <a:uFillTx/>
                <a:latin typeface="Cambria"/>
                <a:ea typeface="+mn-ea"/>
                <a:cs typeface="+mn-cs"/>
              </a:rPr>
              <a:t>Encadré par :</a:t>
            </a:r>
          </a:p>
          <a:p>
            <a:pPr marL="0" marR="0" lvl="0" indent="0" algn="l" defTabSz="457200" rtl="0" eaLnBrk="1" fontAlgn="base" latinLnBrk="0" hangingPunct="1">
              <a:lnSpc>
                <a:spcPct val="98000"/>
              </a:lnSpc>
              <a:spcBef>
                <a:spcPct val="0"/>
              </a:spcBef>
              <a:spcAft>
                <a:spcPts val="60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lang="fr-FR" sz="2400" b="1" dirty="0">
                <a:solidFill>
                  <a:prstClr val="black"/>
                </a:solidFill>
                <a:latin typeface="Cambria" pitchFamily="18" charset="0"/>
              </a:rPr>
              <a:t>Pr. MERYEME AYACHE</a:t>
            </a:r>
            <a:endParaRPr kumimoji="0" lang="fr-FR" sz="2400" b="1" i="0" u="none" strike="noStrike" kern="1200" cap="none" spc="0" normalizeH="0" baseline="0" noProof="0" dirty="0">
              <a:ln>
                <a:noFill/>
              </a:ln>
              <a:solidFill>
                <a:prstClr val="black"/>
              </a:solidFill>
              <a:effectLst/>
              <a:uLnTx/>
              <a:uFillTx/>
              <a:latin typeface="Cambria" pitchFamily="18" charset="0"/>
              <a:ea typeface="+mn-ea"/>
              <a:cs typeface="+mn-cs"/>
            </a:endParaRPr>
          </a:p>
        </p:txBody>
      </p:sp>
      <p:sp>
        <p:nvSpPr>
          <p:cNvPr id="16" name="ZoneTexte 15">
            <a:extLst>
              <a:ext uri="{FF2B5EF4-FFF2-40B4-BE49-F238E27FC236}">
                <a16:creationId xmlns:a16="http://schemas.microsoft.com/office/drawing/2014/main" id="{5F0711FC-2724-4575-B044-A358B4BC38CC}"/>
              </a:ext>
            </a:extLst>
          </p:cNvPr>
          <p:cNvSpPr txBox="1"/>
          <p:nvPr/>
        </p:nvSpPr>
        <p:spPr>
          <a:xfrm>
            <a:off x="9034597" y="6396335"/>
            <a:ext cx="3197355" cy="454292"/>
          </a:xfrm>
          <a:prstGeom prst="rect">
            <a:avLst/>
          </a:prstGeom>
          <a:solidFill>
            <a:srgbClr val="2FA3EE">
              <a:lumMod val="60000"/>
              <a:lumOff val="40000"/>
              <a:alpha val="12000"/>
            </a:srgbClr>
          </a:solidFill>
        </p:spPr>
        <p:txBody>
          <a:bodyPr wrap="square" rtlCol="0">
            <a:spAutoFit/>
          </a:bodyPr>
          <a:lstStyle/>
          <a:p>
            <a:pPr marL="0" marR="0" lvl="0" indent="0" algn="ctr" defTabSz="457200" eaLnBrk="1" fontAlgn="base" latinLnBrk="0" hangingPunct="1">
              <a:lnSpc>
                <a:spcPct val="98000"/>
              </a:lnSpc>
              <a:spcBef>
                <a:spcPct val="0"/>
              </a:spcBef>
              <a:spcAft>
                <a:spcPts val="60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fr-FR" sz="2400" b="1" i="0" u="none" strike="noStrike" kern="0" cap="none" spc="0" normalizeH="0" baseline="0" noProof="0">
                <a:ln>
                  <a:noFill/>
                </a:ln>
                <a:solidFill>
                  <a:prstClr val="black"/>
                </a:solidFill>
                <a:effectLst/>
                <a:uLnTx/>
                <a:uFillTx/>
                <a:latin typeface="Cambria" pitchFamily="18" charset="0"/>
              </a:rPr>
              <a:t>DATA ENGINEER</a:t>
            </a:r>
            <a:endParaRPr kumimoji="0" lang="fr-FR" sz="2400" b="1" i="0" u="none" strike="noStrike" kern="0" cap="none" spc="0" normalizeH="0" baseline="0" noProof="0" dirty="0">
              <a:ln>
                <a:noFill/>
              </a:ln>
              <a:solidFill>
                <a:prstClr val="black"/>
              </a:solidFill>
              <a:effectLst/>
              <a:uLnTx/>
              <a:uFillTx/>
              <a:latin typeface="Cambria" pitchFamily="18" charset="0"/>
            </a:endParaRPr>
          </a:p>
        </p:txBody>
      </p:sp>
      <p:sp>
        <p:nvSpPr>
          <p:cNvPr id="17" name="ZoneTexte 16">
            <a:extLst>
              <a:ext uri="{FF2B5EF4-FFF2-40B4-BE49-F238E27FC236}">
                <a16:creationId xmlns:a16="http://schemas.microsoft.com/office/drawing/2014/main" id="{241C221C-C509-49D7-87BC-D2C78199680F}"/>
              </a:ext>
            </a:extLst>
          </p:cNvPr>
          <p:cNvSpPr txBox="1"/>
          <p:nvPr/>
        </p:nvSpPr>
        <p:spPr>
          <a:xfrm>
            <a:off x="0" y="6396335"/>
            <a:ext cx="3495238" cy="461665"/>
          </a:xfrm>
          <a:prstGeom prst="rect">
            <a:avLst/>
          </a:prstGeom>
          <a:solidFill>
            <a:srgbClr val="2FA3EE">
              <a:lumMod val="60000"/>
              <a:lumOff val="40000"/>
              <a:alpha val="12000"/>
            </a:srgbClr>
          </a:solid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2400" b="1" i="0" u="none" strike="noStrike" kern="0" cap="none" spc="0" normalizeH="0" baseline="0" noProof="0" dirty="0">
                <a:ln>
                  <a:noFill/>
                </a:ln>
                <a:solidFill>
                  <a:prstClr val="black"/>
                </a:solidFill>
                <a:effectLst/>
                <a:uLnTx/>
                <a:uFillTx/>
                <a:latin typeface="Cambria"/>
              </a:rPr>
              <a:t>2021/2022</a:t>
            </a:r>
          </a:p>
        </p:txBody>
      </p:sp>
    </p:spTree>
    <p:extLst>
      <p:ext uri="{BB962C8B-B14F-4D97-AF65-F5344CB8AC3E}">
        <p14:creationId xmlns:p14="http://schemas.microsoft.com/office/powerpoint/2010/main" val="375033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4E3791C0-DB0E-4DAE-A545-1B0ADFC6B36A}"/>
              </a:ext>
            </a:extLst>
          </p:cNvPr>
          <p:cNvSpPr txBox="1"/>
          <p:nvPr/>
        </p:nvSpPr>
        <p:spPr>
          <a:xfrm>
            <a:off x="1177373" y="1466878"/>
            <a:ext cx="3015371" cy="1200329"/>
          </a:xfrm>
          <a:prstGeom prst="rect">
            <a:avLst/>
          </a:prstGeom>
          <a:noFill/>
        </p:spPr>
        <p:txBody>
          <a:bodyPr wrap="square">
            <a:spAutoFit/>
          </a:bodyPr>
          <a:lstStyle/>
          <a:p>
            <a:r>
              <a:rPr lang="fr-FR" b="1" dirty="0" err="1"/>
              <a:t>c</a:t>
            </a:r>
            <a:r>
              <a:rPr lang="fr-FR" b="1" dirty="0" err="1" smtClean="0"/>
              <a:t>t_src_dport_ltm</a:t>
            </a:r>
            <a:r>
              <a:rPr lang="fr-FR" dirty="0" smtClean="0"/>
              <a:t> : Nombre </a:t>
            </a:r>
            <a:r>
              <a:rPr lang="fr-FR" dirty="0"/>
              <a:t>de connexions de la même adresse source et du port de destination</a:t>
            </a:r>
          </a:p>
        </p:txBody>
      </p:sp>
      <p:sp>
        <p:nvSpPr>
          <p:cNvPr id="15" name="ZoneTexte 14">
            <a:extLst>
              <a:ext uri="{FF2B5EF4-FFF2-40B4-BE49-F238E27FC236}">
                <a16:creationId xmlns:a16="http://schemas.microsoft.com/office/drawing/2014/main" id="{1CDC912A-3C95-4454-BEE3-75C41F8DF79F}"/>
              </a:ext>
            </a:extLst>
          </p:cNvPr>
          <p:cNvSpPr txBox="1"/>
          <p:nvPr/>
        </p:nvSpPr>
        <p:spPr>
          <a:xfrm>
            <a:off x="1177373" y="4402046"/>
            <a:ext cx="2308117" cy="923330"/>
          </a:xfrm>
          <a:prstGeom prst="rect">
            <a:avLst/>
          </a:prstGeom>
          <a:noFill/>
        </p:spPr>
        <p:txBody>
          <a:bodyPr wrap="square">
            <a:spAutoFit/>
          </a:bodyPr>
          <a:lstStyle/>
          <a:p>
            <a:r>
              <a:rPr lang="fr-FR" b="1" dirty="0" err="1"/>
              <a:t>c</a:t>
            </a:r>
            <a:r>
              <a:rPr lang="fr-FR" b="1" dirty="0" err="1" smtClean="0"/>
              <a:t>t_src_ltm</a:t>
            </a:r>
            <a:r>
              <a:rPr lang="fr-FR" dirty="0" smtClean="0"/>
              <a:t> : Nombre </a:t>
            </a:r>
            <a:r>
              <a:rPr lang="fr-FR" dirty="0"/>
              <a:t>de connexions de la même adresse source</a:t>
            </a:r>
          </a:p>
        </p:txBody>
      </p:sp>
      <p:sp>
        <p:nvSpPr>
          <p:cNvPr id="19" name="ZoneTexte 18">
            <a:extLst>
              <a:ext uri="{FF2B5EF4-FFF2-40B4-BE49-F238E27FC236}">
                <a16:creationId xmlns:a16="http://schemas.microsoft.com/office/drawing/2014/main" id="{8673C543-711E-4A2B-BF78-04B75685B8C1}"/>
              </a:ext>
            </a:extLst>
          </p:cNvPr>
          <p:cNvSpPr txBox="1"/>
          <p:nvPr/>
        </p:nvSpPr>
        <p:spPr>
          <a:xfrm>
            <a:off x="6513352" y="1257871"/>
            <a:ext cx="3015370" cy="1200329"/>
          </a:xfrm>
          <a:prstGeom prst="rect">
            <a:avLst/>
          </a:prstGeom>
          <a:noFill/>
        </p:spPr>
        <p:txBody>
          <a:bodyPr wrap="square">
            <a:spAutoFit/>
          </a:bodyPr>
          <a:lstStyle/>
          <a:p>
            <a:r>
              <a:rPr lang="fr-FR" b="1" dirty="0" err="1"/>
              <a:t>c</a:t>
            </a:r>
            <a:r>
              <a:rPr lang="fr-FR" b="1" dirty="0" err="1" smtClean="0"/>
              <a:t>t_srv_dst</a:t>
            </a:r>
            <a:r>
              <a:rPr lang="fr-FR" dirty="0" smtClean="0"/>
              <a:t> : Nombre </a:t>
            </a:r>
            <a:r>
              <a:rPr lang="fr-FR" dirty="0"/>
              <a:t>de connexions contenant le même service et la même adresse de destination</a:t>
            </a:r>
          </a:p>
        </p:txBody>
      </p:sp>
      <p:sp>
        <p:nvSpPr>
          <p:cNvPr id="23" name="ZoneTexte 22">
            <a:extLst>
              <a:ext uri="{FF2B5EF4-FFF2-40B4-BE49-F238E27FC236}">
                <a16:creationId xmlns:a16="http://schemas.microsoft.com/office/drawing/2014/main" id="{6A1B2F26-17AF-42F5-B8D1-4DCBC0C2272E}"/>
              </a:ext>
            </a:extLst>
          </p:cNvPr>
          <p:cNvSpPr txBox="1"/>
          <p:nvPr/>
        </p:nvSpPr>
        <p:spPr>
          <a:xfrm>
            <a:off x="6623318" y="4263546"/>
            <a:ext cx="2795439" cy="1200329"/>
          </a:xfrm>
          <a:prstGeom prst="rect">
            <a:avLst/>
          </a:prstGeom>
          <a:noFill/>
        </p:spPr>
        <p:txBody>
          <a:bodyPr wrap="square">
            <a:spAutoFit/>
          </a:bodyPr>
          <a:lstStyle/>
          <a:p>
            <a:r>
              <a:rPr lang="fr-FR" b="1" dirty="0" err="1"/>
              <a:t>c</a:t>
            </a:r>
            <a:r>
              <a:rPr lang="fr-FR" b="1" dirty="0" err="1" smtClean="0"/>
              <a:t>t_srv_src</a:t>
            </a:r>
            <a:r>
              <a:rPr lang="fr-FR" dirty="0" smtClean="0"/>
              <a:t> : Nombre </a:t>
            </a:r>
            <a:r>
              <a:rPr lang="fr-FR" dirty="0"/>
              <a:t>de connexions contenant le même service et la même adresse source</a:t>
            </a:r>
          </a:p>
        </p:txBody>
      </p:sp>
    </p:spTree>
    <p:extLst>
      <p:ext uri="{BB962C8B-B14F-4D97-AF65-F5344CB8AC3E}">
        <p14:creationId xmlns:p14="http://schemas.microsoft.com/office/powerpoint/2010/main" val="141751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556F2E02-B60B-4FB6-A8BA-2673E3978F69}"/>
              </a:ext>
            </a:extLst>
          </p:cNvPr>
          <p:cNvSpPr txBox="1"/>
          <p:nvPr/>
        </p:nvSpPr>
        <p:spPr>
          <a:xfrm>
            <a:off x="1116666" y="1167162"/>
            <a:ext cx="3248266" cy="1477328"/>
          </a:xfrm>
          <a:prstGeom prst="rect">
            <a:avLst/>
          </a:prstGeom>
          <a:noFill/>
        </p:spPr>
        <p:txBody>
          <a:bodyPr wrap="square">
            <a:spAutoFit/>
          </a:bodyPr>
          <a:lstStyle/>
          <a:p>
            <a:r>
              <a:rPr lang="fr-FR" b="1" dirty="0" err="1"/>
              <a:t>c</a:t>
            </a:r>
            <a:r>
              <a:rPr lang="fr-FR" b="1" dirty="0" err="1" smtClean="0"/>
              <a:t>t_state_ttl</a:t>
            </a:r>
            <a:r>
              <a:rPr lang="fr-FR" dirty="0" smtClean="0"/>
              <a:t> : Nombre </a:t>
            </a:r>
            <a:r>
              <a:rPr lang="fr-FR" dirty="0"/>
              <a:t>pour chaque état en fonction d'une plage de valeurs spécifique pour la durée de vie source/destination</a:t>
            </a:r>
          </a:p>
        </p:txBody>
      </p:sp>
      <p:sp>
        <p:nvSpPr>
          <p:cNvPr id="13" name="ZoneTexte 12">
            <a:extLst>
              <a:ext uri="{FF2B5EF4-FFF2-40B4-BE49-F238E27FC236}">
                <a16:creationId xmlns:a16="http://schemas.microsoft.com/office/drawing/2014/main" id="{427877D5-F351-4B7C-8E43-DF51621E23AA}"/>
              </a:ext>
            </a:extLst>
          </p:cNvPr>
          <p:cNvSpPr txBox="1"/>
          <p:nvPr/>
        </p:nvSpPr>
        <p:spPr>
          <a:xfrm>
            <a:off x="1328410" y="4029700"/>
            <a:ext cx="1402080" cy="1200329"/>
          </a:xfrm>
          <a:prstGeom prst="rect">
            <a:avLst/>
          </a:prstGeom>
          <a:noFill/>
        </p:spPr>
        <p:txBody>
          <a:bodyPr wrap="square">
            <a:spAutoFit/>
          </a:bodyPr>
          <a:lstStyle/>
          <a:p>
            <a:r>
              <a:rPr lang="fr-FR" b="1" dirty="0" err="1"/>
              <a:t>d</a:t>
            </a:r>
            <a:r>
              <a:rPr lang="fr-FR" b="1" dirty="0" err="1" smtClean="0"/>
              <a:t>load</a:t>
            </a:r>
            <a:r>
              <a:rPr lang="fr-FR" dirty="0" smtClean="0"/>
              <a:t> : Bits </a:t>
            </a:r>
            <a:r>
              <a:rPr lang="fr-FR" dirty="0"/>
              <a:t>de destination par seconde</a:t>
            </a:r>
          </a:p>
        </p:txBody>
      </p:sp>
      <p:sp>
        <p:nvSpPr>
          <p:cNvPr id="17" name="ZoneTexte 16">
            <a:extLst>
              <a:ext uri="{FF2B5EF4-FFF2-40B4-BE49-F238E27FC236}">
                <a16:creationId xmlns:a16="http://schemas.microsoft.com/office/drawing/2014/main" id="{AD761AD0-9822-45C0-BD93-98261531E955}"/>
              </a:ext>
            </a:extLst>
          </p:cNvPr>
          <p:cNvSpPr txBox="1"/>
          <p:nvPr/>
        </p:nvSpPr>
        <p:spPr>
          <a:xfrm>
            <a:off x="7123960" y="1028663"/>
            <a:ext cx="2142985" cy="1754326"/>
          </a:xfrm>
          <a:prstGeom prst="rect">
            <a:avLst/>
          </a:prstGeom>
          <a:noFill/>
        </p:spPr>
        <p:txBody>
          <a:bodyPr wrap="square">
            <a:spAutoFit/>
          </a:bodyPr>
          <a:lstStyle/>
          <a:p>
            <a:r>
              <a:rPr lang="fr-FR" b="1" dirty="0" err="1"/>
              <a:t>d</a:t>
            </a:r>
            <a:r>
              <a:rPr lang="fr-FR" b="1" dirty="0" err="1" smtClean="0"/>
              <a:t>mean</a:t>
            </a:r>
            <a:r>
              <a:rPr lang="fr-FR" dirty="0" smtClean="0"/>
              <a:t> : Moyenne </a:t>
            </a:r>
            <a:r>
              <a:rPr lang="fr-FR" dirty="0"/>
              <a:t>de la taille des paquets de ligne transmis par la destination</a:t>
            </a:r>
          </a:p>
          <a:p>
            <a:endParaRPr lang="fr-FR" dirty="0"/>
          </a:p>
        </p:txBody>
      </p:sp>
      <p:sp>
        <p:nvSpPr>
          <p:cNvPr id="21" name="ZoneTexte 20">
            <a:extLst>
              <a:ext uri="{FF2B5EF4-FFF2-40B4-BE49-F238E27FC236}">
                <a16:creationId xmlns:a16="http://schemas.microsoft.com/office/drawing/2014/main" id="{014A4123-66A0-4E29-A350-18481FC0A3D3}"/>
              </a:ext>
            </a:extLst>
          </p:cNvPr>
          <p:cNvSpPr txBox="1"/>
          <p:nvPr/>
        </p:nvSpPr>
        <p:spPr>
          <a:xfrm>
            <a:off x="7123961" y="3752701"/>
            <a:ext cx="2142984" cy="1477328"/>
          </a:xfrm>
          <a:prstGeom prst="rect">
            <a:avLst/>
          </a:prstGeom>
          <a:noFill/>
        </p:spPr>
        <p:txBody>
          <a:bodyPr wrap="square">
            <a:spAutoFit/>
          </a:bodyPr>
          <a:lstStyle/>
          <a:p>
            <a:r>
              <a:rPr lang="fr-FR" b="1" dirty="0" err="1"/>
              <a:t>d</a:t>
            </a:r>
            <a:r>
              <a:rPr lang="fr-FR" b="1" dirty="0" err="1" smtClean="0"/>
              <a:t>ttl</a:t>
            </a:r>
            <a:r>
              <a:rPr lang="fr-FR" dirty="0" smtClean="0"/>
              <a:t> : la </a:t>
            </a:r>
            <a:r>
              <a:rPr lang="fr-FR" dirty="0"/>
              <a:t>valeur  du temps pour vivre de la destination à la source </a:t>
            </a:r>
          </a:p>
          <a:p>
            <a:endParaRPr lang="fr-FR" dirty="0"/>
          </a:p>
        </p:txBody>
      </p:sp>
    </p:spTree>
    <p:extLst>
      <p:ext uri="{BB962C8B-B14F-4D97-AF65-F5344CB8AC3E}">
        <p14:creationId xmlns:p14="http://schemas.microsoft.com/office/powerpoint/2010/main" val="345066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684E145B-D0BA-4341-B94D-29CA74E26B2B}"/>
              </a:ext>
            </a:extLst>
          </p:cNvPr>
          <p:cNvSpPr txBox="1"/>
          <p:nvPr/>
        </p:nvSpPr>
        <p:spPr>
          <a:xfrm>
            <a:off x="1121551" y="1653760"/>
            <a:ext cx="2279704" cy="923330"/>
          </a:xfrm>
          <a:prstGeom prst="rect">
            <a:avLst/>
          </a:prstGeom>
          <a:noFill/>
        </p:spPr>
        <p:txBody>
          <a:bodyPr wrap="square">
            <a:spAutoFit/>
          </a:bodyPr>
          <a:lstStyle/>
          <a:p>
            <a:r>
              <a:rPr lang="fr-FR" b="1" dirty="0" err="1" smtClean="0"/>
              <a:t>s</a:t>
            </a:r>
            <a:r>
              <a:rPr lang="fr-FR" b="1" dirty="0" err="1" smtClean="0"/>
              <a:t>bytes</a:t>
            </a:r>
            <a:r>
              <a:rPr lang="fr-FR" dirty="0" smtClean="0"/>
              <a:t> : Octets </a:t>
            </a:r>
            <a:r>
              <a:rPr lang="fr-FR" dirty="0"/>
              <a:t>de la transaction source à destination</a:t>
            </a:r>
          </a:p>
        </p:txBody>
      </p:sp>
      <p:sp>
        <p:nvSpPr>
          <p:cNvPr id="12" name="ZoneTexte 11">
            <a:extLst>
              <a:ext uri="{FF2B5EF4-FFF2-40B4-BE49-F238E27FC236}">
                <a16:creationId xmlns:a16="http://schemas.microsoft.com/office/drawing/2014/main" id="{F8633C76-2FFC-4238-BD0A-A70BEE2D23DC}"/>
              </a:ext>
            </a:extLst>
          </p:cNvPr>
          <p:cNvSpPr txBox="1"/>
          <p:nvPr/>
        </p:nvSpPr>
        <p:spPr>
          <a:xfrm>
            <a:off x="1121551" y="4044263"/>
            <a:ext cx="2367334" cy="923330"/>
          </a:xfrm>
          <a:prstGeom prst="rect">
            <a:avLst/>
          </a:prstGeom>
          <a:noFill/>
        </p:spPr>
        <p:txBody>
          <a:bodyPr wrap="square">
            <a:spAutoFit/>
          </a:bodyPr>
          <a:lstStyle/>
          <a:p>
            <a:r>
              <a:rPr lang="fr-FR" b="1" dirty="0" smtClean="0"/>
              <a:t>service</a:t>
            </a:r>
            <a:r>
              <a:rPr lang="fr-FR" dirty="0" smtClean="0"/>
              <a:t> : Service </a:t>
            </a:r>
            <a:r>
              <a:rPr lang="fr-FR" dirty="0"/>
              <a:t>utilisé(http, ftp, </a:t>
            </a:r>
            <a:r>
              <a:rPr lang="fr-FR" dirty="0" err="1"/>
              <a:t>smtp</a:t>
            </a:r>
            <a:r>
              <a:rPr lang="fr-FR" dirty="0"/>
              <a:t>, </a:t>
            </a:r>
            <a:r>
              <a:rPr lang="fr-FR" dirty="0" err="1"/>
              <a:t>ssh</a:t>
            </a:r>
            <a:r>
              <a:rPr lang="fr-FR" dirty="0"/>
              <a:t>, </a:t>
            </a:r>
            <a:r>
              <a:rPr lang="fr-FR" dirty="0" err="1"/>
              <a:t>dns</a:t>
            </a:r>
            <a:r>
              <a:rPr lang="fr-FR" dirty="0"/>
              <a:t>, ftp-data ,</a:t>
            </a:r>
            <a:r>
              <a:rPr lang="fr-FR" dirty="0" err="1"/>
              <a:t>irc</a:t>
            </a:r>
            <a:r>
              <a:rPr lang="fr-FR" dirty="0"/>
              <a:t>)</a:t>
            </a:r>
          </a:p>
        </p:txBody>
      </p:sp>
      <p:sp>
        <p:nvSpPr>
          <p:cNvPr id="16" name="ZoneTexte 15">
            <a:extLst>
              <a:ext uri="{FF2B5EF4-FFF2-40B4-BE49-F238E27FC236}">
                <a16:creationId xmlns:a16="http://schemas.microsoft.com/office/drawing/2014/main" id="{C23DA744-EF92-45CC-9EFA-17D8DA7E2040}"/>
              </a:ext>
            </a:extLst>
          </p:cNvPr>
          <p:cNvSpPr txBox="1"/>
          <p:nvPr/>
        </p:nvSpPr>
        <p:spPr>
          <a:xfrm>
            <a:off x="6642509" y="1488564"/>
            <a:ext cx="2117612" cy="923330"/>
          </a:xfrm>
          <a:prstGeom prst="rect">
            <a:avLst/>
          </a:prstGeom>
          <a:noFill/>
        </p:spPr>
        <p:txBody>
          <a:bodyPr wrap="square">
            <a:spAutoFit/>
          </a:bodyPr>
          <a:lstStyle/>
          <a:p>
            <a:r>
              <a:rPr lang="fr-FR" b="1" dirty="0" err="1"/>
              <a:t>s</a:t>
            </a:r>
            <a:r>
              <a:rPr lang="fr-FR" b="1" dirty="0" err="1" smtClean="0"/>
              <a:t>load</a:t>
            </a:r>
            <a:r>
              <a:rPr lang="fr-FR" dirty="0" smtClean="0"/>
              <a:t> : Nombre </a:t>
            </a:r>
            <a:r>
              <a:rPr lang="fr-FR" dirty="0"/>
              <a:t>de bits source par seconde</a:t>
            </a:r>
          </a:p>
        </p:txBody>
      </p:sp>
      <p:sp>
        <p:nvSpPr>
          <p:cNvPr id="20" name="ZoneTexte 19">
            <a:extLst>
              <a:ext uri="{FF2B5EF4-FFF2-40B4-BE49-F238E27FC236}">
                <a16:creationId xmlns:a16="http://schemas.microsoft.com/office/drawing/2014/main" id="{7513EA1D-1984-4CEE-A829-F5D40987BDA0}"/>
              </a:ext>
            </a:extLst>
          </p:cNvPr>
          <p:cNvSpPr txBox="1"/>
          <p:nvPr/>
        </p:nvSpPr>
        <p:spPr>
          <a:xfrm>
            <a:off x="6642509" y="4012888"/>
            <a:ext cx="3016037" cy="923330"/>
          </a:xfrm>
          <a:prstGeom prst="rect">
            <a:avLst/>
          </a:prstGeom>
          <a:noFill/>
        </p:spPr>
        <p:txBody>
          <a:bodyPr wrap="square">
            <a:spAutoFit/>
          </a:bodyPr>
          <a:lstStyle/>
          <a:p>
            <a:r>
              <a:rPr lang="fr-FR" b="1" dirty="0" err="1"/>
              <a:t>s</a:t>
            </a:r>
            <a:r>
              <a:rPr lang="fr-FR" b="1" dirty="0" err="1" smtClean="0"/>
              <a:t>mean</a:t>
            </a:r>
            <a:r>
              <a:rPr lang="fr-FR" dirty="0" smtClean="0"/>
              <a:t> : Moyenne </a:t>
            </a:r>
            <a:r>
              <a:rPr lang="fr-FR" dirty="0"/>
              <a:t>de la taille des paquets transmis par la source</a:t>
            </a:r>
          </a:p>
        </p:txBody>
      </p:sp>
    </p:spTree>
    <p:extLst>
      <p:ext uri="{BB962C8B-B14F-4D97-AF65-F5344CB8AC3E}">
        <p14:creationId xmlns:p14="http://schemas.microsoft.com/office/powerpoint/2010/main" val="225964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5B9FEDBB-E128-4016-807F-E0F9E2409277}"/>
              </a:ext>
            </a:extLst>
          </p:cNvPr>
          <p:cNvSpPr txBox="1"/>
          <p:nvPr/>
        </p:nvSpPr>
        <p:spPr>
          <a:xfrm>
            <a:off x="1172692" y="1688864"/>
            <a:ext cx="3314402" cy="923330"/>
          </a:xfrm>
          <a:prstGeom prst="rect">
            <a:avLst/>
          </a:prstGeom>
          <a:noFill/>
        </p:spPr>
        <p:txBody>
          <a:bodyPr wrap="square">
            <a:spAutoFit/>
          </a:bodyPr>
          <a:lstStyle/>
          <a:p>
            <a:pPr algn="ctr"/>
            <a:r>
              <a:rPr lang="fr-FR" b="1" dirty="0" err="1"/>
              <a:t>s</a:t>
            </a:r>
            <a:r>
              <a:rPr lang="fr-FR" b="1" dirty="0" err="1" smtClean="0"/>
              <a:t>win</a:t>
            </a:r>
            <a:r>
              <a:rPr lang="fr-FR" dirty="0" smtClean="0"/>
              <a:t> : Valeur </a:t>
            </a:r>
            <a:r>
              <a:rPr lang="fr-FR" dirty="0"/>
              <a:t>d'annonce de la fenêtre TCP source</a:t>
            </a:r>
          </a:p>
          <a:p>
            <a:endParaRPr lang="fr-FR" dirty="0"/>
          </a:p>
        </p:txBody>
      </p:sp>
      <p:sp>
        <p:nvSpPr>
          <p:cNvPr id="13" name="ZoneTexte 12">
            <a:extLst>
              <a:ext uri="{FF2B5EF4-FFF2-40B4-BE49-F238E27FC236}">
                <a16:creationId xmlns:a16="http://schemas.microsoft.com/office/drawing/2014/main" id="{11C3D728-C1A7-4129-8FF1-3593F4D87C40}"/>
              </a:ext>
            </a:extLst>
          </p:cNvPr>
          <p:cNvSpPr txBox="1"/>
          <p:nvPr/>
        </p:nvSpPr>
        <p:spPr>
          <a:xfrm>
            <a:off x="7111495" y="1504198"/>
            <a:ext cx="3582564" cy="646331"/>
          </a:xfrm>
          <a:prstGeom prst="rect">
            <a:avLst/>
          </a:prstGeom>
          <a:noFill/>
        </p:spPr>
        <p:txBody>
          <a:bodyPr wrap="square">
            <a:spAutoFit/>
          </a:bodyPr>
          <a:lstStyle/>
          <a:p>
            <a:pPr algn="ctr"/>
            <a:r>
              <a:rPr lang="fr-FR" b="1" dirty="0" err="1"/>
              <a:t>t</a:t>
            </a:r>
            <a:r>
              <a:rPr lang="fr-FR" b="1" dirty="0" err="1" smtClean="0"/>
              <a:t>cprtt</a:t>
            </a:r>
            <a:r>
              <a:rPr lang="fr-FR" dirty="0" smtClean="0"/>
              <a:t> : Temps </a:t>
            </a:r>
            <a:r>
              <a:rPr lang="fr-FR" dirty="0"/>
              <a:t>aller-retour pour la configuration de la connexion TCP</a:t>
            </a:r>
          </a:p>
        </p:txBody>
      </p:sp>
      <p:sp>
        <p:nvSpPr>
          <p:cNvPr id="8" name="ZoneTexte 7">
            <a:extLst>
              <a:ext uri="{FF2B5EF4-FFF2-40B4-BE49-F238E27FC236}">
                <a16:creationId xmlns:a16="http://schemas.microsoft.com/office/drawing/2014/main" id="{56601367-76B7-4F39-AF3A-E425822A9AD7}"/>
              </a:ext>
            </a:extLst>
          </p:cNvPr>
          <p:cNvSpPr txBox="1"/>
          <p:nvPr/>
        </p:nvSpPr>
        <p:spPr>
          <a:xfrm>
            <a:off x="1533449" y="4070362"/>
            <a:ext cx="2592889" cy="646331"/>
          </a:xfrm>
          <a:prstGeom prst="rect">
            <a:avLst/>
          </a:prstGeom>
          <a:noFill/>
        </p:spPr>
        <p:txBody>
          <a:bodyPr wrap="square">
            <a:spAutoFit/>
          </a:bodyPr>
          <a:lstStyle/>
          <a:p>
            <a:r>
              <a:rPr lang="fr-FR" b="1" dirty="0"/>
              <a:t>s</a:t>
            </a:r>
            <a:r>
              <a:rPr lang="fr-FR" b="1" dirty="0" smtClean="0"/>
              <a:t>tate</a:t>
            </a:r>
            <a:r>
              <a:rPr lang="fr-FR" dirty="0" smtClean="0"/>
              <a:t> : Indique </a:t>
            </a:r>
            <a:r>
              <a:rPr lang="fr-FR" dirty="0"/>
              <a:t>l'état et son protocole dépendant</a:t>
            </a:r>
          </a:p>
        </p:txBody>
      </p:sp>
      <p:sp>
        <p:nvSpPr>
          <p:cNvPr id="10" name="ZoneTexte 9">
            <a:extLst>
              <a:ext uri="{FF2B5EF4-FFF2-40B4-BE49-F238E27FC236}">
                <a16:creationId xmlns:a16="http://schemas.microsoft.com/office/drawing/2014/main" id="{BE247C1C-2DD9-4CDD-9B14-48ABD77A08B8}"/>
              </a:ext>
            </a:extLst>
          </p:cNvPr>
          <p:cNvSpPr txBox="1"/>
          <p:nvPr/>
        </p:nvSpPr>
        <p:spPr>
          <a:xfrm>
            <a:off x="7215998" y="4070361"/>
            <a:ext cx="3373558" cy="646331"/>
          </a:xfrm>
          <a:prstGeom prst="rect">
            <a:avLst/>
          </a:prstGeom>
          <a:noFill/>
        </p:spPr>
        <p:txBody>
          <a:bodyPr wrap="square">
            <a:spAutoFit/>
          </a:bodyPr>
          <a:lstStyle/>
          <a:p>
            <a:r>
              <a:rPr lang="fr-FR" b="1" dirty="0" err="1"/>
              <a:t>d</a:t>
            </a:r>
            <a:r>
              <a:rPr lang="fr-FR" b="1" dirty="0" err="1" smtClean="0"/>
              <a:t>win</a:t>
            </a:r>
            <a:r>
              <a:rPr lang="fr-FR" dirty="0" smtClean="0"/>
              <a:t> : Valeur </a:t>
            </a:r>
            <a:r>
              <a:rPr lang="fr-FR" dirty="0"/>
              <a:t>d'annonce de la fenêtre TCP de destination</a:t>
            </a:r>
          </a:p>
        </p:txBody>
      </p:sp>
    </p:spTree>
    <p:extLst>
      <p:ext uri="{BB962C8B-B14F-4D97-AF65-F5344CB8AC3E}">
        <p14:creationId xmlns:p14="http://schemas.microsoft.com/office/powerpoint/2010/main" val="318086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BF9988C-D3EE-45DC-8E60-6587761BB4D9}"/>
              </a:ext>
            </a:extLst>
          </p:cNvPr>
          <p:cNvPicPr>
            <a:picLocks noChangeAspect="1"/>
          </p:cNvPicPr>
          <p:nvPr/>
        </p:nvPicPr>
        <p:blipFill>
          <a:blip r:embed="rId2"/>
          <a:stretch>
            <a:fillRect/>
          </a:stretch>
        </p:blipFill>
        <p:spPr>
          <a:xfrm>
            <a:off x="2008277" y="3087594"/>
            <a:ext cx="8175445" cy="682811"/>
          </a:xfrm>
          <a:prstGeom prst="rect">
            <a:avLst/>
          </a:prstGeom>
        </p:spPr>
      </p:pic>
    </p:spTree>
    <p:extLst>
      <p:ext uri="{BB962C8B-B14F-4D97-AF65-F5344CB8AC3E}">
        <p14:creationId xmlns:p14="http://schemas.microsoft.com/office/powerpoint/2010/main" val="47613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3AF8948-5F6E-4871-B2BD-B573AD5DD301}"/>
              </a:ext>
            </a:extLst>
          </p:cNvPr>
          <p:cNvSpPr txBox="1"/>
          <p:nvPr/>
        </p:nvSpPr>
        <p:spPr>
          <a:xfrm>
            <a:off x="901342" y="2867766"/>
            <a:ext cx="10014472" cy="1569660"/>
          </a:xfrm>
          <a:prstGeom prst="rect">
            <a:avLst/>
          </a:prstGeom>
          <a:noFill/>
        </p:spPr>
        <p:txBody>
          <a:bodyPr wrap="square" rtlCol="0">
            <a:spAutoFit/>
          </a:bodyPr>
          <a:lstStyle/>
          <a:p>
            <a:pPr algn="ctr"/>
            <a:r>
              <a:rPr lang="fr-FR" sz="3200" b="1" dirty="0"/>
              <a:t>Problématique</a:t>
            </a:r>
            <a:r>
              <a:rPr lang="fr-FR" sz="3200" dirty="0"/>
              <a:t> : Quel est le meilleur algorithme de classification qui correspondra le plus à nos données?</a:t>
            </a:r>
          </a:p>
        </p:txBody>
      </p:sp>
    </p:spTree>
    <p:extLst>
      <p:ext uri="{BB962C8B-B14F-4D97-AF65-F5344CB8AC3E}">
        <p14:creationId xmlns:p14="http://schemas.microsoft.com/office/powerpoint/2010/main" val="132825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296F75F-7FAE-4A6E-8A0B-4C3F92E7509A}"/>
              </a:ext>
            </a:extLst>
          </p:cNvPr>
          <p:cNvSpPr txBox="1"/>
          <p:nvPr/>
        </p:nvSpPr>
        <p:spPr>
          <a:xfrm>
            <a:off x="174402" y="540480"/>
            <a:ext cx="10580914" cy="830997"/>
          </a:xfrm>
          <a:prstGeom prst="rect">
            <a:avLst/>
          </a:prstGeom>
          <a:noFill/>
        </p:spPr>
        <p:txBody>
          <a:bodyPr wrap="square" rtlCol="0">
            <a:spAutoFit/>
          </a:bodyPr>
          <a:lstStyle/>
          <a:p>
            <a:pPr algn="ctr"/>
            <a:r>
              <a:rPr lang="fr-FR" sz="2400" dirty="0"/>
              <a:t>Le meilleur Classificateur </a:t>
            </a:r>
            <a:r>
              <a:rPr lang="fr-FR" sz="2400" dirty="0" smtClean="0"/>
              <a:t>d’après la </a:t>
            </a:r>
            <a:r>
              <a:rPr lang="fr-FR" sz="2400" b="1" dirty="0" smtClean="0"/>
              <a:t>Cross Validation </a:t>
            </a:r>
          </a:p>
          <a:p>
            <a:pPr algn="ctr"/>
            <a:r>
              <a:rPr lang="fr-FR" sz="2400" dirty="0" smtClean="0"/>
              <a:t>en</a:t>
            </a:r>
            <a:r>
              <a:rPr lang="fr-FR" sz="2400" b="1" dirty="0" smtClean="0"/>
              <a:t> </a:t>
            </a:r>
            <a:r>
              <a:rPr lang="fr-FR" sz="2400" dirty="0" smtClean="0"/>
              <a:t>terme de </a:t>
            </a:r>
            <a:r>
              <a:rPr lang="fr-FR" sz="2400" dirty="0" err="1" smtClean="0"/>
              <a:t>Recall</a:t>
            </a:r>
            <a:r>
              <a:rPr lang="fr-FR" sz="2400" dirty="0" smtClean="0"/>
              <a:t> est : </a:t>
            </a:r>
            <a:r>
              <a:rPr lang="fr-FR" sz="2400" dirty="0" err="1" smtClean="0">
                <a:solidFill>
                  <a:srgbClr val="FF0000"/>
                </a:solidFill>
              </a:rPr>
              <a:t>RandomForestClassifier</a:t>
            </a:r>
            <a:endParaRPr lang="fr-FR" sz="2400" dirty="0">
              <a:solidFill>
                <a:srgbClr val="FF0000"/>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861" y="1667409"/>
            <a:ext cx="6051996" cy="4028533"/>
          </a:xfrm>
          <a:prstGeom prst="rect">
            <a:avLst/>
          </a:prstGeom>
        </p:spPr>
      </p:pic>
      <p:sp>
        <p:nvSpPr>
          <p:cNvPr id="4" name="ZoneTexte 3"/>
          <p:cNvSpPr txBox="1"/>
          <p:nvPr/>
        </p:nvSpPr>
        <p:spPr>
          <a:xfrm>
            <a:off x="2076993" y="5807208"/>
            <a:ext cx="7824653" cy="369332"/>
          </a:xfrm>
          <a:prstGeom prst="rect">
            <a:avLst/>
          </a:prstGeom>
          <a:noFill/>
        </p:spPr>
        <p:txBody>
          <a:bodyPr wrap="square" rtlCol="0">
            <a:spAutoFit/>
          </a:bodyPr>
          <a:lstStyle/>
          <a:p>
            <a:r>
              <a:rPr lang="fr-FR" dirty="0" smtClean="0"/>
              <a:t>On s’est concentré sur le </a:t>
            </a:r>
            <a:r>
              <a:rPr lang="fr-FR" dirty="0" err="1" smtClean="0"/>
              <a:t>Recall</a:t>
            </a:r>
            <a:r>
              <a:rPr lang="fr-FR" dirty="0" smtClean="0"/>
              <a:t>, car notre but est la </a:t>
            </a:r>
            <a:r>
              <a:rPr lang="fr-FR" dirty="0" err="1" smtClean="0"/>
              <a:t>détéction</a:t>
            </a:r>
            <a:r>
              <a:rPr lang="fr-FR" dirty="0" smtClean="0"/>
              <a:t> des Malwares</a:t>
            </a:r>
            <a:endParaRPr lang="fr-FR" dirty="0"/>
          </a:p>
        </p:txBody>
      </p:sp>
    </p:spTree>
    <p:extLst>
      <p:ext uri="{BB962C8B-B14F-4D97-AF65-F5344CB8AC3E}">
        <p14:creationId xmlns:p14="http://schemas.microsoft.com/office/powerpoint/2010/main" val="388882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76E9103E-15A7-4090-9675-3D5A51F596D3}"/>
              </a:ext>
            </a:extLst>
          </p:cNvPr>
          <p:cNvSpPr txBox="1"/>
          <p:nvPr/>
        </p:nvSpPr>
        <p:spPr>
          <a:xfrm>
            <a:off x="715890" y="2725840"/>
            <a:ext cx="11340122" cy="830997"/>
          </a:xfrm>
          <a:prstGeom prst="rect">
            <a:avLst/>
          </a:prstGeom>
          <a:noFill/>
        </p:spPr>
        <p:txBody>
          <a:bodyPr wrap="square">
            <a:spAutoFit/>
          </a:bodyPr>
          <a:lstStyle/>
          <a:p>
            <a:pPr>
              <a:lnSpc>
                <a:spcPct val="150000"/>
              </a:lnSpc>
            </a:pPr>
            <a:r>
              <a:rPr lang="fr-FR" sz="3200" i="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IV-APPLICATION WEB POUR LA DÉTECTION DES MALWARES</a:t>
            </a:r>
          </a:p>
        </p:txBody>
      </p:sp>
    </p:spTree>
    <p:extLst>
      <p:ext uri="{BB962C8B-B14F-4D97-AF65-F5344CB8AC3E}">
        <p14:creationId xmlns:p14="http://schemas.microsoft.com/office/powerpoint/2010/main" val="188842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76E9103E-15A7-4090-9675-3D5A51F596D3}"/>
              </a:ext>
            </a:extLst>
          </p:cNvPr>
          <p:cNvSpPr txBox="1"/>
          <p:nvPr/>
        </p:nvSpPr>
        <p:spPr>
          <a:xfrm>
            <a:off x="3276600" y="0"/>
            <a:ext cx="6096000" cy="661207"/>
          </a:xfrm>
          <a:prstGeom prst="rect">
            <a:avLst/>
          </a:prstGeom>
          <a:noFill/>
        </p:spPr>
        <p:txBody>
          <a:bodyPr wrap="square">
            <a:spAutoFit/>
          </a:bodyPr>
          <a:lstStyle/>
          <a:p>
            <a:pPr>
              <a:lnSpc>
                <a:spcPct val="150000"/>
              </a:lnSpc>
            </a:pPr>
            <a:r>
              <a:rPr lang="fr-FR" sz="2800" i="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Interface de l’application web : </a:t>
            </a:r>
          </a:p>
        </p:txBody>
      </p:sp>
      <p:pic>
        <p:nvPicPr>
          <p:cNvPr id="11"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1935" y="1825625"/>
            <a:ext cx="6548129" cy="4351338"/>
          </a:xfrm>
        </p:spPr>
      </p:pic>
    </p:spTree>
    <p:extLst>
      <p:ext uri="{BB962C8B-B14F-4D97-AF65-F5344CB8AC3E}">
        <p14:creationId xmlns:p14="http://schemas.microsoft.com/office/powerpoint/2010/main" val="188842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76E9103E-15A7-4090-9675-3D5A51F596D3}"/>
              </a:ext>
            </a:extLst>
          </p:cNvPr>
          <p:cNvSpPr txBox="1"/>
          <p:nvPr/>
        </p:nvSpPr>
        <p:spPr>
          <a:xfrm>
            <a:off x="2030383" y="301451"/>
            <a:ext cx="8131233" cy="738664"/>
          </a:xfrm>
          <a:prstGeom prst="rect">
            <a:avLst/>
          </a:prstGeom>
          <a:noFill/>
        </p:spPr>
        <p:txBody>
          <a:bodyPr wrap="square">
            <a:spAutoFit/>
          </a:bodyPr>
          <a:lstStyle/>
          <a:p>
            <a:pPr>
              <a:lnSpc>
                <a:spcPct val="150000"/>
              </a:lnSpc>
            </a:pPr>
            <a:r>
              <a:rPr lang="fr-FR" sz="2800" i="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On essaye de prédire la nature d’une activité d’abord : </a:t>
            </a:r>
          </a:p>
        </p:txBody>
      </p:sp>
      <p:pic>
        <p:nvPicPr>
          <p:cNvPr id="11"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1437" y="1825625"/>
            <a:ext cx="4949126" cy="4351338"/>
          </a:xfrm>
        </p:spPr>
      </p:pic>
    </p:spTree>
    <p:extLst>
      <p:ext uri="{BB962C8B-B14F-4D97-AF65-F5344CB8AC3E}">
        <p14:creationId xmlns:p14="http://schemas.microsoft.com/office/powerpoint/2010/main" val="188842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8570658D-6604-4F69-AA66-27CFF35623C9}"/>
              </a:ext>
            </a:extLst>
          </p:cNvPr>
          <p:cNvSpPr txBox="1"/>
          <p:nvPr/>
        </p:nvSpPr>
        <p:spPr>
          <a:xfrm>
            <a:off x="1925388" y="0"/>
            <a:ext cx="5547634" cy="16020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b="1" i="1" u="sng" kern="1200" cap="all" baseline="0" dirty="0">
                <a:solidFill>
                  <a:schemeClr val="tx1">
                    <a:lumMod val="85000"/>
                    <a:lumOff val="15000"/>
                  </a:schemeClr>
                </a:solidFill>
                <a:effectLst>
                  <a:outerShdw blurRad="38100" dist="38100" dir="2700000" algn="tl">
                    <a:srgbClr val="000000">
                      <a:alpha val="43137"/>
                    </a:srgbClr>
                  </a:outerShdw>
                </a:effectLst>
                <a:latin typeface="+mj-lt"/>
                <a:ea typeface="+mj-ea"/>
                <a:cs typeface="+mj-cs"/>
              </a:rPr>
              <a:t>Plan</a:t>
            </a:r>
          </a:p>
        </p:txBody>
      </p:sp>
      <p:sp>
        <p:nvSpPr>
          <p:cNvPr id="26" name="ZoneTexte 25">
            <a:extLst>
              <a:ext uri="{FF2B5EF4-FFF2-40B4-BE49-F238E27FC236}">
                <a16:creationId xmlns:a16="http://schemas.microsoft.com/office/drawing/2014/main" id="{42482543-0613-42D8-B21D-D018093F503A}"/>
              </a:ext>
            </a:extLst>
          </p:cNvPr>
          <p:cNvSpPr txBox="1"/>
          <p:nvPr/>
        </p:nvSpPr>
        <p:spPr>
          <a:xfrm>
            <a:off x="1128553" y="1602083"/>
            <a:ext cx="9769231" cy="4708981"/>
          </a:xfrm>
          <a:prstGeom prst="rect">
            <a:avLst/>
          </a:prstGeom>
          <a:noFill/>
        </p:spPr>
        <p:txBody>
          <a:bodyPr wrap="square">
            <a:spAutoFit/>
          </a:bodyPr>
          <a:lstStyle/>
          <a:p>
            <a:pPr>
              <a:lnSpc>
                <a:spcPct val="150000"/>
              </a:lnSpc>
            </a:pPr>
            <a:r>
              <a:rPr lang="fr-FR" sz="2400" i="1" cap="all" dirty="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I-Introduction</a:t>
            </a:r>
          </a:p>
          <a:p>
            <a:pPr>
              <a:lnSpc>
                <a:spcPct val="150000"/>
              </a:lnSpc>
            </a:pPr>
            <a:endParaRPr lang="fr-FR" sz="2400" i="1" cap="all"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pPr>
              <a:lnSpc>
                <a:spcPct val="150000"/>
              </a:lnSpc>
            </a:pPr>
            <a:r>
              <a:rPr lang="fr-FR" sz="2400" i="1" cap="all"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II-Base DE </a:t>
            </a:r>
            <a:r>
              <a:rPr lang="fr-FR" sz="2400" i="1" cap="all" dirty="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DONNEES</a:t>
            </a:r>
          </a:p>
          <a:p>
            <a:pPr>
              <a:lnSpc>
                <a:spcPct val="150000"/>
              </a:lnSpc>
            </a:pPr>
            <a:endParaRPr lang="fr-FR" sz="2400" i="1" cap="all"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pPr>
              <a:lnSpc>
                <a:spcPct val="150000"/>
              </a:lnSpc>
            </a:pPr>
            <a:r>
              <a:rPr lang="fr-FR" sz="2400" i="1" cap="all" dirty="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III-Construction </a:t>
            </a:r>
            <a:r>
              <a:rPr lang="fr-FR" sz="2400" i="1" cap="all"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d’un modèle machine </a:t>
            </a:r>
            <a:r>
              <a:rPr lang="fr-FR" sz="2400" i="1" cap="all" dirty="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Learning</a:t>
            </a:r>
          </a:p>
          <a:p>
            <a:pPr>
              <a:lnSpc>
                <a:spcPct val="150000"/>
              </a:lnSpc>
            </a:pPr>
            <a:endParaRPr lang="fr-FR" sz="2400" i="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r>
              <a:rPr lang="fr-FR" sz="2400" i="1" cap="all" dirty="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IV-application </a:t>
            </a:r>
            <a:r>
              <a:rPr lang="fr-FR" sz="2400" i="1" cap="all"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web pour la détection des </a:t>
            </a:r>
            <a:r>
              <a:rPr lang="fr-FR" sz="2400" i="1" cap="all" dirty="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malwares</a:t>
            </a:r>
          </a:p>
          <a:p>
            <a:endParaRPr lang="fr-FR" sz="2400" i="1" cap="all"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pPr>
              <a:lnSpc>
                <a:spcPct val="150000"/>
              </a:lnSpc>
            </a:pPr>
            <a:r>
              <a:rPr lang="fr-FR" sz="2400" i="1" cap="all"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VI-Conclusion</a:t>
            </a:r>
          </a:p>
        </p:txBody>
      </p:sp>
    </p:spTree>
    <p:extLst>
      <p:ext uri="{BB962C8B-B14F-4D97-AF65-F5344CB8AC3E}">
        <p14:creationId xmlns:p14="http://schemas.microsoft.com/office/powerpoint/2010/main" val="414733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76E9103E-15A7-4090-9675-3D5A51F596D3}"/>
              </a:ext>
            </a:extLst>
          </p:cNvPr>
          <p:cNvSpPr txBox="1"/>
          <p:nvPr/>
        </p:nvSpPr>
        <p:spPr>
          <a:xfrm>
            <a:off x="1420197" y="-1"/>
            <a:ext cx="9351605" cy="1384995"/>
          </a:xfrm>
          <a:prstGeom prst="rect">
            <a:avLst/>
          </a:prstGeom>
          <a:noFill/>
        </p:spPr>
        <p:txBody>
          <a:bodyPr wrap="square">
            <a:spAutoFit/>
          </a:bodyPr>
          <a:lstStyle/>
          <a:p>
            <a:pPr>
              <a:lnSpc>
                <a:spcPct val="150000"/>
              </a:lnSpc>
            </a:pPr>
            <a:r>
              <a:rPr lang="fr-FR" sz="2800" i="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Comme vous voyez, on est arrivé à détecter qu’il s'agit bien d’une activité malicieuse : </a:t>
            </a:r>
          </a:p>
        </p:txBody>
      </p:sp>
      <p:pic>
        <p:nvPicPr>
          <p:cNvPr id="11"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934" y="1825625"/>
            <a:ext cx="9340132" cy="4351338"/>
          </a:xfrm>
        </p:spPr>
      </p:pic>
    </p:spTree>
    <p:extLst>
      <p:ext uri="{BB962C8B-B14F-4D97-AF65-F5344CB8AC3E}">
        <p14:creationId xmlns:p14="http://schemas.microsoft.com/office/powerpoint/2010/main" val="188842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76E9103E-15A7-4090-9675-3D5A51F596D3}"/>
              </a:ext>
            </a:extLst>
          </p:cNvPr>
          <p:cNvSpPr txBox="1"/>
          <p:nvPr/>
        </p:nvSpPr>
        <p:spPr>
          <a:xfrm>
            <a:off x="3276600" y="0"/>
            <a:ext cx="6096000" cy="1384995"/>
          </a:xfrm>
          <a:prstGeom prst="rect">
            <a:avLst/>
          </a:prstGeom>
          <a:noFill/>
        </p:spPr>
        <p:txBody>
          <a:bodyPr wrap="square">
            <a:spAutoFit/>
          </a:bodyPr>
          <a:lstStyle/>
          <a:p>
            <a:pPr>
              <a:lnSpc>
                <a:spcPct val="150000"/>
              </a:lnSpc>
            </a:pPr>
            <a:r>
              <a:rPr lang="fr-FR" sz="2800" i="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On essaye de prédire la nature d’une autre activité : </a:t>
            </a:r>
          </a:p>
        </p:txBody>
      </p:sp>
      <p:pic>
        <p:nvPicPr>
          <p:cNvPr id="11"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9814" y="1825625"/>
            <a:ext cx="5632372" cy="4351338"/>
          </a:xfrm>
        </p:spPr>
      </p:pic>
    </p:spTree>
    <p:extLst>
      <p:ext uri="{BB962C8B-B14F-4D97-AF65-F5344CB8AC3E}">
        <p14:creationId xmlns:p14="http://schemas.microsoft.com/office/powerpoint/2010/main" val="3139323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76E9103E-15A7-4090-9675-3D5A51F596D3}"/>
              </a:ext>
            </a:extLst>
          </p:cNvPr>
          <p:cNvSpPr txBox="1"/>
          <p:nvPr/>
        </p:nvSpPr>
        <p:spPr>
          <a:xfrm>
            <a:off x="1631852" y="0"/>
            <a:ext cx="9692640" cy="738664"/>
          </a:xfrm>
          <a:prstGeom prst="rect">
            <a:avLst/>
          </a:prstGeom>
          <a:noFill/>
        </p:spPr>
        <p:txBody>
          <a:bodyPr wrap="square">
            <a:spAutoFit/>
          </a:bodyPr>
          <a:lstStyle/>
          <a:p>
            <a:pPr>
              <a:lnSpc>
                <a:spcPct val="150000"/>
              </a:lnSpc>
            </a:pPr>
            <a:r>
              <a:rPr lang="fr-FR" sz="2800" i="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D’après l’application, cette dernière est une activité normale : </a:t>
            </a:r>
          </a:p>
        </p:txBody>
      </p:sp>
      <p:pic>
        <p:nvPicPr>
          <p:cNvPr id="11"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724" y="1825625"/>
            <a:ext cx="9518551" cy="4351338"/>
          </a:xfrm>
        </p:spPr>
      </p:pic>
    </p:spTree>
    <p:extLst>
      <p:ext uri="{BB962C8B-B14F-4D97-AF65-F5344CB8AC3E}">
        <p14:creationId xmlns:p14="http://schemas.microsoft.com/office/powerpoint/2010/main" val="3139323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AAF7DFA7-5989-4106-9B8B-FA380758DD5A}"/>
              </a:ext>
            </a:extLst>
          </p:cNvPr>
          <p:cNvSpPr txBox="1"/>
          <p:nvPr/>
        </p:nvSpPr>
        <p:spPr>
          <a:xfrm>
            <a:off x="4123624" y="2758115"/>
            <a:ext cx="6096000" cy="742511"/>
          </a:xfrm>
          <a:prstGeom prst="rect">
            <a:avLst/>
          </a:prstGeom>
          <a:noFill/>
        </p:spPr>
        <p:txBody>
          <a:bodyPr wrap="square">
            <a:spAutoFit/>
          </a:bodyPr>
          <a:lstStyle/>
          <a:p>
            <a:pPr>
              <a:lnSpc>
                <a:spcPct val="150000"/>
              </a:lnSpc>
            </a:pPr>
            <a:r>
              <a:rPr lang="fr-FR" sz="3200" i="1" cap="all"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VI-Conclusion</a:t>
            </a:r>
          </a:p>
        </p:txBody>
      </p:sp>
    </p:spTree>
    <p:extLst>
      <p:ext uri="{BB962C8B-B14F-4D97-AF65-F5344CB8AC3E}">
        <p14:creationId xmlns:p14="http://schemas.microsoft.com/office/powerpoint/2010/main" val="2755545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AAF7DFA7-5989-4106-9B8B-FA380758DD5A}"/>
              </a:ext>
            </a:extLst>
          </p:cNvPr>
          <p:cNvSpPr txBox="1"/>
          <p:nvPr/>
        </p:nvSpPr>
        <p:spPr>
          <a:xfrm>
            <a:off x="1323474" y="1159404"/>
            <a:ext cx="9545052" cy="4616648"/>
          </a:xfrm>
          <a:prstGeom prst="rect">
            <a:avLst/>
          </a:prstGeom>
          <a:noFill/>
        </p:spPr>
        <p:txBody>
          <a:bodyPr wrap="square">
            <a:spAutoFit/>
          </a:bodyPr>
          <a:lstStyle/>
          <a:p>
            <a:pPr lvl="0">
              <a:lnSpc>
                <a:spcPct val="150000"/>
              </a:lnSpc>
              <a:defRPr/>
            </a:pPr>
            <a:r>
              <a:rPr lang="fr-FR" sz="2800" dirty="0">
                <a:latin typeface="Times New Roman" panose="02020603050405020304" pitchFamily="18" charset="0"/>
                <a:cs typeface="Times New Roman" panose="02020603050405020304" pitchFamily="18" charset="0"/>
              </a:rPr>
              <a:t>Les </a:t>
            </a:r>
            <a:r>
              <a:rPr lang="fr-FR" sz="2800" dirty="0" err="1">
                <a:latin typeface="Times New Roman" panose="02020603050405020304" pitchFamily="18" charset="0"/>
                <a:cs typeface="Times New Roman" panose="02020603050405020304" pitchFamily="18" charset="0"/>
              </a:rPr>
              <a:t>B</a:t>
            </a:r>
            <a:r>
              <a:rPr lang="fr-FR" sz="2800" dirty="0" err="1" smtClean="0">
                <a:latin typeface="Times New Roman" panose="02020603050405020304" pitchFamily="18" charset="0"/>
                <a:cs typeface="Times New Roman" panose="02020603050405020304" pitchFamily="18" charset="0"/>
              </a:rPr>
              <a:t>otnets</a:t>
            </a:r>
            <a:r>
              <a:rPr lang="fr-FR" sz="2800" dirty="0" smtClean="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font malheureusement aujourd'hui partie du paysage informatique. Les problématiques classiques de sécurité ont été de plus en plus mises en évidence par les attaques qui les exploitent. Ces attaques ont pour but de réaliser du chiffre d'affaires et les </a:t>
            </a:r>
            <a:r>
              <a:rPr lang="fr-FR" sz="2800" dirty="0" err="1">
                <a:latin typeface="Times New Roman" panose="02020603050405020304" pitchFamily="18" charset="0"/>
                <a:cs typeface="Times New Roman" panose="02020603050405020304" pitchFamily="18" charset="0"/>
              </a:rPr>
              <a:t>botnets</a:t>
            </a:r>
            <a:r>
              <a:rPr lang="fr-FR" sz="2800" dirty="0">
                <a:latin typeface="Times New Roman" panose="02020603050405020304" pitchFamily="18" charset="0"/>
                <a:cs typeface="Times New Roman" panose="02020603050405020304" pitchFamily="18" charset="0"/>
              </a:rPr>
              <a:t> sont un moyen aujourd'hui très efficace, de par leur flexibilité sans cesse croissante et leur adaptation à différents types de failles de sécurité, pour pouvoir se </a:t>
            </a:r>
            <a:r>
              <a:rPr lang="fr-FR" sz="2800" dirty="0" smtClean="0">
                <a:latin typeface="Times New Roman" panose="02020603050405020304" pitchFamily="18" charset="0"/>
                <a:cs typeface="Times New Roman" panose="02020603050405020304" pitchFamily="18" charset="0"/>
              </a:rPr>
              <a:t>propager. </a:t>
            </a:r>
            <a:endParaRPr kumimoji="0" lang="fr-FR" sz="2800" i="1" u="none" strike="noStrike" kern="1200" cap="all" spc="0" normalizeH="0" baseline="0" noProof="0" dirty="0">
              <a:ln>
                <a:noFill/>
              </a:ln>
              <a:solidFill>
                <a:srgbClr val="000000">
                  <a:lumMod val="85000"/>
                  <a:lumOff val="15000"/>
                </a:srgbClr>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545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76E9103E-15A7-4090-9675-3D5A51F596D3}"/>
              </a:ext>
            </a:extLst>
          </p:cNvPr>
          <p:cNvSpPr txBox="1"/>
          <p:nvPr/>
        </p:nvSpPr>
        <p:spPr>
          <a:xfrm>
            <a:off x="2264898" y="2622041"/>
            <a:ext cx="7859152" cy="823752"/>
          </a:xfrm>
          <a:prstGeom prst="rect">
            <a:avLst/>
          </a:prstGeom>
          <a:noFill/>
        </p:spPr>
        <p:txBody>
          <a:bodyPr wrap="square">
            <a:spAutoFit/>
          </a:bodyPr>
          <a:lstStyle/>
          <a:p>
            <a:pPr>
              <a:lnSpc>
                <a:spcPct val="150000"/>
              </a:lnSpc>
            </a:pPr>
            <a:r>
              <a:rPr lang="fr-FR" sz="3600" b="1" i="1" dirty="0">
                <a:solidFill>
                  <a:schemeClr val="accent6">
                    <a:lumMod val="20000"/>
                    <a:lumOff val="80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MERCI POUR VOTRE ATTENTION</a:t>
            </a:r>
          </a:p>
        </p:txBody>
      </p:sp>
    </p:spTree>
    <p:extLst>
      <p:ext uri="{BB962C8B-B14F-4D97-AF65-F5344CB8AC3E}">
        <p14:creationId xmlns:p14="http://schemas.microsoft.com/office/powerpoint/2010/main" val="225942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AAF7DFA7-5989-4106-9B8B-FA380758DD5A}"/>
              </a:ext>
            </a:extLst>
          </p:cNvPr>
          <p:cNvSpPr txBox="1"/>
          <p:nvPr/>
        </p:nvSpPr>
        <p:spPr>
          <a:xfrm>
            <a:off x="3947160" y="2686489"/>
            <a:ext cx="6096000" cy="742511"/>
          </a:xfrm>
          <a:prstGeom prst="rect">
            <a:avLst/>
          </a:prstGeom>
          <a:noFill/>
        </p:spPr>
        <p:txBody>
          <a:bodyPr wrap="square">
            <a:spAutoFit/>
          </a:bodyPr>
          <a:lstStyle/>
          <a:p>
            <a:pPr>
              <a:lnSpc>
                <a:spcPct val="150000"/>
              </a:lnSpc>
            </a:pPr>
            <a:r>
              <a:rPr lang="fr-FR" sz="3200" i="1" cap="all"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I-Introduction</a:t>
            </a:r>
          </a:p>
        </p:txBody>
      </p:sp>
    </p:spTree>
    <p:extLst>
      <p:ext uri="{BB962C8B-B14F-4D97-AF65-F5344CB8AC3E}">
        <p14:creationId xmlns:p14="http://schemas.microsoft.com/office/powerpoint/2010/main" val="282101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AAF7DFA7-5989-4106-9B8B-FA380758DD5A}"/>
              </a:ext>
            </a:extLst>
          </p:cNvPr>
          <p:cNvSpPr txBox="1"/>
          <p:nvPr/>
        </p:nvSpPr>
        <p:spPr>
          <a:xfrm>
            <a:off x="854242" y="1767006"/>
            <a:ext cx="10483516" cy="3323987"/>
          </a:xfrm>
          <a:prstGeom prst="rect">
            <a:avLst/>
          </a:prstGeom>
          <a:noFill/>
        </p:spPr>
        <p:txBody>
          <a:bodyPr wrap="square">
            <a:spAutoFit/>
          </a:bodyPr>
          <a:lstStyle/>
          <a:p>
            <a:pPr lvl="0">
              <a:lnSpc>
                <a:spcPct val="150000"/>
              </a:lnSpc>
              <a:defRPr/>
            </a:pPr>
            <a:r>
              <a:rPr lang="fr-FR" sz="2800" dirty="0">
                <a:latin typeface="Calibri"/>
                <a:ea typeface="+mn-lt"/>
                <a:cs typeface="+mn-lt"/>
              </a:rPr>
              <a:t>   L'apprentissage automatique ,est une forme d'intelligence artificielle (IA), concerne la conception, l'analyse, le développement et l'implémentation de méthodes permettant à une machine d'évoluer par un processus systématique, et ainsi de remplir des tâches difficiles par des moyens algorithmiques plus </a:t>
            </a:r>
            <a:r>
              <a:rPr lang="fr-FR" sz="2800" dirty="0" smtClean="0">
                <a:latin typeface="Calibri"/>
                <a:ea typeface="+mn-lt"/>
                <a:cs typeface="+mn-lt"/>
              </a:rPr>
              <a:t>classiques.</a:t>
            </a:r>
            <a:endParaRPr kumimoji="0" lang="fr-FR" sz="2800" b="0" i="1" u="none" strike="noStrike" kern="1200" cap="all" spc="0" normalizeH="0" baseline="0" noProof="0" dirty="0">
              <a:ln>
                <a:noFill/>
              </a:ln>
              <a:solidFill>
                <a:srgbClr val="000000">
                  <a:lumMod val="85000"/>
                  <a:lumOff val="15000"/>
                </a:srgbClr>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00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AAF7DFA7-5989-4106-9B8B-FA380758DD5A}"/>
              </a:ext>
            </a:extLst>
          </p:cNvPr>
          <p:cNvSpPr txBox="1"/>
          <p:nvPr/>
        </p:nvSpPr>
        <p:spPr>
          <a:xfrm>
            <a:off x="1395664" y="283053"/>
            <a:ext cx="9031704" cy="830997"/>
          </a:xfrm>
          <a:prstGeom prst="rect">
            <a:avLst/>
          </a:prstGeom>
          <a:noFill/>
        </p:spPr>
        <p:txBody>
          <a:bodyPr wrap="square">
            <a:spAutoFit/>
          </a:bodyPr>
          <a:lstStyle/>
          <a:p>
            <a:pPr lvl="0">
              <a:lnSpc>
                <a:spcPct val="150000"/>
              </a:lnSpc>
              <a:defRPr/>
            </a:pPr>
            <a:r>
              <a:rPr lang="fr-FR" sz="3200" i="1" cap="all" dirty="0">
                <a:solidFill>
                  <a:srgbClr val="000000">
                    <a:lumMod val="85000"/>
                    <a:lumOff val="15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 Machine Learning en cybersécurité</a:t>
            </a:r>
          </a:p>
        </p:txBody>
      </p:sp>
      <p:sp>
        <p:nvSpPr>
          <p:cNvPr id="5" name="ZoneTexte 4">
            <a:extLst>
              <a:ext uri="{FF2B5EF4-FFF2-40B4-BE49-F238E27FC236}">
                <a16:creationId xmlns:a16="http://schemas.microsoft.com/office/drawing/2014/main" id="{AAF7DFA7-5989-4106-9B8B-FA380758DD5A}"/>
              </a:ext>
            </a:extLst>
          </p:cNvPr>
          <p:cNvSpPr txBox="1"/>
          <p:nvPr/>
        </p:nvSpPr>
        <p:spPr>
          <a:xfrm>
            <a:off x="1133031" y="1859811"/>
            <a:ext cx="9849853" cy="3539430"/>
          </a:xfrm>
          <a:prstGeom prst="rect">
            <a:avLst/>
          </a:prstGeom>
          <a:noFill/>
        </p:spPr>
        <p:txBody>
          <a:bodyPr wrap="square">
            <a:spAutoFit/>
          </a:bodyPr>
          <a:lstStyle/>
          <a:p>
            <a:endParaRPr lang="fr-FR" sz="2800" dirty="0">
              <a:latin typeface="Calibri" panose="020F0502020204030204" pitchFamily="34" charset="0"/>
              <a:cs typeface="Calibri" panose="020F0502020204030204" pitchFamily="34" charset="0"/>
            </a:endParaRPr>
          </a:p>
          <a:p>
            <a:r>
              <a:rPr lang="fr-FR" sz="2800" dirty="0">
                <a:latin typeface="Calibri" panose="020F0502020204030204" pitchFamily="34" charset="0"/>
                <a:ea typeface="+mn-lt"/>
                <a:cs typeface="Calibri" panose="020F0502020204030204" pitchFamily="34" charset="0"/>
              </a:rPr>
              <a:t>Les cyberattaques sont de plus en plus nombreuses, les données à traiter également.</a:t>
            </a:r>
          </a:p>
          <a:p>
            <a:r>
              <a:rPr lang="fr-FR" sz="2800" dirty="0">
                <a:latin typeface="Calibri" panose="020F0502020204030204" pitchFamily="34" charset="0"/>
                <a:ea typeface="+mn-lt"/>
                <a:cs typeface="Calibri" panose="020F0502020204030204" pitchFamily="34" charset="0"/>
              </a:rPr>
              <a:t>Le Machine Learning devient alors un atout majeur dans la détection et le traitement de ces cyber risques.</a:t>
            </a:r>
          </a:p>
          <a:p>
            <a:r>
              <a:rPr lang="fr-FR" sz="2800" dirty="0">
                <a:latin typeface="Calibri" panose="020F0502020204030204" pitchFamily="34" charset="0"/>
                <a:ea typeface="+mn-lt"/>
                <a:cs typeface="Calibri" panose="020F0502020204030204" pitchFamily="34" charset="0"/>
              </a:rPr>
              <a:t>En effet, un des plus grands défis des experts en </a:t>
            </a:r>
            <a:r>
              <a:rPr lang="fr-FR" sz="2800" dirty="0" err="1">
                <a:latin typeface="Calibri" panose="020F0502020204030204" pitchFamily="34" charset="0"/>
                <a:ea typeface="+mn-lt"/>
                <a:cs typeface="Calibri" panose="020F0502020204030204" pitchFamily="34" charset="0"/>
              </a:rPr>
              <a:t>cybersécurité</a:t>
            </a:r>
            <a:r>
              <a:rPr lang="fr-FR" sz="2800" dirty="0">
                <a:latin typeface="Calibri" panose="020F0502020204030204" pitchFamily="34" charset="0"/>
                <a:ea typeface="+mn-lt"/>
                <a:cs typeface="Calibri" panose="020F0502020204030204" pitchFamily="34" charset="0"/>
              </a:rPr>
              <a:t> est d’anticiper les attaques de demain.</a:t>
            </a:r>
          </a:p>
          <a:p>
            <a:r>
              <a:rPr lang="fr-FR" sz="2800" dirty="0">
                <a:latin typeface="Calibri" panose="020F0502020204030204" pitchFamily="34" charset="0"/>
                <a:ea typeface="+mn-lt"/>
                <a:cs typeface="Calibri" panose="020F0502020204030204" pitchFamily="34" charset="0"/>
              </a:rPr>
              <a:t>C’est là où le Machine Learning entre en jeu.</a:t>
            </a:r>
          </a:p>
        </p:txBody>
      </p:sp>
    </p:spTree>
    <p:extLst>
      <p:ext uri="{BB962C8B-B14F-4D97-AF65-F5344CB8AC3E}">
        <p14:creationId xmlns:p14="http://schemas.microsoft.com/office/powerpoint/2010/main" val="112900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AAF7DFA7-5989-4106-9B8B-FA380758DD5A}"/>
              </a:ext>
            </a:extLst>
          </p:cNvPr>
          <p:cNvSpPr txBox="1"/>
          <p:nvPr/>
        </p:nvSpPr>
        <p:spPr>
          <a:xfrm>
            <a:off x="3947160" y="2686489"/>
            <a:ext cx="6096000" cy="74251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3200" b="0" i="1" u="none" strike="noStrike" kern="1200" cap="all" spc="0" normalizeH="0" baseline="0" noProof="0" dirty="0">
                <a:ln>
                  <a:noFill/>
                </a:ln>
                <a:solidFill>
                  <a:srgbClr val="000000">
                    <a:lumMod val="85000"/>
                    <a:lumOff val="15000"/>
                  </a:srgb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II-Base DE DONNEES</a:t>
            </a:r>
          </a:p>
        </p:txBody>
      </p:sp>
    </p:spTree>
    <p:extLst>
      <p:ext uri="{BB962C8B-B14F-4D97-AF65-F5344CB8AC3E}">
        <p14:creationId xmlns:p14="http://schemas.microsoft.com/office/powerpoint/2010/main" val="112900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235FD9BE-FE20-4690-AADB-F03C8A43370F}"/>
              </a:ext>
            </a:extLst>
          </p:cNvPr>
          <p:cNvSpPr txBox="1"/>
          <p:nvPr/>
        </p:nvSpPr>
        <p:spPr>
          <a:xfrm>
            <a:off x="2993568" y="791182"/>
            <a:ext cx="5013963" cy="461665"/>
          </a:xfrm>
          <a:prstGeom prst="rect">
            <a:avLst/>
          </a:prstGeom>
          <a:noFill/>
        </p:spPr>
        <p:txBody>
          <a:bodyPr wrap="square" rtlCol="0">
            <a:spAutoFit/>
          </a:bodyPr>
          <a:lstStyle/>
          <a:p>
            <a:pPr algn="ctr"/>
            <a:r>
              <a:rPr lang="fr-FR" sz="2400" b="1" dirty="0" smtClean="0"/>
              <a:t>82 332 lignes x 45 colonnes </a:t>
            </a:r>
            <a:endParaRPr lang="fr-FR" sz="2400"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263" y="1991034"/>
            <a:ext cx="9582807" cy="3691310"/>
          </a:xfrm>
          <a:prstGeom prst="rect">
            <a:avLst/>
          </a:prstGeom>
        </p:spPr>
      </p:pic>
    </p:spTree>
    <p:extLst>
      <p:ext uri="{BB962C8B-B14F-4D97-AF65-F5344CB8AC3E}">
        <p14:creationId xmlns:p14="http://schemas.microsoft.com/office/powerpoint/2010/main" val="262085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0268" y="2729502"/>
            <a:ext cx="10515600" cy="1325563"/>
          </a:xfrm>
        </p:spPr>
        <p:txBody>
          <a:bodyPr/>
          <a:lstStyle/>
          <a:p>
            <a:pPr lvl="0"/>
            <a:r>
              <a:rPr lang="fr-FR" i="1" cap="all" dirty="0" smtClean="0">
                <a:solidFill>
                  <a:srgbClr val="000000">
                    <a:lumMod val="85000"/>
                    <a:lumOff val="15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Explication de quelques </a:t>
            </a:r>
            <a:r>
              <a:rPr lang="fr-FR" i="1" cap="all" dirty="0" err="1" smtClean="0">
                <a:solidFill>
                  <a:srgbClr val="000000">
                    <a:lumMod val="85000"/>
                    <a:lumOff val="15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features</a:t>
            </a:r>
            <a:r>
              <a:rPr lang="fr-FR" i="1" cap="all" dirty="0">
                <a:solidFill>
                  <a:srgbClr val="000000">
                    <a:lumMod val="85000"/>
                    <a:lumOff val="15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fr-FR" i="1" cap="all" dirty="0">
                <a:solidFill>
                  <a:srgbClr val="000000">
                    <a:lumMod val="85000"/>
                    <a:lumOff val="15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fr-FR" dirty="0"/>
          </a:p>
        </p:txBody>
      </p:sp>
    </p:spTree>
    <p:extLst>
      <p:ext uri="{BB962C8B-B14F-4D97-AF65-F5344CB8AC3E}">
        <p14:creationId xmlns:p14="http://schemas.microsoft.com/office/powerpoint/2010/main" val="406510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C105A197-1999-4991-8DDE-58F96208317D}"/>
              </a:ext>
            </a:extLst>
          </p:cNvPr>
          <p:cNvSpPr txBox="1"/>
          <p:nvPr/>
        </p:nvSpPr>
        <p:spPr>
          <a:xfrm>
            <a:off x="1219355" y="1288092"/>
            <a:ext cx="3274267" cy="923330"/>
          </a:xfrm>
          <a:prstGeom prst="rect">
            <a:avLst/>
          </a:prstGeom>
          <a:noFill/>
        </p:spPr>
        <p:txBody>
          <a:bodyPr wrap="square">
            <a:spAutoFit/>
          </a:bodyPr>
          <a:lstStyle/>
          <a:p>
            <a:r>
              <a:rPr lang="fr-FR" b="1" dirty="0" err="1"/>
              <a:t>s</a:t>
            </a:r>
            <a:r>
              <a:rPr lang="fr-FR" b="1" dirty="0" err="1" smtClean="0"/>
              <a:t>ttl</a:t>
            </a:r>
            <a:r>
              <a:rPr lang="fr-FR" dirty="0" smtClean="0"/>
              <a:t> : Valeur </a:t>
            </a:r>
            <a:r>
              <a:rPr lang="fr-FR" dirty="0"/>
              <a:t>du temps de vie</a:t>
            </a:r>
          </a:p>
          <a:p>
            <a:r>
              <a:rPr lang="fr-FR" dirty="0"/>
              <a:t> de la source </a:t>
            </a:r>
          </a:p>
          <a:p>
            <a:r>
              <a:rPr lang="fr-FR" dirty="0"/>
              <a:t>à la destination</a:t>
            </a:r>
          </a:p>
        </p:txBody>
      </p:sp>
      <p:sp>
        <p:nvSpPr>
          <p:cNvPr id="17" name="ZoneTexte 16">
            <a:extLst>
              <a:ext uri="{FF2B5EF4-FFF2-40B4-BE49-F238E27FC236}">
                <a16:creationId xmlns:a16="http://schemas.microsoft.com/office/drawing/2014/main" id="{FF83D58E-09E9-4E15-A7EB-9D980EBD7B57}"/>
              </a:ext>
            </a:extLst>
          </p:cNvPr>
          <p:cNvSpPr txBox="1"/>
          <p:nvPr/>
        </p:nvSpPr>
        <p:spPr>
          <a:xfrm>
            <a:off x="4143687" y="4148858"/>
            <a:ext cx="3589524" cy="923330"/>
          </a:xfrm>
          <a:prstGeom prst="rect">
            <a:avLst/>
          </a:prstGeom>
          <a:noFill/>
        </p:spPr>
        <p:txBody>
          <a:bodyPr wrap="square">
            <a:spAutoFit/>
          </a:bodyPr>
          <a:lstStyle/>
          <a:p>
            <a:r>
              <a:rPr lang="fr-FR" b="1" dirty="0" err="1"/>
              <a:t>c</a:t>
            </a:r>
            <a:r>
              <a:rPr lang="fr-FR" b="1" dirty="0" err="1" smtClean="0"/>
              <a:t>t_dst_sport_ltm</a:t>
            </a:r>
            <a:r>
              <a:rPr lang="fr-FR" dirty="0" smtClean="0"/>
              <a:t> : Nombre </a:t>
            </a:r>
            <a:r>
              <a:rPr lang="fr-FR" dirty="0"/>
              <a:t>de connexions de la même adresse de destination</a:t>
            </a:r>
          </a:p>
        </p:txBody>
      </p:sp>
      <p:sp>
        <p:nvSpPr>
          <p:cNvPr id="19" name="ZoneTexte 18">
            <a:extLst>
              <a:ext uri="{FF2B5EF4-FFF2-40B4-BE49-F238E27FC236}">
                <a16:creationId xmlns:a16="http://schemas.microsoft.com/office/drawing/2014/main" id="{2AF5235D-C755-41C5-9F7D-A662ABA7E2FD}"/>
              </a:ext>
            </a:extLst>
          </p:cNvPr>
          <p:cNvSpPr txBox="1"/>
          <p:nvPr/>
        </p:nvSpPr>
        <p:spPr>
          <a:xfrm>
            <a:off x="7246174" y="1288092"/>
            <a:ext cx="2546101" cy="923330"/>
          </a:xfrm>
          <a:prstGeom prst="rect">
            <a:avLst/>
          </a:prstGeom>
          <a:noFill/>
        </p:spPr>
        <p:txBody>
          <a:bodyPr wrap="square">
            <a:spAutoFit/>
          </a:bodyPr>
          <a:lstStyle/>
          <a:p>
            <a:r>
              <a:rPr lang="fr-FR" b="1" dirty="0" err="1"/>
              <a:t>c</a:t>
            </a:r>
            <a:r>
              <a:rPr lang="fr-FR" b="1" dirty="0" err="1" smtClean="0"/>
              <a:t>t_dst_src_ltm</a:t>
            </a:r>
            <a:r>
              <a:rPr lang="fr-FR" dirty="0" smtClean="0"/>
              <a:t> : Nombre </a:t>
            </a:r>
            <a:r>
              <a:rPr lang="fr-FR" dirty="0"/>
              <a:t>de connexions de la même source</a:t>
            </a:r>
          </a:p>
        </p:txBody>
      </p:sp>
    </p:spTree>
    <p:extLst>
      <p:ext uri="{BB962C8B-B14F-4D97-AF65-F5344CB8AC3E}">
        <p14:creationId xmlns:p14="http://schemas.microsoft.com/office/powerpoint/2010/main" val="3495113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583</Words>
  <Application>Microsoft Office PowerPoint</Application>
  <PresentationFormat>Grand écran</PresentationFormat>
  <Paragraphs>65</Paragraphs>
  <Slides>25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Calibri Light</vt:lpstr>
      <vt:lpstr>Cambria</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Explication de quelques features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ZIANE HICHAM</dc:creator>
  <cp:lastModifiedBy>SAAD</cp:lastModifiedBy>
  <cp:revision>85</cp:revision>
  <dcterms:created xsi:type="dcterms:W3CDTF">2021-11-23T15:33:15Z</dcterms:created>
  <dcterms:modified xsi:type="dcterms:W3CDTF">2022-04-24T06:20:05Z</dcterms:modified>
</cp:coreProperties>
</file>