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257" r:id="rId3"/>
    <p:sldId id="301" r:id="rId4"/>
    <p:sldId id="308" r:id="rId5"/>
    <p:sldId id="309" r:id="rId6"/>
    <p:sldId id="311" r:id="rId7"/>
    <p:sldId id="310" r:id="rId8"/>
    <p:sldId id="312" r:id="rId9"/>
    <p:sldId id="318" r:id="rId10"/>
    <p:sldId id="315" r:id="rId11"/>
    <p:sldId id="316" r:id="rId12"/>
    <p:sldId id="317" r:id="rId13"/>
    <p:sldId id="306" r:id="rId14"/>
    <p:sldId id="307" r:id="rId15"/>
    <p:sldId id="319" r:id="rId16"/>
    <p:sldId id="320" r:id="rId17"/>
    <p:sldId id="305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CAFF"/>
    <a:srgbClr val="51BE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49"/>
    <p:restoredTop sz="93649"/>
  </p:normalViewPr>
  <p:slideViewPr>
    <p:cSldViewPr snapToGrid="0">
      <p:cViewPr>
        <p:scale>
          <a:sx n="126" d="100"/>
          <a:sy n="126" d="100"/>
        </p:scale>
        <p:origin x="60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22527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7192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0624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9083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9097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209BD-1F1A-A84A-A18B-65496DF906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19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5865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4707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8684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5669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450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7772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2853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 descr="7_fortiss_network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73975" y="3505200"/>
            <a:ext cx="1470024" cy="335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/>
          <p:nvPr/>
        </p:nvSpPr>
        <p:spPr>
          <a:xfrm>
            <a:off x="539750" y="5310187"/>
            <a:ext cx="4464050" cy="539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1400" b="0" i="0" u="none" strike="noStrike" cap="none" noProof="0" dirty="0" smtClean="0">
                <a:solidFill>
                  <a:schemeClr val="dk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rPr>
              <a:t>fortiss GmbH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1400" b="0" i="0" u="none" strike="noStrike" cap="none" noProof="0" dirty="0" smtClean="0">
                <a:solidFill>
                  <a:schemeClr val="dk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rPr>
              <a:t>An-Institut Technische Universität München</a:t>
            </a:r>
            <a:endParaRPr lang="de-DE" sz="1400" b="0" i="0" u="none" strike="noStrike" cap="none" noProof="0" dirty="0">
              <a:solidFill>
                <a:schemeClr val="dk1"/>
              </a:solidFill>
              <a:latin typeface="Calibri" panose="020F050202020403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19" name="Shape 19" descr="rgb_schutzzone [Konvertiert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175" y="450850"/>
            <a:ext cx="1233488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540000" y="2160000"/>
            <a:ext cx="8063999" cy="71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540000" y="2880000"/>
            <a:ext cx="8063999" cy="5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rgbClr val="A4A8B9"/>
              </a:buClr>
              <a:buFont typeface="Arial"/>
              <a:buNone/>
              <a:defRPr sz="1800" b="0" i="0" u="none" strike="noStrike" cap="none">
                <a:solidFill>
                  <a:srgbClr val="A4A8B9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/>
                <a:sym typeface="Arial"/>
              </a:defRPr>
            </a:lvl1pPr>
            <a:lvl2pPr marL="457200" marR="0" lvl="1" indent="0" algn="ctr" rtl="0">
              <a:lnSpc>
                <a:spcPct val="125000"/>
              </a:lnSpc>
              <a:spcBef>
                <a:spcPts val="440"/>
              </a:spcBef>
              <a:spcAft>
                <a:spcPts val="0"/>
              </a:spcAft>
              <a:buClr>
                <a:srgbClr val="A4A8B9"/>
              </a:buClr>
              <a:buFont typeface="Arial"/>
              <a:buNone/>
              <a:defRPr sz="22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A4A8B9"/>
              </a:buClr>
              <a:buFont typeface="Arial"/>
              <a:buNone/>
              <a:defRPr sz="20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rgbClr val="A4A8B9"/>
              </a:buClr>
              <a:buFont typeface="Arial"/>
              <a:buNone/>
              <a:defRPr sz="18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rgbClr val="A4A8B9"/>
              </a:buClr>
              <a:buFont typeface="Arial"/>
              <a:buNone/>
              <a:defRPr sz="16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A4A8B9"/>
              </a:buClr>
              <a:buFont typeface="Arial"/>
              <a:buNone/>
              <a:defRPr sz="20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A4A8B9"/>
              </a:buClr>
              <a:buFont typeface="Arial"/>
              <a:buNone/>
              <a:defRPr sz="20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A4A8B9"/>
              </a:buClr>
              <a:buFont typeface="Arial"/>
              <a:buNone/>
              <a:defRPr sz="20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A4A8B9"/>
              </a:buClr>
              <a:buFont typeface="Arial"/>
              <a:buNone/>
              <a:defRPr sz="20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539999" y="3780000"/>
            <a:ext cx="8063999" cy="35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/>
                <a:sym typeface="Arial"/>
              </a:defRPr>
            </a:lvl1pPr>
            <a:lvl2pPr marL="742950" marR="0" lvl="1" indent="-146050" algn="l" rtl="0">
              <a:lnSpc>
                <a:spcPct val="12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body" idx="3"/>
          </p:nvPr>
        </p:nvSpPr>
        <p:spPr>
          <a:xfrm>
            <a:off x="539999" y="4140000"/>
            <a:ext cx="8063999" cy="35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/>
                <a:sym typeface="Arial"/>
              </a:defRPr>
            </a:lvl1pPr>
            <a:lvl2pPr marL="742950" marR="0" lvl="1" indent="-146050" algn="l" rtl="0">
              <a:lnSpc>
                <a:spcPct val="12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539750" y="1800225"/>
            <a:ext cx="80644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188350"/>
            <a:ext cx="2028825" cy="135837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066800" y="1364025"/>
            <a:ext cx="704850" cy="57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8064000" cy="360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err="1"/>
              <a:t>Überschrift</a:t>
            </a:r>
            <a:r>
              <a:rPr lang="en-US" dirty="0"/>
              <a:t> 1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990000"/>
            <a:ext cx="8064000" cy="360000"/>
          </a:xfrm>
        </p:spPr>
        <p:txBody>
          <a:bodyPr/>
          <a:lstStyle>
            <a:lvl1pPr marL="358775" indent="-358775">
              <a:buFontTx/>
              <a:buNone/>
              <a:defRPr sz="2400">
                <a:solidFill>
                  <a:schemeClr val="accent2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2</a:t>
            </a:r>
            <a:endParaRPr lang="de-DE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8064000" cy="4500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buFont typeface="Arial" pitchFamily="34" charset="0"/>
              <a:buChar char="–"/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buFont typeface="Arial" pitchFamily="34" charset="0"/>
              <a:buChar char="–"/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9999" y="6399000"/>
            <a:ext cx="5440839" cy="198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2"/>
                </a:solidFill>
                <a:latin typeface="Museo Sans 300" panose="02000000000000000000" pitchFamily="50" charset="0"/>
              </a:defRPr>
            </a:lvl1pPr>
          </a:lstStyle>
          <a:p>
            <a:endParaRPr lang="en-US" dirty="0" smtClean="0">
              <a:solidFill>
                <a:srgbClr val="003CD6"/>
              </a:solidFill>
              <a:latin typeface="Arial"/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0000" y="6408000"/>
            <a:ext cx="306000" cy="18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800">
                <a:solidFill>
                  <a:schemeClr val="tx2"/>
                </a:solidFill>
                <a:latin typeface="Museo Sans 300" panose="02000000000000000000" pitchFamily="50" charset="0"/>
              </a:defRPr>
            </a:lvl1pPr>
          </a:lstStyle>
          <a:p>
            <a:fld id="{489E9558-A501-4703-B3B6-844DE4E4CEB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540000" y="540000"/>
            <a:ext cx="8063999" cy="35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540000" y="1620000"/>
            <a:ext cx="3942000" cy="45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6050" algn="l" rtl="0">
              <a:lnSpc>
                <a:spcPct val="12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540000" y="900000"/>
            <a:ext cx="8063999" cy="35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6050" algn="l" rtl="0">
              <a:lnSpc>
                <a:spcPct val="12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3"/>
          </p:nvPr>
        </p:nvSpPr>
        <p:spPr>
          <a:xfrm>
            <a:off x="4662000" y="1628800"/>
            <a:ext cx="3942000" cy="45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6050" algn="l" rtl="0">
              <a:lnSpc>
                <a:spcPct val="12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5821362" y="6408737"/>
            <a:ext cx="1619249" cy="179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900112" y="6408737"/>
            <a:ext cx="4895850" cy="179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 smtClean="0"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539750" y="6408737"/>
            <a:ext cx="360363" cy="1793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ur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540000" y="540000"/>
            <a:ext cx="8063999" cy="35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540000" y="1620000"/>
            <a:ext cx="3942000" cy="216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6050" algn="l" rtl="0">
              <a:lnSpc>
                <a:spcPct val="12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540000" y="900000"/>
            <a:ext cx="8063999" cy="35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6050" algn="l" rtl="0">
              <a:lnSpc>
                <a:spcPct val="12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62000" y="1628800"/>
            <a:ext cx="3942000" cy="216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6050" algn="l" rtl="0">
              <a:lnSpc>
                <a:spcPct val="12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539552" y="3960000"/>
            <a:ext cx="3942000" cy="216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6050" algn="l" rtl="0">
              <a:lnSpc>
                <a:spcPct val="12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5"/>
          </p:nvPr>
        </p:nvSpPr>
        <p:spPr>
          <a:xfrm>
            <a:off x="4661551" y="3960000"/>
            <a:ext cx="3942000" cy="216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6050" algn="l" rtl="0">
              <a:lnSpc>
                <a:spcPct val="12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5821362" y="6408737"/>
            <a:ext cx="1619249" cy="179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900112" y="6408737"/>
            <a:ext cx="4895850" cy="179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 smtClean="0"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539750" y="6408737"/>
            <a:ext cx="360363" cy="1793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540000" y="540000"/>
            <a:ext cx="8063999" cy="35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540000" y="900000"/>
            <a:ext cx="8063999" cy="35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6050" algn="l" rtl="0">
              <a:lnSpc>
                <a:spcPct val="12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5821362" y="6408737"/>
            <a:ext cx="1619249" cy="179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900112" y="6408737"/>
            <a:ext cx="4895850" cy="179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 smtClean="0"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539750" y="6408737"/>
            <a:ext cx="360363" cy="1793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5821362" y="6408737"/>
            <a:ext cx="1619249" cy="179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900112" y="6408737"/>
            <a:ext cx="4895850" cy="179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 smtClean="0"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539750" y="6408737"/>
            <a:ext cx="360363" cy="1793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40000" y="540000"/>
            <a:ext cx="8063999" cy="558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6050" algn="l" rtl="0">
              <a:lnSpc>
                <a:spcPct val="12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5821362" y="6408737"/>
            <a:ext cx="1619249" cy="179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900112" y="6408737"/>
            <a:ext cx="4895850" cy="179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 smtClean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539750" y="6408737"/>
            <a:ext cx="360363" cy="1793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rgbClr val="A4A8B9"/>
              </a:buClr>
              <a:buFont typeface="Arial"/>
              <a:buNone/>
              <a:defRPr sz="24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25000"/>
              </a:lnSpc>
              <a:spcBef>
                <a:spcPts val="440"/>
              </a:spcBef>
              <a:spcAft>
                <a:spcPts val="0"/>
              </a:spcAft>
              <a:buClr>
                <a:srgbClr val="A4A8B9"/>
              </a:buClr>
              <a:buFont typeface="Arial"/>
              <a:buNone/>
              <a:defRPr sz="22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A4A8B9"/>
              </a:buClr>
              <a:buFont typeface="Arial"/>
              <a:buNone/>
              <a:defRPr sz="20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rgbClr val="A4A8B9"/>
              </a:buClr>
              <a:buFont typeface="Arial"/>
              <a:buNone/>
              <a:defRPr sz="18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rgbClr val="A4A8B9"/>
              </a:buClr>
              <a:buFont typeface="Arial"/>
              <a:buNone/>
              <a:defRPr sz="16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A4A8B9"/>
              </a:buClr>
              <a:buFont typeface="Arial"/>
              <a:buNone/>
              <a:defRPr sz="20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A4A8B9"/>
              </a:buClr>
              <a:buFont typeface="Arial"/>
              <a:buNone/>
              <a:defRPr sz="20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A4A8B9"/>
              </a:buClr>
              <a:buFont typeface="Arial"/>
              <a:buNone/>
              <a:defRPr sz="20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A4A8B9"/>
              </a:buClr>
              <a:buFont typeface="Arial"/>
              <a:buNone/>
              <a:defRPr sz="20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5821362" y="6408737"/>
            <a:ext cx="1619249" cy="179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900112" y="6408737"/>
            <a:ext cx="4895850" cy="179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539750" y="6408737"/>
            <a:ext cx="360363" cy="1793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39750" y="539750"/>
            <a:ext cx="8064499" cy="360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5821362" y="6408737"/>
            <a:ext cx="1619249" cy="179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900112" y="6408737"/>
            <a:ext cx="4895850" cy="179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 smtClean="0"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539750" y="6408737"/>
            <a:ext cx="360363" cy="1793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2214-1474-8E46-ACA5-153ACA1D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51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5821362" y="6408737"/>
            <a:ext cx="1619249" cy="179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900112" y="6408737"/>
            <a:ext cx="5395180" cy="179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 smtClean="0"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539750" y="6408737"/>
            <a:ext cx="360363" cy="1793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Shape 13" descr="rgb_schutzzone [Konvertiert]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981950" y="6408737"/>
            <a:ext cx="622299" cy="17938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539750" y="539750"/>
            <a:ext cx="8064499" cy="360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539750" y="1260475"/>
            <a:ext cx="8064499" cy="4859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6050" algn="l" rtl="0">
              <a:lnSpc>
                <a:spcPct val="12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3975" y="3505200"/>
            <a:ext cx="1470024" cy="335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175" y="449262"/>
            <a:ext cx="1231899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Process-Aware </a:t>
            </a:r>
            <a:r>
              <a:rPr lang="en-US" sz="3600" dirty="0" smtClean="0"/>
              <a:t>Model-Driven Development Environments</a:t>
            </a:r>
            <a:endParaRPr lang="en-US" sz="36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539750" y="3417213"/>
            <a:ext cx="8063999" cy="540000"/>
          </a:xfrm>
        </p:spPr>
        <p:txBody>
          <a:bodyPr/>
          <a:lstStyle/>
          <a:p>
            <a:r>
              <a:rPr lang="de-DE" sz="1600" dirty="0" smtClean="0"/>
              <a:t>September 18, 2017</a:t>
            </a:r>
            <a:endParaRPr lang="de-DE" sz="1600"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u="sng" dirty="0" smtClean="0"/>
              <a:t>Levi </a:t>
            </a:r>
            <a:r>
              <a:rPr lang="en-US" u="sng" dirty="0" err="1"/>
              <a:t>Lúcio</a:t>
            </a:r>
            <a:r>
              <a:rPr lang="en-US" dirty="0" smtClean="0"/>
              <a:t>, </a:t>
            </a:r>
            <a:r>
              <a:rPr lang="en-US" dirty="0" err="1" smtClean="0"/>
              <a:t>Saad</a:t>
            </a:r>
            <a:r>
              <a:rPr lang="en-US" dirty="0" smtClean="0"/>
              <a:t> Bin </a:t>
            </a:r>
            <a:r>
              <a:rPr lang="en-US" dirty="0" err="1" smtClean="0"/>
              <a:t>Abid</a:t>
            </a:r>
            <a:r>
              <a:rPr lang="en-US" dirty="0" smtClean="0"/>
              <a:t>, Salman Rahman, Vincent </a:t>
            </a:r>
            <a:r>
              <a:rPr lang="en-US" dirty="0" err="1" smtClean="0"/>
              <a:t>Aravantinos</a:t>
            </a:r>
            <a:r>
              <a:rPr lang="en-US" dirty="0" smtClean="0"/>
              <a:t> (</a:t>
            </a:r>
            <a:r>
              <a:rPr lang="en-US" dirty="0" err="1" smtClean="0"/>
              <a:t>fortiss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Ralf </a:t>
            </a:r>
            <a:r>
              <a:rPr lang="en-US" dirty="0" err="1" smtClean="0"/>
              <a:t>Kuestner</a:t>
            </a:r>
            <a:r>
              <a:rPr lang="en-US" dirty="0" smtClean="0"/>
              <a:t>, Eduard </a:t>
            </a:r>
            <a:r>
              <a:rPr lang="en-US" dirty="0" err="1" smtClean="0"/>
              <a:t>Harwardt</a:t>
            </a:r>
            <a:r>
              <a:rPr lang="en-US" dirty="0" smtClean="0"/>
              <a:t> (Diehl Aerospace)</a:t>
            </a:r>
            <a:endParaRPr lang="en-US" dirty="0"/>
          </a:p>
          <a:p>
            <a:pPr lvl="0"/>
            <a:endParaRPr lang="en-US" dirty="0">
              <a:sym typeface="Arial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539750" y="3779837"/>
            <a:ext cx="8062912" cy="3587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539750" y="4138612"/>
            <a:ext cx="8062912" cy="3603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Process Awareness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59" y="1336675"/>
            <a:ext cx="7617547" cy="4859338"/>
          </a:xfrm>
        </p:spPr>
      </p:pic>
    </p:spTree>
    <p:extLst>
      <p:ext uri="{BB962C8B-B14F-4D97-AF65-F5344CB8AC3E}">
        <p14:creationId xmlns:p14="http://schemas.microsoft.com/office/powerpoint/2010/main" val="123845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Implementing Process Awareness</a:t>
            </a:r>
            <a:endParaRPr lang="en-US" dirty="0">
              <a:latin typeface="+mj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77" y="1153583"/>
            <a:ext cx="6917046" cy="5037130"/>
          </a:xfrm>
        </p:spPr>
      </p:pic>
    </p:spTree>
    <p:extLst>
      <p:ext uri="{BB962C8B-B14F-4D97-AF65-F5344CB8AC3E}">
        <p14:creationId xmlns:p14="http://schemas.microsoft.com/office/powerpoint/2010/main" val="169966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Implementing Process Awareness</a:t>
            </a:r>
            <a:endParaRPr lang="en-US" dirty="0">
              <a:latin typeface="+mj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77" y="1153583"/>
            <a:ext cx="6917046" cy="5037130"/>
          </a:xfrm>
        </p:spPr>
      </p:pic>
      <p:sp>
        <p:nvSpPr>
          <p:cNvPr id="8" name="Oval 7"/>
          <p:cNvSpPr/>
          <p:nvPr/>
        </p:nvSpPr>
        <p:spPr>
          <a:xfrm>
            <a:off x="1295400" y="4250267"/>
            <a:ext cx="1871134" cy="85513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1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Implementing Process </a:t>
            </a:r>
            <a:r>
              <a:rPr lang="en-US" dirty="0" smtClean="0">
                <a:latin typeface="+mj-lt"/>
              </a:rPr>
              <a:t>Awareness: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Architecture </a:t>
            </a:r>
            <a:r>
              <a:rPr lang="en-US" dirty="0" smtClean="0">
                <a:latin typeface="+mj-lt"/>
              </a:rPr>
              <a:t>of the </a:t>
            </a:r>
            <a:r>
              <a:rPr lang="en-US" dirty="0" smtClean="0">
                <a:latin typeface="+mj-lt"/>
              </a:rPr>
              <a:t>Model Property </a:t>
            </a:r>
            <a:r>
              <a:rPr lang="en-US" dirty="0" smtClean="0">
                <a:latin typeface="+mj-lt"/>
              </a:rPr>
              <a:t>language</a:t>
            </a:r>
            <a:endParaRPr lang="en-US" dirty="0">
              <a:latin typeface="+mj-lt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30" y="1584944"/>
            <a:ext cx="6144540" cy="4883561"/>
          </a:xfrm>
        </p:spPr>
      </p:pic>
      <p:sp>
        <p:nvSpPr>
          <p:cNvPr id="4" name="Oval 3"/>
          <p:cNvSpPr/>
          <p:nvPr/>
        </p:nvSpPr>
        <p:spPr>
          <a:xfrm>
            <a:off x="3636433" y="3904827"/>
            <a:ext cx="1871134" cy="85513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8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Implementing process awareness: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Calculating </a:t>
            </a:r>
            <a:r>
              <a:rPr lang="en-US" dirty="0" smtClean="0">
                <a:latin typeface="+mj-lt"/>
              </a:rPr>
              <a:t>current state of edition</a:t>
            </a:r>
            <a:endParaRPr lang="en-US" dirty="0">
              <a:latin typeface="+mj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05" y="1441121"/>
            <a:ext cx="4477590" cy="2856317"/>
          </a:xfrm>
        </p:spPr>
      </p:pic>
      <p:sp>
        <p:nvSpPr>
          <p:cNvPr id="6" name="TextBox 5"/>
          <p:cNvSpPr txBox="1"/>
          <p:nvPr/>
        </p:nvSpPr>
        <p:spPr>
          <a:xfrm>
            <a:off x="5712031" y="2025884"/>
            <a:ext cx="27510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Assumptions:</a:t>
            </a:r>
          </a:p>
          <a:p>
            <a:r>
              <a:rPr lang="en-US" dirty="0"/>
              <a:t> </a:t>
            </a:r>
            <a:r>
              <a:rPr lang="en-US" dirty="0" smtClean="0"/>
              <a:t>   - Directed acyclic graph</a:t>
            </a:r>
          </a:p>
          <a:p>
            <a:r>
              <a:rPr lang="en-US" dirty="0"/>
              <a:t> </a:t>
            </a:r>
            <a:r>
              <a:rPr lang="en-US" dirty="0" smtClean="0"/>
              <a:t>   - One start, final state</a:t>
            </a:r>
          </a:p>
          <a:p>
            <a:r>
              <a:rPr lang="en-US" dirty="0"/>
              <a:t> </a:t>
            </a:r>
            <a:r>
              <a:rPr lang="en-US" dirty="0" smtClean="0"/>
              <a:t>   - Forks are mutually exclusive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1305" y="5059983"/>
            <a:ext cx="73837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 smtClean="0"/>
              <a:t>tarting </a:t>
            </a:r>
            <a:r>
              <a:rPr lang="en-US" dirty="0"/>
              <a:t>at the initial </a:t>
            </a:r>
            <a:r>
              <a:rPr lang="en-US" dirty="0" smtClean="0"/>
              <a:t>state, recursively follow </a:t>
            </a:r>
            <a:r>
              <a:rPr lang="en-US" dirty="0"/>
              <a:t>the flow model graph until no more </a:t>
            </a:r>
            <a:r>
              <a:rPr lang="en-US" b="1" dirty="0"/>
              <a:t>states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>can </a:t>
            </a:r>
            <a:r>
              <a:rPr lang="en-US" dirty="0"/>
              <a:t>be found that </a:t>
            </a:r>
            <a:r>
              <a:rPr lang="en-US" b="1" dirty="0" smtClean="0"/>
              <a:t>satisfy </a:t>
            </a:r>
            <a:r>
              <a:rPr lang="en-US" dirty="0" smtClean="0"/>
              <a:t>the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Return last state that </a:t>
            </a:r>
            <a:r>
              <a:rPr lang="en-US" b="1" dirty="0" smtClean="0"/>
              <a:t>satisfies</a:t>
            </a:r>
            <a:r>
              <a:rPr lang="en-US" dirty="0" smtClean="0"/>
              <a:t> the model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9282644">
            <a:off x="2171339" y="2583722"/>
            <a:ext cx="4801314" cy="1938992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0" dirty="0" smtClean="0"/>
              <a:t>DEMO</a:t>
            </a:r>
            <a:endParaRPr lang="en-US" sz="12000" dirty="0"/>
          </a:p>
        </p:txBody>
      </p:sp>
    </p:spTree>
    <p:extLst>
      <p:ext uri="{BB962C8B-B14F-4D97-AF65-F5344CB8AC3E}">
        <p14:creationId xmlns:p14="http://schemas.microsoft.com/office/powerpoint/2010/main" val="27189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other MDD environments process-aware?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18" y="1521460"/>
            <a:ext cx="6657340" cy="39843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18191" y="5698152"/>
            <a:ext cx="2068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Damascus" charset="-78"/>
                <a:ea typeface="Damascus" charset="-78"/>
                <a:cs typeface="Damascus" charset="-78"/>
              </a:rPr>
              <a:t>https://af3.fortiss.org/</a:t>
            </a:r>
          </a:p>
        </p:txBody>
      </p:sp>
      <p:sp>
        <p:nvSpPr>
          <p:cNvPr id="12" name="TextBox 11"/>
          <p:cNvSpPr txBox="1"/>
          <p:nvPr/>
        </p:nvSpPr>
        <p:spPr>
          <a:xfrm rot="19282644">
            <a:off x="2171339" y="2583722"/>
            <a:ext cx="4801314" cy="1938992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0" dirty="0" smtClean="0"/>
              <a:t>DEMO</a:t>
            </a:r>
            <a:endParaRPr lang="en-US" sz="12000" dirty="0"/>
          </a:p>
        </p:txBody>
      </p:sp>
    </p:spTree>
    <p:extLst>
      <p:ext uri="{BB962C8B-B14F-4D97-AF65-F5344CB8AC3E}">
        <p14:creationId xmlns:p14="http://schemas.microsoft.com/office/powerpoint/2010/main" val="188828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Summary</a:t>
            </a:r>
            <a:endParaRPr lang="en-US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15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>
              <a:lnSpc>
                <a:spcPct val="100000"/>
              </a:lnSpc>
              <a:buNone/>
            </a:pPr>
            <a:r>
              <a:rPr lang="en-GB" dirty="0" smtClean="0">
                <a:cs typeface="Arial" pitchFamily="34" charset="0"/>
              </a:rPr>
              <a:t>Contact // </a:t>
            </a:r>
            <a:r>
              <a:rPr lang="en-GB" dirty="0">
                <a:cs typeface="Arial" pitchFamily="34" charset="0"/>
              </a:rPr>
              <a:t>Levi </a:t>
            </a:r>
            <a:r>
              <a:rPr lang="en-GB" dirty="0" err="1">
                <a:cs typeface="Arial" pitchFamily="34" charset="0"/>
              </a:rPr>
              <a:t>Lúcio</a:t>
            </a:r>
            <a:endParaRPr lang="en-GB" dirty="0" smtClean="0">
              <a:cs typeface="Arial" pitchFamily="34" charset="0"/>
            </a:endParaRPr>
          </a:p>
          <a:p>
            <a:pPr marL="358775" indent="-358775">
              <a:lnSpc>
                <a:spcPct val="100000"/>
              </a:lnSpc>
              <a:buNone/>
            </a:pPr>
            <a:endParaRPr lang="en-GB" dirty="0" smtClean="0">
              <a:cs typeface="Arial" pitchFamily="34" charset="0"/>
            </a:endParaRPr>
          </a:p>
          <a:p>
            <a:pPr marL="358775" indent="-358775">
              <a:lnSpc>
                <a:spcPct val="100000"/>
              </a:lnSpc>
              <a:buNone/>
            </a:pPr>
            <a:r>
              <a:rPr lang="en-GB" dirty="0" smtClean="0">
                <a:cs typeface="Arial" pitchFamily="34" charset="0"/>
              </a:rPr>
              <a:t>fortiss GmbH</a:t>
            </a:r>
          </a:p>
          <a:p>
            <a:pPr marL="358775" indent="-358775">
              <a:lnSpc>
                <a:spcPct val="100000"/>
              </a:lnSpc>
              <a:buNone/>
            </a:pPr>
            <a:r>
              <a:rPr lang="de-DE" dirty="0" smtClean="0">
                <a:cs typeface="Arial" pitchFamily="34" charset="0"/>
              </a:rPr>
              <a:t>An-Institut Technische Universität München</a:t>
            </a:r>
          </a:p>
          <a:p>
            <a:pPr marL="358775" indent="-358775">
              <a:lnSpc>
                <a:spcPct val="100000"/>
              </a:lnSpc>
              <a:buNone/>
            </a:pPr>
            <a:r>
              <a:rPr lang="de-DE" dirty="0" smtClean="0">
                <a:cs typeface="Arial" pitchFamily="34" charset="0"/>
              </a:rPr>
              <a:t>Guerickestraße 25 · 80805 München · Germany</a:t>
            </a:r>
          </a:p>
          <a:p>
            <a:pPr marL="358775" indent="-358775">
              <a:lnSpc>
                <a:spcPct val="100000"/>
              </a:lnSpc>
              <a:buNone/>
            </a:pPr>
            <a:endParaRPr lang="en-GB" dirty="0" smtClean="0">
              <a:cs typeface="Arial" pitchFamily="34" charset="0"/>
            </a:endParaRPr>
          </a:p>
          <a:p>
            <a:pPr marL="358775" indent="-358775">
              <a:lnSpc>
                <a:spcPct val="100000"/>
              </a:lnSpc>
              <a:buNone/>
            </a:pPr>
            <a:r>
              <a:rPr lang="en-GB" dirty="0" err="1" smtClean="0">
                <a:cs typeface="Arial" pitchFamily="34" charset="0"/>
              </a:rPr>
              <a:t>tel</a:t>
            </a:r>
            <a:r>
              <a:rPr lang="en-GB" b="1" dirty="0" smtClean="0">
                <a:cs typeface="Arial" pitchFamily="34" charset="0"/>
              </a:rPr>
              <a:t> </a:t>
            </a:r>
            <a:r>
              <a:rPr lang="is-IS" dirty="0"/>
              <a:t>+49 (89) 360 35 22 26 </a:t>
            </a:r>
            <a:r>
              <a:rPr lang="is-IS" dirty="0" smtClean="0"/>
              <a:t> </a:t>
            </a:r>
            <a:r>
              <a:rPr lang="en-GB" dirty="0" smtClean="0">
                <a:cs typeface="Arial" pitchFamily="34" charset="0"/>
              </a:rPr>
              <a:t>fax</a:t>
            </a:r>
            <a:r>
              <a:rPr lang="en-GB" b="1" dirty="0" smtClean="0">
                <a:cs typeface="Arial" pitchFamily="34" charset="0"/>
              </a:rPr>
              <a:t> </a:t>
            </a:r>
            <a:r>
              <a:rPr lang="is-IS" dirty="0"/>
              <a:t>+49 (89) 360 35 22 50</a:t>
            </a:r>
            <a:endParaRPr lang="en-GB" dirty="0" smtClean="0">
              <a:cs typeface="Arial" pitchFamily="34" charset="0"/>
            </a:endParaRPr>
          </a:p>
          <a:p>
            <a:pPr marL="358775" indent="-358775">
              <a:lnSpc>
                <a:spcPct val="100000"/>
              </a:lnSpc>
              <a:buNone/>
            </a:pPr>
            <a:r>
              <a:rPr lang="en-GB" dirty="0" err="1" smtClean="0">
                <a:cs typeface="Arial" pitchFamily="34" charset="0"/>
              </a:rPr>
              <a:t>lucio@fortiss.org</a:t>
            </a:r>
            <a:endParaRPr lang="en-GB" dirty="0" smtClean="0">
              <a:cs typeface="Arial" pitchFamily="34" charset="0"/>
            </a:endParaRPr>
          </a:p>
          <a:p>
            <a:pPr marL="358775" indent="-358775">
              <a:lnSpc>
                <a:spcPct val="100000"/>
              </a:lnSpc>
              <a:buNone/>
            </a:pPr>
            <a:r>
              <a:rPr lang="en-GB" dirty="0" smtClean="0">
                <a:cs typeface="Arial" pitchFamily="34" charset="0"/>
              </a:rPr>
              <a:t>www.fortiss.org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47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customize a Model-Driven Development environment in </a:t>
            </a:r>
            <a:r>
              <a:rPr lang="en-US" dirty="0"/>
              <a:t>order to support a given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The process should be of an advisory nature and minimally invasive regarding the modelling experience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0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Framing the problem</a:t>
            </a:r>
          </a:p>
          <a:p>
            <a:r>
              <a:rPr lang="en-US" dirty="0" smtClean="0"/>
              <a:t>Running example: an MDD environment for gathering requirements</a:t>
            </a:r>
            <a:endParaRPr lang="en-US" dirty="0" smtClean="0"/>
          </a:p>
          <a:p>
            <a:r>
              <a:rPr lang="en-US" dirty="0" smtClean="0"/>
              <a:t>Implementing process-awareness</a:t>
            </a:r>
          </a:p>
          <a:p>
            <a:r>
              <a:rPr lang="en-US" dirty="0" smtClean="0"/>
              <a:t>Demos (MPS and AF3)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1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 the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47" y="1260475"/>
            <a:ext cx="6973706" cy="485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 the problem: Roles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47" y="1260475"/>
            <a:ext cx="6973706" cy="4859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74733" y="5452534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3"/>
                </a:solidFill>
              </a:rPr>
              <a:t>Framework Developer</a:t>
            </a:r>
            <a:endParaRPr lang="en-US" sz="1800" dirty="0"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74733" y="238760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accent3"/>
                </a:solidFill>
              </a:rPr>
              <a:t>Modeller</a:t>
            </a:r>
            <a:r>
              <a:rPr lang="en-US" sz="1800" dirty="0" smtClean="0">
                <a:solidFill>
                  <a:schemeClr val="accent3"/>
                </a:solidFill>
              </a:rPr>
              <a:t> (User)</a:t>
            </a:r>
            <a:endParaRPr lang="en-US" sz="1800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74732" y="3117295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3"/>
                </a:solidFill>
              </a:rPr>
              <a:t>Framework customizer</a:t>
            </a:r>
            <a:endParaRPr lang="en-US" sz="1800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1865" y="3915582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3"/>
                </a:solidFill>
              </a:rPr>
              <a:t>(Domain-specific) tool developer</a:t>
            </a:r>
            <a:endParaRPr lang="en-US" sz="1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95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gathering environment: </a:t>
            </a:r>
            <a:br>
              <a:rPr lang="en-US" dirty="0" smtClean="0"/>
            </a:br>
            <a:r>
              <a:rPr lang="en-US" dirty="0" smtClean="0"/>
              <a:t>The Framework Customizer Role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47" y="1260475"/>
            <a:ext cx="6973706" cy="4859338"/>
          </a:xfrm>
        </p:spPr>
      </p:pic>
    </p:spTree>
    <p:extLst>
      <p:ext uri="{BB962C8B-B14F-4D97-AF65-F5344CB8AC3E}">
        <p14:creationId xmlns:p14="http://schemas.microsoft.com/office/powerpoint/2010/main" val="100790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gathering environment </a:t>
            </a:r>
            <a:r>
              <a:rPr lang="en-US" dirty="0" smtClean="0"/>
              <a:t>for Cooling </a:t>
            </a:r>
            <a:r>
              <a:rPr lang="en-US" dirty="0"/>
              <a:t>C</a:t>
            </a:r>
            <a:r>
              <a:rPr lang="en-US" dirty="0" smtClean="0"/>
              <a:t>ontrollers: The (Domain-Specific) Tool Developer role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62" y="1260475"/>
            <a:ext cx="6920875" cy="4859338"/>
          </a:xfrm>
        </p:spPr>
      </p:pic>
    </p:spTree>
    <p:extLst>
      <p:ext uri="{BB962C8B-B14F-4D97-AF65-F5344CB8AC3E}">
        <p14:creationId xmlns:p14="http://schemas.microsoft.com/office/powerpoint/2010/main" val="188490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Process Awareness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16" y="1260475"/>
            <a:ext cx="7178567" cy="4859338"/>
          </a:xfrm>
        </p:spPr>
      </p:pic>
    </p:spTree>
    <p:extLst>
      <p:ext uri="{BB962C8B-B14F-4D97-AF65-F5344CB8AC3E}">
        <p14:creationId xmlns:p14="http://schemas.microsoft.com/office/powerpoint/2010/main" val="193448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Process Awareness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16" y="1260475"/>
            <a:ext cx="7178567" cy="4859338"/>
          </a:xfrm>
        </p:spPr>
      </p:pic>
      <p:sp>
        <p:nvSpPr>
          <p:cNvPr id="4" name="Oval 3"/>
          <p:cNvSpPr/>
          <p:nvPr/>
        </p:nvSpPr>
        <p:spPr>
          <a:xfrm>
            <a:off x="6077373" y="2277534"/>
            <a:ext cx="2298699" cy="117686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9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rtiss.20120413">
  <a:themeElements>
    <a:clrScheme name="fortiss">
      <a:dk1>
        <a:srgbClr val="737B99"/>
      </a:dk1>
      <a:lt1>
        <a:srgbClr val="FFFFFF"/>
      </a:lt1>
      <a:dk2>
        <a:srgbClr val="B7B5C3"/>
      </a:dk2>
      <a:lt2>
        <a:srgbClr val="FFFFFF"/>
      </a:lt2>
      <a:accent1>
        <a:srgbClr val="003CD6"/>
      </a:accent1>
      <a:accent2>
        <a:srgbClr val="18181B"/>
      </a:accent2>
      <a:accent3>
        <a:srgbClr val="5F636A"/>
      </a:accent3>
      <a:accent4>
        <a:srgbClr val="BDB69E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4847</TotalTime>
  <Words>248</Words>
  <Application>Microsoft Macintosh PowerPoint</Application>
  <PresentationFormat>On-screen Show (4:3)</PresentationFormat>
  <Paragraphs>59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Damascus</vt:lpstr>
      <vt:lpstr>Museo Sans 300</vt:lpstr>
      <vt:lpstr>Arial</vt:lpstr>
      <vt:lpstr>fortiss.20120413</vt:lpstr>
      <vt:lpstr>Process-Aware Model-Driven Development Environments</vt:lpstr>
      <vt:lpstr>Problem statement</vt:lpstr>
      <vt:lpstr>Presentation plan</vt:lpstr>
      <vt:lpstr>Framing the problem</vt:lpstr>
      <vt:lpstr>Framing the problem: Roles</vt:lpstr>
      <vt:lpstr>Requirements gathering environment:  The Framework Customizer Role</vt:lpstr>
      <vt:lpstr>Requirements gathering environment for Cooling Controllers: The (Domain-Specific) Tool Developer role</vt:lpstr>
      <vt:lpstr>Implementing Process Awareness</vt:lpstr>
      <vt:lpstr>Implementing Process Awareness</vt:lpstr>
      <vt:lpstr>Implementing Process Awareness</vt:lpstr>
      <vt:lpstr>Implementing Process Awareness</vt:lpstr>
      <vt:lpstr>Implementing Process Awareness</vt:lpstr>
      <vt:lpstr>Implementing Process Awareness: Architecture of the Model Property language</vt:lpstr>
      <vt:lpstr>Implementing process awareness: Calculating current state of edition</vt:lpstr>
      <vt:lpstr>Making other MDD environments process-aware?</vt:lpstr>
      <vt:lpstr>Summary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MbSE - Tech Day 2017</dc:title>
  <dc:creator>Simon Barner</dc:creator>
  <cp:lastModifiedBy>Microsoft Office User</cp:lastModifiedBy>
  <cp:revision>124</cp:revision>
  <dcterms:modified xsi:type="dcterms:W3CDTF">2017-09-14T12:10:04Z</dcterms:modified>
</cp:coreProperties>
</file>