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40"/>
  </p:notesMasterIdLst>
  <p:sldIdLst>
    <p:sldId id="256" r:id="rId2"/>
    <p:sldId id="257" r:id="rId3"/>
    <p:sldId id="301" r:id="rId4"/>
    <p:sldId id="308" r:id="rId5"/>
    <p:sldId id="309" r:id="rId6"/>
    <p:sldId id="310" r:id="rId7"/>
    <p:sldId id="258" r:id="rId8"/>
    <p:sldId id="259" r:id="rId9"/>
    <p:sldId id="260" r:id="rId10"/>
    <p:sldId id="261" r:id="rId11"/>
    <p:sldId id="262" r:id="rId12"/>
    <p:sldId id="263" r:id="rId13"/>
    <p:sldId id="264" r:id="rId14"/>
    <p:sldId id="265" r:id="rId15"/>
    <p:sldId id="300" r:id="rId16"/>
    <p:sldId id="290" r:id="rId17"/>
    <p:sldId id="267" r:id="rId18"/>
    <p:sldId id="297" r:id="rId19"/>
    <p:sldId id="291" r:id="rId20"/>
    <p:sldId id="292" r:id="rId21"/>
    <p:sldId id="270" r:id="rId22"/>
    <p:sldId id="298" r:id="rId23"/>
    <p:sldId id="271" r:id="rId24"/>
    <p:sldId id="272" r:id="rId25"/>
    <p:sldId id="293" r:id="rId26"/>
    <p:sldId id="294" r:id="rId27"/>
    <p:sldId id="275" r:id="rId28"/>
    <p:sldId id="299" r:id="rId29"/>
    <p:sldId id="295" r:id="rId30"/>
    <p:sldId id="296" r:id="rId31"/>
    <p:sldId id="281" r:id="rId32"/>
    <p:sldId id="279" r:id="rId33"/>
    <p:sldId id="303" r:id="rId34"/>
    <p:sldId id="282" r:id="rId35"/>
    <p:sldId id="285" r:id="rId36"/>
    <p:sldId id="306" r:id="rId37"/>
    <p:sldId id="307" r:id="rId38"/>
    <p:sldId id="305"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CAFF"/>
    <a:srgbClr val="51BE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2"/>
    <p:restoredTop sz="93661"/>
  </p:normalViewPr>
  <p:slideViewPr>
    <p:cSldViewPr snapToGrid="0">
      <p:cViewPr>
        <p:scale>
          <a:sx n="150" d="100"/>
          <a:sy n="150" d="100"/>
        </p:scale>
        <p:origin x="144"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922527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7192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14</a:t>
            </a:fld>
            <a:endParaRPr lang="en-US"/>
          </a:p>
        </p:txBody>
      </p:sp>
    </p:spTree>
    <p:extLst>
      <p:ext uri="{BB962C8B-B14F-4D97-AF65-F5344CB8AC3E}">
        <p14:creationId xmlns:p14="http://schemas.microsoft.com/office/powerpoint/2010/main" val="460037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15</a:t>
            </a:fld>
            <a:endParaRPr lang="en-US"/>
          </a:p>
        </p:txBody>
      </p:sp>
    </p:spTree>
    <p:extLst>
      <p:ext uri="{BB962C8B-B14F-4D97-AF65-F5344CB8AC3E}">
        <p14:creationId xmlns:p14="http://schemas.microsoft.com/office/powerpoint/2010/main" val="1532478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16</a:t>
            </a:fld>
            <a:endParaRPr lang="en-US"/>
          </a:p>
        </p:txBody>
      </p:sp>
    </p:spTree>
    <p:extLst>
      <p:ext uri="{BB962C8B-B14F-4D97-AF65-F5344CB8AC3E}">
        <p14:creationId xmlns:p14="http://schemas.microsoft.com/office/powerpoint/2010/main" val="115916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17</a:t>
            </a:fld>
            <a:endParaRPr lang="en-US"/>
          </a:p>
        </p:txBody>
      </p:sp>
    </p:spTree>
    <p:extLst>
      <p:ext uri="{BB962C8B-B14F-4D97-AF65-F5344CB8AC3E}">
        <p14:creationId xmlns:p14="http://schemas.microsoft.com/office/powerpoint/2010/main" val="1556773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18</a:t>
            </a:fld>
            <a:endParaRPr lang="en-US"/>
          </a:p>
        </p:txBody>
      </p:sp>
    </p:spTree>
    <p:extLst>
      <p:ext uri="{BB962C8B-B14F-4D97-AF65-F5344CB8AC3E}">
        <p14:creationId xmlns:p14="http://schemas.microsoft.com/office/powerpoint/2010/main" val="710455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19</a:t>
            </a:fld>
            <a:endParaRPr lang="en-US"/>
          </a:p>
        </p:txBody>
      </p:sp>
    </p:spTree>
    <p:extLst>
      <p:ext uri="{BB962C8B-B14F-4D97-AF65-F5344CB8AC3E}">
        <p14:creationId xmlns:p14="http://schemas.microsoft.com/office/powerpoint/2010/main" val="1086986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20</a:t>
            </a:fld>
            <a:endParaRPr lang="en-US"/>
          </a:p>
        </p:txBody>
      </p:sp>
    </p:spTree>
    <p:extLst>
      <p:ext uri="{BB962C8B-B14F-4D97-AF65-F5344CB8AC3E}">
        <p14:creationId xmlns:p14="http://schemas.microsoft.com/office/powerpoint/2010/main" val="175826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21</a:t>
            </a:fld>
            <a:endParaRPr lang="en-US"/>
          </a:p>
        </p:txBody>
      </p:sp>
    </p:spTree>
    <p:extLst>
      <p:ext uri="{BB962C8B-B14F-4D97-AF65-F5344CB8AC3E}">
        <p14:creationId xmlns:p14="http://schemas.microsoft.com/office/powerpoint/2010/main" val="469926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22</a:t>
            </a:fld>
            <a:endParaRPr lang="en-US"/>
          </a:p>
        </p:txBody>
      </p:sp>
    </p:spTree>
    <p:extLst>
      <p:ext uri="{BB962C8B-B14F-4D97-AF65-F5344CB8AC3E}">
        <p14:creationId xmlns:p14="http://schemas.microsoft.com/office/powerpoint/2010/main" val="1127931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23</a:t>
            </a:fld>
            <a:endParaRPr lang="en-US"/>
          </a:p>
        </p:txBody>
      </p:sp>
    </p:spTree>
    <p:extLst>
      <p:ext uri="{BB962C8B-B14F-4D97-AF65-F5344CB8AC3E}">
        <p14:creationId xmlns:p14="http://schemas.microsoft.com/office/powerpoint/2010/main" val="151916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a:t>
            </a:fld>
            <a:endParaRPr lang="en-US"/>
          </a:p>
        </p:txBody>
      </p:sp>
    </p:spTree>
    <p:extLst>
      <p:ext uri="{BB962C8B-B14F-4D97-AF65-F5344CB8AC3E}">
        <p14:creationId xmlns:p14="http://schemas.microsoft.com/office/powerpoint/2010/main" val="191361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24</a:t>
            </a:fld>
            <a:endParaRPr lang="en-US"/>
          </a:p>
        </p:txBody>
      </p:sp>
    </p:spTree>
    <p:extLst>
      <p:ext uri="{BB962C8B-B14F-4D97-AF65-F5344CB8AC3E}">
        <p14:creationId xmlns:p14="http://schemas.microsoft.com/office/powerpoint/2010/main" val="2038716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25</a:t>
            </a:fld>
            <a:endParaRPr lang="en-US"/>
          </a:p>
        </p:txBody>
      </p:sp>
    </p:spTree>
    <p:extLst>
      <p:ext uri="{BB962C8B-B14F-4D97-AF65-F5344CB8AC3E}">
        <p14:creationId xmlns:p14="http://schemas.microsoft.com/office/powerpoint/2010/main" val="1543849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26</a:t>
            </a:fld>
            <a:endParaRPr lang="en-US"/>
          </a:p>
        </p:txBody>
      </p:sp>
    </p:spTree>
    <p:extLst>
      <p:ext uri="{BB962C8B-B14F-4D97-AF65-F5344CB8AC3E}">
        <p14:creationId xmlns:p14="http://schemas.microsoft.com/office/powerpoint/2010/main" val="593141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27</a:t>
            </a:fld>
            <a:endParaRPr lang="en-US"/>
          </a:p>
        </p:txBody>
      </p:sp>
    </p:spTree>
    <p:extLst>
      <p:ext uri="{BB962C8B-B14F-4D97-AF65-F5344CB8AC3E}">
        <p14:creationId xmlns:p14="http://schemas.microsoft.com/office/powerpoint/2010/main" val="221011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28</a:t>
            </a:fld>
            <a:endParaRPr lang="en-US"/>
          </a:p>
        </p:txBody>
      </p:sp>
    </p:spTree>
    <p:extLst>
      <p:ext uri="{BB962C8B-B14F-4D97-AF65-F5344CB8AC3E}">
        <p14:creationId xmlns:p14="http://schemas.microsoft.com/office/powerpoint/2010/main" val="1106576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29</a:t>
            </a:fld>
            <a:endParaRPr lang="en-US"/>
          </a:p>
        </p:txBody>
      </p:sp>
    </p:spTree>
    <p:extLst>
      <p:ext uri="{BB962C8B-B14F-4D97-AF65-F5344CB8AC3E}">
        <p14:creationId xmlns:p14="http://schemas.microsoft.com/office/powerpoint/2010/main" val="1566135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30</a:t>
            </a:fld>
            <a:endParaRPr lang="en-US"/>
          </a:p>
        </p:txBody>
      </p:sp>
    </p:spTree>
    <p:extLst>
      <p:ext uri="{BB962C8B-B14F-4D97-AF65-F5344CB8AC3E}">
        <p14:creationId xmlns:p14="http://schemas.microsoft.com/office/powerpoint/2010/main" val="948812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31</a:t>
            </a:fld>
            <a:endParaRPr lang="en-US"/>
          </a:p>
        </p:txBody>
      </p:sp>
    </p:spTree>
    <p:extLst>
      <p:ext uri="{BB962C8B-B14F-4D97-AF65-F5344CB8AC3E}">
        <p14:creationId xmlns:p14="http://schemas.microsoft.com/office/powerpoint/2010/main" val="793746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32</a:t>
            </a:fld>
            <a:endParaRPr lang="en-US"/>
          </a:p>
        </p:txBody>
      </p:sp>
    </p:spTree>
    <p:extLst>
      <p:ext uri="{BB962C8B-B14F-4D97-AF65-F5344CB8AC3E}">
        <p14:creationId xmlns:p14="http://schemas.microsoft.com/office/powerpoint/2010/main" val="520099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33</a:t>
            </a:fld>
            <a:endParaRPr lang="en-US"/>
          </a:p>
        </p:txBody>
      </p:sp>
    </p:spTree>
    <p:extLst>
      <p:ext uri="{BB962C8B-B14F-4D97-AF65-F5344CB8AC3E}">
        <p14:creationId xmlns:p14="http://schemas.microsoft.com/office/powerpoint/2010/main" val="155676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7</a:t>
            </a:fld>
            <a:endParaRPr lang="en-US"/>
          </a:p>
        </p:txBody>
      </p:sp>
    </p:spTree>
    <p:extLst>
      <p:ext uri="{BB962C8B-B14F-4D97-AF65-F5344CB8AC3E}">
        <p14:creationId xmlns:p14="http://schemas.microsoft.com/office/powerpoint/2010/main" val="1552782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34</a:t>
            </a:fld>
            <a:endParaRPr lang="en-US"/>
          </a:p>
        </p:txBody>
      </p:sp>
    </p:spTree>
    <p:extLst>
      <p:ext uri="{BB962C8B-B14F-4D97-AF65-F5344CB8AC3E}">
        <p14:creationId xmlns:p14="http://schemas.microsoft.com/office/powerpoint/2010/main" val="1131751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35</a:t>
            </a:fld>
            <a:endParaRPr lang="en-US"/>
          </a:p>
        </p:txBody>
      </p:sp>
    </p:spTree>
    <p:extLst>
      <p:ext uri="{BB962C8B-B14F-4D97-AF65-F5344CB8AC3E}">
        <p14:creationId xmlns:p14="http://schemas.microsoft.com/office/powerpoint/2010/main" val="254244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908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8</a:t>
            </a:fld>
            <a:endParaRPr lang="en-US"/>
          </a:p>
        </p:txBody>
      </p:sp>
    </p:spTree>
    <p:extLst>
      <p:ext uri="{BB962C8B-B14F-4D97-AF65-F5344CB8AC3E}">
        <p14:creationId xmlns:p14="http://schemas.microsoft.com/office/powerpoint/2010/main" val="209513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9</a:t>
            </a:fld>
            <a:endParaRPr lang="en-US"/>
          </a:p>
        </p:txBody>
      </p:sp>
    </p:spTree>
    <p:extLst>
      <p:ext uri="{BB962C8B-B14F-4D97-AF65-F5344CB8AC3E}">
        <p14:creationId xmlns:p14="http://schemas.microsoft.com/office/powerpoint/2010/main" val="1988297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10</a:t>
            </a:fld>
            <a:endParaRPr lang="en-US"/>
          </a:p>
        </p:txBody>
      </p:sp>
    </p:spTree>
    <p:extLst>
      <p:ext uri="{BB962C8B-B14F-4D97-AF65-F5344CB8AC3E}">
        <p14:creationId xmlns:p14="http://schemas.microsoft.com/office/powerpoint/2010/main" val="157092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11</a:t>
            </a:fld>
            <a:endParaRPr lang="en-US"/>
          </a:p>
        </p:txBody>
      </p:sp>
    </p:spTree>
    <p:extLst>
      <p:ext uri="{BB962C8B-B14F-4D97-AF65-F5344CB8AC3E}">
        <p14:creationId xmlns:p14="http://schemas.microsoft.com/office/powerpoint/2010/main" val="101729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12</a:t>
            </a:fld>
            <a:endParaRPr lang="en-US"/>
          </a:p>
        </p:txBody>
      </p:sp>
    </p:spTree>
    <p:extLst>
      <p:ext uri="{BB962C8B-B14F-4D97-AF65-F5344CB8AC3E}">
        <p14:creationId xmlns:p14="http://schemas.microsoft.com/office/powerpoint/2010/main" val="291557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09BD-1F1A-A84A-A18B-65496DF906E4}" type="slidenum">
              <a:rPr lang="en-US" smtClean="0"/>
              <a:t>13</a:t>
            </a:fld>
            <a:endParaRPr lang="en-US"/>
          </a:p>
        </p:txBody>
      </p:sp>
    </p:spTree>
    <p:extLst>
      <p:ext uri="{BB962C8B-B14F-4D97-AF65-F5344CB8AC3E}">
        <p14:creationId xmlns:p14="http://schemas.microsoft.com/office/powerpoint/2010/main" val="131349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6"/>
        <p:cNvGrpSpPr/>
        <p:nvPr/>
      </p:nvGrpSpPr>
      <p:grpSpPr>
        <a:xfrm>
          <a:off x="0" y="0"/>
          <a:ext cx="0" cy="0"/>
          <a:chOff x="0" y="0"/>
          <a:chExt cx="0" cy="0"/>
        </a:xfrm>
      </p:grpSpPr>
      <p:pic>
        <p:nvPicPr>
          <p:cNvPr id="17" name="Shape 17" descr="7_fortiss_network.png"/>
          <p:cNvPicPr preferRelativeResize="0"/>
          <p:nvPr/>
        </p:nvPicPr>
        <p:blipFill rotWithShape="1">
          <a:blip r:embed="rId2">
            <a:alphaModFix/>
          </a:blip>
          <a:srcRect/>
          <a:stretch/>
        </p:blipFill>
        <p:spPr>
          <a:xfrm>
            <a:off x="7673975" y="3505200"/>
            <a:ext cx="1470024" cy="3352799"/>
          </a:xfrm>
          <a:prstGeom prst="rect">
            <a:avLst/>
          </a:prstGeom>
          <a:noFill/>
          <a:ln>
            <a:noFill/>
          </a:ln>
        </p:spPr>
      </p:pic>
      <p:sp>
        <p:nvSpPr>
          <p:cNvPr id="18" name="Shape 18"/>
          <p:cNvSpPr txBox="1"/>
          <p:nvPr/>
        </p:nvSpPr>
        <p:spPr>
          <a:xfrm>
            <a:off x="539750" y="5310187"/>
            <a:ext cx="4464050" cy="53974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400" b="0" i="0" u="none" strike="noStrike" cap="none" noProof="0" dirty="0" smtClean="0">
                <a:solidFill>
                  <a:schemeClr val="dk1"/>
                </a:solidFill>
                <a:latin typeface="Calibri" panose="020F0502020204030204" pitchFamily="34" charset="0"/>
                <a:ea typeface="Arial"/>
                <a:cs typeface="Arial"/>
                <a:sym typeface="Arial"/>
              </a:rPr>
              <a:t>fortiss GmbH</a:t>
            </a:r>
          </a:p>
          <a:p>
            <a:pPr marL="0" marR="0" lvl="0" indent="0" algn="l" rtl="0">
              <a:spcBef>
                <a:spcPts val="0"/>
              </a:spcBef>
              <a:spcAft>
                <a:spcPts val="0"/>
              </a:spcAft>
              <a:buSzPct val="25000"/>
              <a:buNone/>
            </a:pPr>
            <a:r>
              <a:rPr lang="de-DE" sz="1400" b="0" i="0" u="none" strike="noStrike" cap="none" noProof="0" dirty="0" smtClean="0">
                <a:solidFill>
                  <a:schemeClr val="dk1"/>
                </a:solidFill>
                <a:latin typeface="Calibri" panose="020F0502020204030204" pitchFamily="34" charset="0"/>
                <a:ea typeface="Arial"/>
                <a:cs typeface="Arial"/>
                <a:sym typeface="Arial"/>
              </a:rPr>
              <a:t>An-Institut Technische Universität München</a:t>
            </a:r>
            <a:endParaRPr lang="de-DE" sz="1400" b="0" i="0" u="none" strike="noStrike" cap="none" noProof="0" dirty="0">
              <a:solidFill>
                <a:schemeClr val="dk1"/>
              </a:solidFill>
              <a:latin typeface="Calibri" panose="020F0502020204030204" pitchFamily="34" charset="0"/>
              <a:ea typeface="Arial"/>
              <a:cs typeface="Arial"/>
              <a:sym typeface="Arial"/>
            </a:endParaRPr>
          </a:p>
        </p:txBody>
      </p:sp>
      <p:pic>
        <p:nvPicPr>
          <p:cNvPr id="19" name="Shape 19" descr="rgb_schutzzone [Konvertiert].png"/>
          <p:cNvPicPr preferRelativeResize="0"/>
          <p:nvPr/>
        </p:nvPicPr>
        <p:blipFill rotWithShape="1">
          <a:blip r:embed="rId3">
            <a:alphaModFix/>
          </a:blip>
          <a:srcRect/>
          <a:stretch/>
        </p:blipFill>
        <p:spPr>
          <a:xfrm>
            <a:off x="7369175" y="450850"/>
            <a:ext cx="1233488" cy="360363"/>
          </a:xfrm>
          <a:prstGeom prst="rect">
            <a:avLst/>
          </a:prstGeom>
          <a:noFill/>
          <a:ln>
            <a:noFill/>
          </a:ln>
        </p:spPr>
      </p:pic>
      <p:sp>
        <p:nvSpPr>
          <p:cNvPr id="20" name="Shape 20"/>
          <p:cNvSpPr txBox="1">
            <a:spLocks noGrp="1"/>
          </p:cNvSpPr>
          <p:nvPr>
            <p:ph type="ctrTitle"/>
          </p:nvPr>
        </p:nvSpPr>
        <p:spPr>
          <a:xfrm>
            <a:off x="540000" y="2160000"/>
            <a:ext cx="8063999" cy="7199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400" b="0" i="0" u="none" strike="noStrike" cap="none">
                <a:solidFill>
                  <a:schemeClr val="dk1"/>
                </a:solidFill>
                <a:latin typeface="Calibri" panose="020F0502020204030204" pitchFamily="34" charset="0"/>
                <a:ea typeface="Calibri" panose="020F0502020204030204" pitchFamily="34" charset="0"/>
                <a:cs typeface="Arial"/>
                <a:sym typeface="Arial"/>
              </a:defRPr>
            </a:lvl1pPr>
            <a:lvl2pPr marL="0" marR="0" lvl="1" indent="0" algn="l" rtl="0">
              <a:spcBef>
                <a:spcPts val="0"/>
              </a:spcBef>
              <a:spcAft>
                <a:spcPts val="0"/>
              </a:spcAft>
              <a:buNone/>
              <a:defRPr sz="28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8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8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8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28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28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28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2800" b="0" i="0" u="none" strike="noStrike" cap="none">
                <a:solidFill>
                  <a:schemeClr val="dk1"/>
                </a:solidFill>
                <a:latin typeface="Arial"/>
                <a:ea typeface="Arial"/>
                <a:cs typeface="Arial"/>
                <a:sym typeface="Arial"/>
              </a:defRPr>
            </a:lvl9pPr>
          </a:lstStyle>
          <a:p>
            <a:endParaRPr dirty="0"/>
          </a:p>
        </p:txBody>
      </p:sp>
      <p:sp>
        <p:nvSpPr>
          <p:cNvPr id="21" name="Shape 21"/>
          <p:cNvSpPr txBox="1">
            <a:spLocks noGrp="1"/>
          </p:cNvSpPr>
          <p:nvPr>
            <p:ph type="subTitle" idx="1"/>
          </p:nvPr>
        </p:nvSpPr>
        <p:spPr>
          <a:xfrm>
            <a:off x="540000" y="2880000"/>
            <a:ext cx="8063999" cy="540000"/>
          </a:xfrm>
          <a:prstGeom prst="rect">
            <a:avLst/>
          </a:prstGeom>
          <a:noFill/>
          <a:ln>
            <a:noFill/>
          </a:ln>
        </p:spPr>
        <p:txBody>
          <a:bodyPr lIns="91425" tIns="91425" rIns="91425" bIns="91425" anchor="t" anchorCtr="0"/>
          <a:lstStyle>
            <a:lvl1pPr marL="0" marR="0" lvl="0" indent="0" algn="l" rtl="0">
              <a:lnSpc>
                <a:spcPct val="125000"/>
              </a:lnSpc>
              <a:spcBef>
                <a:spcPts val="360"/>
              </a:spcBef>
              <a:spcAft>
                <a:spcPts val="0"/>
              </a:spcAft>
              <a:buClr>
                <a:srgbClr val="A4A8B9"/>
              </a:buClr>
              <a:buFont typeface="Arial"/>
              <a:buNone/>
              <a:defRPr sz="1800" b="0" i="0" u="none" strike="noStrike" cap="none">
                <a:solidFill>
                  <a:srgbClr val="A4A8B9"/>
                </a:solidFill>
                <a:latin typeface="Calibri" panose="020F0502020204030204" pitchFamily="34" charset="0"/>
                <a:ea typeface="Calibri" panose="020F0502020204030204" pitchFamily="34" charset="0"/>
                <a:cs typeface="Arial"/>
                <a:sym typeface="Arial"/>
              </a:defRPr>
            </a:lvl1pPr>
            <a:lvl2pPr marL="457200" marR="0" lvl="1" indent="0" algn="ctr" rtl="0">
              <a:lnSpc>
                <a:spcPct val="125000"/>
              </a:lnSpc>
              <a:spcBef>
                <a:spcPts val="440"/>
              </a:spcBef>
              <a:spcAft>
                <a:spcPts val="0"/>
              </a:spcAft>
              <a:buClr>
                <a:srgbClr val="A4A8B9"/>
              </a:buClr>
              <a:buFont typeface="Arial"/>
              <a:buNone/>
              <a:defRPr sz="2200" b="0" i="0" u="none" strike="noStrike" cap="none">
                <a:solidFill>
                  <a:srgbClr val="A4A8B9"/>
                </a:solidFill>
                <a:latin typeface="Arial"/>
                <a:ea typeface="Arial"/>
                <a:cs typeface="Arial"/>
                <a:sym typeface="Arial"/>
              </a:defRPr>
            </a:lvl2pPr>
            <a:lvl3pPr marL="914400" marR="0" lvl="2" indent="0" algn="ctr" rtl="0">
              <a:lnSpc>
                <a:spcPct val="125000"/>
              </a:lnSpc>
              <a:spcBef>
                <a:spcPts val="400"/>
              </a:spcBef>
              <a:spcAft>
                <a:spcPts val="0"/>
              </a:spcAft>
              <a:buClr>
                <a:srgbClr val="A4A8B9"/>
              </a:buClr>
              <a:buFont typeface="Arial"/>
              <a:buNone/>
              <a:defRPr sz="2000" b="0" i="0" u="none" strike="noStrike" cap="none">
                <a:solidFill>
                  <a:srgbClr val="A4A8B9"/>
                </a:solidFill>
                <a:latin typeface="Arial"/>
                <a:ea typeface="Arial"/>
                <a:cs typeface="Arial"/>
                <a:sym typeface="Arial"/>
              </a:defRPr>
            </a:lvl3pPr>
            <a:lvl4pPr marL="1371600" marR="0" lvl="3" indent="0" algn="ctr" rtl="0">
              <a:lnSpc>
                <a:spcPct val="125000"/>
              </a:lnSpc>
              <a:spcBef>
                <a:spcPts val="360"/>
              </a:spcBef>
              <a:spcAft>
                <a:spcPts val="0"/>
              </a:spcAft>
              <a:buClr>
                <a:srgbClr val="A4A8B9"/>
              </a:buClr>
              <a:buFont typeface="Arial"/>
              <a:buNone/>
              <a:defRPr sz="1800" b="0" i="0" u="none" strike="noStrike" cap="none">
                <a:solidFill>
                  <a:srgbClr val="A4A8B9"/>
                </a:solidFill>
                <a:latin typeface="Arial"/>
                <a:ea typeface="Arial"/>
                <a:cs typeface="Arial"/>
                <a:sym typeface="Arial"/>
              </a:defRPr>
            </a:lvl4pPr>
            <a:lvl5pPr marL="1828800" marR="0" lvl="4" indent="0" algn="ctr" rtl="0">
              <a:lnSpc>
                <a:spcPct val="125000"/>
              </a:lnSpc>
              <a:spcBef>
                <a:spcPts val="320"/>
              </a:spcBef>
              <a:spcAft>
                <a:spcPts val="0"/>
              </a:spcAft>
              <a:buClr>
                <a:srgbClr val="A4A8B9"/>
              </a:buClr>
              <a:buFont typeface="Arial"/>
              <a:buNone/>
              <a:defRPr sz="1600" b="0" i="0" u="none" strike="noStrike" cap="none">
                <a:solidFill>
                  <a:srgbClr val="A4A8B9"/>
                </a:solidFill>
                <a:latin typeface="Arial"/>
                <a:ea typeface="Arial"/>
                <a:cs typeface="Arial"/>
                <a:sym typeface="Arial"/>
              </a:defRPr>
            </a:lvl5pPr>
            <a:lvl6pPr marL="2286000" marR="0" lvl="5" indent="0" algn="ctr" rtl="0">
              <a:spcBef>
                <a:spcPts val="400"/>
              </a:spcBef>
              <a:buClr>
                <a:srgbClr val="A4A8B9"/>
              </a:buClr>
              <a:buFont typeface="Arial"/>
              <a:buNone/>
              <a:defRPr sz="2000" b="0" i="0" u="none" strike="noStrike" cap="none">
                <a:solidFill>
                  <a:srgbClr val="A4A8B9"/>
                </a:solidFill>
                <a:latin typeface="Arial"/>
                <a:ea typeface="Arial"/>
                <a:cs typeface="Arial"/>
                <a:sym typeface="Arial"/>
              </a:defRPr>
            </a:lvl6pPr>
            <a:lvl7pPr marL="2743200" marR="0" lvl="6" indent="0" algn="ctr" rtl="0">
              <a:spcBef>
                <a:spcPts val="400"/>
              </a:spcBef>
              <a:buClr>
                <a:srgbClr val="A4A8B9"/>
              </a:buClr>
              <a:buFont typeface="Arial"/>
              <a:buNone/>
              <a:defRPr sz="2000" b="0" i="0" u="none" strike="noStrike" cap="none">
                <a:solidFill>
                  <a:srgbClr val="A4A8B9"/>
                </a:solidFill>
                <a:latin typeface="Arial"/>
                <a:ea typeface="Arial"/>
                <a:cs typeface="Arial"/>
                <a:sym typeface="Arial"/>
              </a:defRPr>
            </a:lvl7pPr>
            <a:lvl8pPr marL="3200400" marR="0" lvl="7" indent="0" algn="ctr" rtl="0">
              <a:spcBef>
                <a:spcPts val="400"/>
              </a:spcBef>
              <a:buClr>
                <a:srgbClr val="A4A8B9"/>
              </a:buClr>
              <a:buFont typeface="Arial"/>
              <a:buNone/>
              <a:defRPr sz="2000" b="0" i="0" u="none" strike="noStrike" cap="none">
                <a:solidFill>
                  <a:srgbClr val="A4A8B9"/>
                </a:solidFill>
                <a:latin typeface="Arial"/>
                <a:ea typeface="Arial"/>
                <a:cs typeface="Arial"/>
                <a:sym typeface="Arial"/>
              </a:defRPr>
            </a:lvl8pPr>
            <a:lvl9pPr marL="3657600" marR="0" lvl="8" indent="0" algn="ctr" rtl="0">
              <a:spcBef>
                <a:spcPts val="400"/>
              </a:spcBef>
              <a:buClr>
                <a:srgbClr val="A4A8B9"/>
              </a:buClr>
              <a:buFont typeface="Arial"/>
              <a:buNone/>
              <a:defRPr sz="2000" b="0" i="0" u="none" strike="noStrike" cap="none">
                <a:solidFill>
                  <a:srgbClr val="A4A8B9"/>
                </a:solidFill>
                <a:latin typeface="Arial"/>
                <a:ea typeface="Arial"/>
                <a:cs typeface="Arial"/>
                <a:sym typeface="Arial"/>
              </a:defRPr>
            </a:lvl9pPr>
          </a:lstStyle>
          <a:p>
            <a:endParaRPr dirty="0"/>
          </a:p>
        </p:txBody>
      </p:sp>
      <p:sp>
        <p:nvSpPr>
          <p:cNvPr id="22" name="Shape 22"/>
          <p:cNvSpPr txBox="1">
            <a:spLocks noGrp="1"/>
          </p:cNvSpPr>
          <p:nvPr>
            <p:ph type="body" idx="2"/>
          </p:nvPr>
        </p:nvSpPr>
        <p:spPr>
          <a:xfrm>
            <a:off x="539999" y="3780000"/>
            <a:ext cx="8063999" cy="359999"/>
          </a:xfrm>
          <a:prstGeom prst="rect">
            <a:avLst/>
          </a:prstGeom>
          <a:noFill/>
          <a:ln>
            <a:noFill/>
          </a:ln>
        </p:spPr>
        <p:txBody>
          <a:bodyPr lIns="91425" tIns="91425" rIns="91425" bIns="91425" anchor="t" anchorCtr="0"/>
          <a:lstStyle>
            <a:lvl1pPr marL="342900" marR="0" lvl="0" indent="-342900" algn="l" rtl="0">
              <a:lnSpc>
                <a:spcPct val="125000"/>
              </a:lnSpc>
              <a:spcBef>
                <a:spcPts val="360"/>
              </a:spcBef>
              <a:spcAft>
                <a:spcPts val="0"/>
              </a:spcAft>
              <a:buClr>
                <a:schemeClr val="dk1"/>
              </a:buClr>
              <a:buFont typeface="Arial"/>
              <a:buNone/>
              <a:defRPr sz="1800" b="1" i="0" u="none" strike="noStrike" cap="none">
                <a:solidFill>
                  <a:schemeClr val="dk1"/>
                </a:solidFill>
                <a:latin typeface="Calibri" panose="020F0502020204030204" pitchFamily="34" charset="0"/>
                <a:ea typeface="Calibri" panose="020F0502020204030204" pitchFamily="34" charset="0"/>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body" idx="3"/>
          </p:nvPr>
        </p:nvSpPr>
        <p:spPr>
          <a:xfrm>
            <a:off x="539999" y="4140000"/>
            <a:ext cx="8063999" cy="359999"/>
          </a:xfrm>
          <a:prstGeom prst="rect">
            <a:avLst/>
          </a:prstGeom>
          <a:noFill/>
          <a:ln>
            <a:noFill/>
          </a:ln>
        </p:spPr>
        <p:txBody>
          <a:bodyPr lIns="91425" tIns="91425" rIns="91425" bIns="91425" anchor="t" anchorCtr="0"/>
          <a:lstStyle>
            <a:lvl1pPr marL="342900" marR="0" lvl="0" indent="-342900" algn="l" rtl="0">
              <a:lnSpc>
                <a:spcPct val="125000"/>
              </a:lnSpc>
              <a:spcBef>
                <a:spcPts val="360"/>
              </a:spcBef>
              <a:spcAft>
                <a:spcPts val="0"/>
              </a:spcAft>
              <a:buClr>
                <a:schemeClr val="dk1"/>
              </a:buClr>
              <a:buFont typeface="Arial"/>
              <a:buNone/>
              <a:defRPr sz="1800" b="0" i="0" u="none" strike="noStrike" cap="none">
                <a:solidFill>
                  <a:schemeClr val="dk1"/>
                </a:solidFill>
                <a:latin typeface="Calibri" panose="020F0502020204030204" pitchFamily="34" charset="0"/>
                <a:ea typeface="Calibri" panose="020F0502020204030204" pitchFamily="34" charset="0"/>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4" name="Shape 24"/>
          <p:cNvSpPr txBox="1">
            <a:spLocks noGrp="1"/>
          </p:cNvSpPr>
          <p:nvPr>
            <p:ph type="dt" idx="10"/>
          </p:nvPr>
        </p:nvSpPr>
        <p:spPr>
          <a:xfrm>
            <a:off x="539750" y="1800225"/>
            <a:ext cx="8064499"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Calibri" panose="020F0502020204030204" pitchFamily="34" charset="0"/>
                <a:ea typeface="Calibri" panose="020F0502020204030204" pitchFamily="34" charset="0"/>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de-DE" dirty="0"/>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9750" y="188350"/>
            <a:ext cx="2028825" cy="1358370"/>
          </a:xfrm>
          <a:prstGeom prst="rect">
            <a:avLst/>
          </a:prstGeom>
        </p:spPr>
      </p:pic>
      <p:sp>
        <p:nvSpPr>
          <p:cNvPr id="4" name="Rectangle 3"/>
          <p:cNvSpPr/>
          <p:nvPr userDrawn="1"/>
        </p:nvSpPr>
        <p:spPr>
          <a:xfrm>
            <a:off x="1066800" y="1364025"/>
            <a:ext cx="704850"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540000"/>
            <a:ext cx="8064000" cy="360000"/>
          </a:xfrm>
          <a:prstGeom prst="rect">
            <a:avLst/>
          </a:prstGeom>
        </p:spPr>
        <p:txBody>
          <a:bodyPr/>
          <a:lstStyle>
            <a:lvl1pPr>
              <a:defRPr>
                <a:latin typeface="Calibri" panose="020F0502020204030204" pitchFamily="34" charset="0"/>
              </a:defRPr>
            </a:lvl1pPr>
          </a:lstStyle>
          <a:p>
            <a:r>
              <a:rPr lang="en-US" dirty="0" err="1"/>
              <a:t>Überschrift</a:t>
            </a:r>
            <a:r>
              <a:rPr lang="en-US" dirty="0"/>
              <a:t> 1</a:t>
            </a:r>
            <a:endParaRPr lang="de-DE" dirty="0"/>
          </a:p>
        </p:txBody>
      </p:sp>
      <p:sp>
        <p:nvSpPr>
          <p:cNvPr id="8" name="Text Placeholder 7"/>
          <p:cNvSpPr>
            <a:spLocks noGrp="1"/>
          </p:cNvSpPr>
          <p:nvPr>
            <p:ph type="body" sz="quarter" idx="13" hasCustomPrompt="1"/>
          </p:nvPr>
        </p:nvSpPr>
        <p:spPr>
          <a:xfrm>
            <a:off x="540000" y="990000"/>
            <a:ext cx="8064000" cy="360000"/>
          </a:xfrm>
        </p:spPr>
        <p:txBody>
          <a:bodyPr/>
          <a:lstStyle>
            <a:lvl1pPr marL="358775" indent="-358775">
              <a:buFontTx/>
              <a:buNone/>
              <a:defRPr sz="2400">
                <a:solidFill>
                  <a:schemeClr val="accent2"/>
                </a:solidFill>
                <a:latin typeface="Calibri" panose="020F0502020204030204" pitchFamily="34" charset="0"/>
              </a:defRPr>
            </a:lvl1pPr>
          </a:lstStyle>
          <a:p>
            <a:pPr lvl="0"/>
            <a:r>
              <a:rPr lang="en-US" dirty="0" err="1"/>
              <a:t>Überschrift</a:t>
            </a:r>
            <a:r>
              <a:rPr lang="en-US" dirty="0"/>
              <a:t> 2</a:t>
            </a:r>
            <a:endParaRPr lang="de-DE" dirty="0"/>
          </a:p>
        </p:txBody>
      </p:sp>
      <p:sp>
        <p:nvSpPr>
          <p:cNvPr id="12" name="Content Placeholder 2"/>
          <p:cNvSpPr>
            <a:spLocks noGrp="1"/>
          </p:cNvSpPr>
          <p:nvPr>
            <p:ph idx="1"/>
          </p:nvPr>
        </p:nvSpPr>
        <p:spPr>
          <a:xfrm>
            <a:off x="540000" y="1620000"/>
            <a:ext cx="8064000" cy="4500000"/>
          </a:xfrm>
          <a:prstGeom prst="rect">
            <a:avLst/>
          </a:prstGeom>
        </p:spPr>
        <p:txBody>
          <a:bodyPr/>
          <a:lstStyle>
            <a:lvl1pPr>
              <a:defRPr>
                <a:latin typeface="Calibri" panose="020F0502020204030204" pitchFamily="34" charset="0"/>
              </a:defRPr>
            </a:lvl1pPr>
            <a:lvl2pPr>
              <a:buFont typeface="Arial" pitchFamily="34" charset="0"/>
              <a:buChar char="–"/>
              <a:defRPr>
                <a:latin typeface="Calibri" panose="020F0502020204030204" pitchFamily="34" charset="0"/>
              </a:defRPr>
            </a:lvl2pPr>
            <a:lvl3pPr>
              <a:defRPr>
                <a:latin typeface="Calibri" panose="020F0502020204030204" pitchFamily="34" charset="0"/>
              </a:defRPr>
            </a:lvl3pPr>
            <a:lvl4pPr>
              <a:buFont typeface="Arial" pitchFamily="34" charset="0"/>
              <a:buChar cha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Footer Placeholder 4"/>
          <p:cNvSpPr>
            <a:spLocks noGrp="1"/>
          </p:cNvSpPr>
          <p:nvPr>
            <p:ph type="ftr" sz="quarter" idx="3"/>
          </p:nvPr>
        </p:nvSpPr>
        <p:spPr>
          <a:xfrm>
            <a:off x="899999" y="6399000"/>
            <a:ext cx="5440839" cy="198000"/>
          </a:xfrm>
          <a:prstGeom prst="rect">
            <a:avLst/>
          </a:prstGeom>
        </p:spPr>
        <p:txBody>
          <a:bodyPr lIns="0" tIns="0" rIns="0" bIns="0" anchor="ctr" anchorCtr="0"/>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2"/>
                </a:solidFill>
                <a:latin typeface="Museo Sans 300" panose="02000000000000000000" pitchFamily="50" charset="0"/>
              </a:defRPr>
            </a:lvl1pPr>
          </a:lstStyle>
          <a:p>
            <a:endParaRPr lang="en-US" dirty="0" smtClean="0">
              <a:solidFill>
                <a:srgbClr val="003CD6"/>
              </a:solidFill>
              <a:latin typeface="Arial"/>
            </a:endParaRPr>
          </a:p>
        </p:txBody>
      </p:sp>
      <p:sp>
        <p:nvSpPr>
          <p:cNvPr id="19" name="Slide Number Placeholder 5"/>
          <p:cNvSpPr>
            <a:spLocks noGrp="1"/>
          </p:cNvSpPr>
          <p:nvPr>
            <p:ph type="sldNum" sz="quarter" idx="4"/>
          </p:nvPr>
        </p:nvSpPr>
        <p:spPr>
          <a:xfrm>
            <a:off x="540000" y="6408000"/>
            <a:ext cx="306000" cy="180000"/>
          </a:xfrm>
          <a:prstGeom prst="rect">
            <a:avLst/>
          </a:prstGeom>
        </p:spPr>
        <p:txBody>
          <a:bodyPr lIns="0" tIns="0" rIns="0" bIns="0" anchor="ctr" anchorCtr="0"/>
          <a:lstStyle>
            <a:lvl1pPr algn="l">
              <a:defRPr sz="800">
                <a:solidFill>
                  <a:schemeClr val="tx2"/>
                </a:solidFill>
                <a:latin typeface="Museo Sans 300" panose="02000000000000000000" pitchFamily="50" charset="0"/>
              </a:defRPr>
            </a:lvl1pPr>
          </a:lstStyle>
          <a:p>
            <a:fld id="{489E9558-A501-4703-B3B6-844DE4E4CEB4}" type="slidenum">
              <a:rPr lang="de-DE" smtClean="0"/>
              <a:pPr/>
              <a:t>‹#›</a:t>
            </a:fld>
            <a:endParaRPr lang="de-DE"/>
          </a:p>
        </p:txBody>
      </p:sp>
    </p:spTree>
    <p:extLst>
      <p:ext uri="{BB962C8B-B14F-4D97-AF65-F5344CB8AC3E}">
        <p14:creationId xmlns:p14="http://schemas.microsoft.com/office/powerpoint/2010/main" val="1980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540000" y="540000"/>
            <a:ext cx="8063999" cy="3599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8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28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8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8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8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28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28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28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2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540000" y="1620000"/>
            <a:ext cx="3942000" cy="4500000"/>
          </a:xfrm>
          <a:prstGeom prst="rect">
            <a:avLst/>
          </a:prstGeom>
          <a:noFill/>
          <a:ln>
            <a:noFill/>
          </a:ln>
        </p:spPr>
        <p:txBody>
          <a:bodyPr lIns="91425" tIns="91425" rIns="91425" bIns="91425" anchor="t" anchorCtr="0"/>
          <a:lstStyle>
            <a:lvl1pPr marL="342900" marR="0" lvl="0" indent="-190500" algn="l" rtl="0">
              <a:lnSpc>
                <a:spcPct val="125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body" idx="2"/>
          </p:nvPr>
        </p:nvSpPr>
        <p:spPr>
          <a:xfrm>
            <a:off x="540000" y="900000"/>
            <a:ext cx="8063999" cy="359999"/>
          </a:xfrm>
          <a:prstGeom prst="rect">
            <a:avLst/>
          </a:prstGeom>
          <a:noFill/>
          <a:ln>
            <a:noFill/>
          </a:ln>
        </p:spPr>
        <p:txBody>
          <a:bodyPr lIns="91425" tIns="91425" rIns="91425" bIns="91425" anchor="t" anchorCtr="0"/>
          <a:lstStyle>
            <a:lvl1pPr marL="342900" marR="0" lvl="0" indent="-342900" algn="l" rtl="0">
              <a:lnSpc>
                <a:spcPct val="125000"/>
              </a:lnSpc>
              <a:spcBef>
                <a:spcPts val="480"/>
              </a:spcBef>
              <a:spcAft>
                <a:spcPts val="0"/>
              </a:spcAft>
              <a:buClr>
                <a:schemeClr val="dk2"/>
              </a:buClr>
              <a:buFont typeface="Arial"/>
              <a:buNone/>
              <a:defRPr sz="2400" b="0" i="0" u="none" strike="noStrike" cap="none">
                <a:solidFill>
                  <a:schemeClr val="dk2"/>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3"/>
          </p:nvPr>
        </p:nvSpPr>
        <p:spPr>
          <a:xfrm>
            <a:off x="4662000" y="1628800"/>
            <a:ext cx="3942000" cy="4500000"/>
          </a:xfrm>
          <a:prstGeom prst="rect">
            <a:avLst/>
          </a:prstGeom>
          <a:noFill/>
          <a:ln>
            <a:noFill/>
          </a:ln>
        </p:spPr>
        <p:txBody>
          <a:bodyPr lIns="91425" tIns="91425" rIns="91425" bIns="91425" anchor="t" anchorCtr="0"/>
          <a:lstStyle>
            <a:lvl1pPr marL="342900" marR="0" lvl="0" indent="-190500" algn="l" rtl="0">
              <a:lnSpc>
                <a:spcPct val="125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5821362" y="6408737"/>
            <a:ext cx="1619249" cy="179386"/>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900112" y="6408737"/>
            <a:ext cx="4895850" cy="179386"/>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smtClean="0"/>
          </a:p>
        </p:txBody>
      </p:sp>
      <p:sp>
        <p:nvSpPr>
          <p:cNvPr id="39" name="Shape 39"/>
          <p:cNvSpPr txBox="1">
            <a:spLocks noGrp="1"/>
          </p:cNvSpPr>
          <p:nvPr>
            <p:ph type="sldNum" idx="12"/>
          </p:nvPr>
        </p:nvSpPr>
        <p:spPr>
          <a:xfrm>
            <a:off x="539750" y="6408737"/>
            <a:ext cx="360363" cy="179386"/>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endParaRPr lang="en-US" sz="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Four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40000" y="540000"/>
            <a:ext cx="8063999" cy="3599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8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28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8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8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8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28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28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28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2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1"/>
          </p:nvPr>
        </p:nvSpPr>
        <p:spPr>
          <a:xfrm>
            <a:off x="540000" y="1620000"/>
            <a:ext cx="3942000" cy="2160000"/>
          </a:xfrm>
          <a:prstGeom prst="rect">
            <a:avLst/>
          </a:prstGeom>
          <a:noFill/>
          <a:ln>
            <a:noFill/>
          </a:ln>
        </p:spPr>
        <p:txBody>
          <a:bodyPr lIns="91425" tIns="91425" rIns="91425" bIns="91425" anchor="t" anchorCtr="0"/>
          <a:lstStyle>
            <a:lvl1pPr marL="342900" marR="0" lvl="0" indent="-190500" algn="l" rtl="0">
              <a:lnSpc>
                <a:spcPct val="125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540000" y="900000"/>
            <a:ext cx="8063999" cy="359999"/>
          </a:xfrm>
          <a:prstGeom prst="rect">
            <a:avLst/>
          </a:prstGeom>
          <a:noFill/>
          <a:ln>
            <a:noFill/>
          </a:ln>
        </p:spPr>
        <p:txBody>
          <a:bodyPr lIns="91425" tIns="91425" rIns="91425" bIns="91425" anchor="t" anchorCtr="0"/>
          <a:lstStyle>
            <a:lvl1pPr marL="342900" marR="0" lvl="0" indent="-342900" algn="l" rtl="0">
              <a:lnSpc>
                <a:spcPct val="125000"/>
              </a:lnSpc>
              <a:spcBef>
                <a:spcPts val="480"/>
              </a:spcBef>
              <a:spcAft>
                <a:spcPts val="0"/>
              </a:spcAft>
              <a:buClr>
                <a:schemeClr val="dk2"/>
              </a:buClr>
              <a:buFont typeface="Arial"/>
              <a:buNone/>
              <a:defRPr sz="2400" b="0" i="0" u="none" strike="noStrike" cap="none">
                <a:solidFill>
                  <a:schemeClr val="dk2"/>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3"/>
          </p:nvPr>
        </p:nvSpPr>
        <p:spPr>
          <a:xfrm>
            <a:off x="4662000" y="1628800"/>
            <a:ext cx="3942000" cy="2160000"/>
          </a:xfrm>
          <a:prstGeom prst="rect">
            <a:avLst/>
          </a:prstGeom>
          <a:noFill/>
          <a:ln>
            <a:noFill/>
          </a:ln>
        </p:spPr>
        <p:txBody>
          <a:bodyPr lIns="91425" tIns="91425" rIns="91425" bIns="91425" anchor="t" anchorCtr="0"/>
          <a:lstStyle>
            <a:lvl1pPr marL="342900" marR="0" lvl="0" indent="-190500" algn="l" rtl="0">
              <a:lnSpc>
                <a:spcPct val="125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body" idx="4"/>
          </p:nvPr>
        </p:nvSpPr>
        <p:spPr>
          <a:xfrm>
            <a:off x="539552" y="3960000"/>
            <a:ext cx="3942000" cy="2160000"/>
          </a:xfrm>
          <a:prstGeom prst="rect">
            <a:avLst/>
          </a:prstGeom>
          <a:noFill/>
          <a:ln>
            <a:noFill/>
          </a:ln>
        </p:spPr>
        <p:txBody>
          <a:bodyPr lIns="91425" tIns="91425" rIns="91425" bIns="91425" anchor="t" anchorCtr="0"/>
          <a:lstStyle>
            <a:lvl1pPr marL="342900" marR="0" lvl="0" indent="-190500" algn="l" rtl="0">
              <a:lnSpc>
                <a:spcPct val="125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body" idx="5"/>
          </p:nvPr>
        </p:nvSpPr>
        <p:spPr>
          <a:xfrm>
            <a:off x="4661551" y="3960000"/>
            <a:ext cx="3942000" cy="2160000"/>
          </a:xfrm>
          <a:prstGeom prst="rect">
            <a:avLst/>
          </a:prstGeom>
          <a:noFill/>
          <a:ln>
            <a:noFill/>
          </a:ln>
        </p:spPr>
        <p:txBody>
          <a:bodyPr lIns="91425" tIns="91425" rIns="91425" bIns="91425" anchor="t" anchorCtr="0"/>
          <a:lstStyle>
            <a:lvl1pPr marL="342900" marR="0" lvl="0" indent="-190500" algn="l" rtl="0">
              <a:lnSpc>
                <a:spcPct val="125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dt" idx="10"/>
          </p:nvPr>
        </p:nvSpPr>
        <p:spPr>
          <a:xfrm>
            <a:off x="5821362" y="6408737"/>
            <a:ext cx="1619249" cy="179386"/>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900112" y="6408737"/>
            <a:ext cx="4895850" cy="179386"/>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smtClean="0"/>
          </a:p>
        </p:txBody>
      </p:sp>
      <p:sp>
        <p:nvSpPr>
          <p:cNvPr id="49" name="Shape 49"/>
          <p:cNvSpPr txBox="1">
            <a:spLocks noGrp="1"/>
          </p:cNvSpPr>
          <p:nvPr>
            <p:ph type="sldNum" idx="12"/>
          </p:nvPr>
        </p:nvSpPr>
        <p:spPr>
          <a:xfrm>
            <a:off x="539750" y="6408737"/>
            <a:ext cx="360363" cy="179386"/>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endParaRPr lang="en-US" sz="8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540000" y="540000"/>
            <a:ext cx="8063999" cy="35999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8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28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8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8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8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28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28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28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2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1"/>
          </p:nvPr>
        </p:nvSpPr>
        <p:spPr>
          <a:xfrm>
            <a:off x="540000" y="900000"/>
            <a:ext cx="8063999" cy="359999"/>
          </a:xfrm>
          <a:prstGeom prst="rect">
            <a:avLst/>
          </a:prstGeom>
          <a:noFill/>
          <a:ln>
            <a:noFill/>
          </a:ln>
        </p:spPr>
        <p:txBody>
          <a:bodyPr lIns="91425" tIns="91425" rIns="91425" bIns="91425" anchor="t" anchorCtr="0"/>
          <a:lstStyle>
            <a:lvl1pPr marL="342900" marR="0" lvl="0" indent="-342900" algn="l" rtl="0">
              <a:lnSpc>
                <a:spcPct val="125000"/>
              </a:lnSpc>
              <a:spcBef>
                <a:spcPts val="480"/>
              </a:spcBef>
              <a:spcAft>
                <a:spcPts val="0"/>
              </a:spcAft>
              <a:buClr>
                <a:schemeClr val="dk2"/>
              </a:buClr>
              <a:buFont typeface="Arial"/>
              <a:buNone/>
              <a:defRPr sz="2400" b="0" i="0" u="none" strike="noStrike" cap="none">
                <a:solidFill>
                  <a:schemeClr val="dk2"/>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dt" idx="10"/>
          </p:nvPr>
        </p:nvSpPr>
        <p:spPr>
          <a:xfrm>
            <a:off x="5821362" y="6408737"/>
            <a:ext cx="1619249" cy="179386"/>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900112" y="6408737"/>
            <a:ext cx="4895850" cy="179386"/>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smtClean="0"/>
          </a:p>
        </p:txBody>
      </p:sp>
      <p:sp>
        <p:nvSpPr>
          <p:cNvPr id="55" name="Shape 55"/>
          <p:cNvSpPr txBox="1">
            <a:spLocks noGrp="1"/>
          </p:cNvSpPr>
          <p:nvPr>
            <p:ph type="sldNum" idx="12"/>
          </p:nvPr>
        </p:nvSpPr>
        <p:spPr>
          <a:xfrm>
            <a:off x="539750" y="6408737"/>
            <a:ext cx="360363" cy="179386"/>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endParaRPr lang="en-US" sz="8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5821362" y="6408737"/>
            <a:ext cx="1619249" cy="179386"/>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900112" y="6408737"/>
            <a:ext cx="4895850" cy="179386"/>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smtClean="0"/>
          </a:p>
        </p:txBody>
      </p:sp>
      <p:sp>
        <p:nvSpPr>
          <p:cNvPr id="59" name="Shape 59"/>
          <p:cNvSpPr txBox="1">
            <a:spLocks noGrp="1"/>
          </p:cNvSpPr>
          <p:nvPr>
            <p:ph type="sldNum" idx="12"/>
          </p:nvPr>
        </p:nvSpPr>
        <p:spPr>
          <a:xfrm>
            <a:off x="539750" y="6408737"/>
            <a:ext cx="360363" cy="179386"/>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endParaRPr lang="en-US" sz="8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 Only">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40000" y="540000"/>
            <a:ext cx="8063999" cy="5580000"/>
          </a:xfrm>
          <a:prstGeom prst="rect">
            <a:avLst/>
          </a:prstGeom>
          <a:noFill/>
          <a:ln>
            <a:noFill/>
          </a:ln>
        </p:spPr>
        <p:txBody>
          <a:bodyPr lIns="91425" tIns="91425" rIns="91425" bIns="91425" anchor="t" anchorCtr="0"/>
          <a:lstStyle>
            <a:lvl1pPr marL="342900" marR="0" lvl="0" indent="-190500" algn="l" rtl="0">
              <a:lnSpc>
                <a:spcPct val="125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5821362" y="6408737"/>
            <a:ext cx="1619249" cy="179386"/>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900112" y="6408737"/>
            <a:ext cx="4895850" cy="179386"/>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smtClean="0"/>
          </a:p>
        </p:txBody>
      </p:sp>
      <p:sp>
        <p:nvSpPr>
          <p:cNvPr id="64" name="Shape 64"/>
          <p:cNvSpPr txBox="1">
            <a:spLocks noGrp="1"/>
          </p:cNvSpPr>
          <p:nvPr>
            <p:ph type="sldNum" idx="12"/>
          </p:nvPr>
        </p:nvSpPr>
        <p:spPr>
          <a:xfrm>
            <a:off x="539750" y="6408737"/>
            <a:ext cx="360363" cy="179386"/>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endParaRPr lang="en-US" sz="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8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28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8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8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8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28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28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28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2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25000"/>
              </a:lnSpc>
              <a:spcBef>
                <a:spcPts val="480"/>
              </a:spcBef>
              <a:spcAft>
                <a:spcPts val="0"/>
              </a:spcAft>
              <a:buClr>
                <a:srgbClr val="A4A8B9"/>
              </a:buClr>
              <a:buFont typeface="Arial"/>
              <a:buNone/>
              <a:defRPr sz="2400" b="0" i="0" u="none" strike="noStrike" cap="none">
                <a:solidFill>
                  <a:srgbClr val="A4A8B9"/>
                </a:solidFill>
                <a:latin typeface="Arial"/>
                <a:ea typeface="Arial"/>
                <a:cs typeface="Arial"/>
                <a:sym typeface="Arial"/>
              </a:defRPr>
            </a:lvl1pPr>
            <a:lvl2pPr marL="457200" marR="0" lvl="1" indent="0" algn="ctr" rtl="0">
              <a:lnSpc>
                <a:spcPct val="125000"/>
              </a:lnSpc>
              <a:spcBef>
                <a:spcPts val="440"/>
              </a:spcBef>
              <a:spcAft>
                <a:spcPts val="0"/>
              </a:spcAft>
              <a:buClr>
                <a:srgbClr val="A4A8B9"/>
              </a:buClr>
              <a:buFont typeface="Arial"/>
              <a:buNone/>
              <a:defRPr sz="2200" b="0" i="0" u="none" strike="noStrike" cap="none">
                <a:solidFill>
                  <a:srgbClr val="A4A8B9"/>
                </a:solidFill>
                <a:latin typeface="Arial"/>
                <a:ea typeface="Arial"/>
                <a:cs typeface="Arial"/>
                <a:sym typeface="Arial"/>
              </a:defRPr>
            </a:lvl2pPr>
            <a:lvl3pPr marL="914400" marR="0" lvl="2" indent="0" algn="ctr" rtl="0">
              <a:lnSpc>
                <a:spcPct val="125000"/>
              </a:lnSpc>
              <a:spcBef>
                <a:spcPts val="400"/>
              </a:spcBef>
              <a:spcAft>
                <a:spcPts val="0"/>
              </a:spcAft>
              <a:buClr>
                <a:srgbClr val="A4A8B9"/>
              </a:buClr>
              <a:buFont typeface="Arial"/>
              <a:buNone/>
              <a:defRPr sz="2000" b="0" i="0" u="none" strike="noStrike" cap="none">
                <a:solidFill>
                  <a:srgbClr val="A4A8B9"/>
                </a:solidFill>
                <a:latin typeface="Arial"/>
                <a:ea typeface="Arial"/>
                <a:cs typeface="Arial"/>
                <a:sym typeface="Arial"/>
              </a:defRPr>
            </a:lvl3pPr>
            <a:lvl4pPr marL="1371600" marR="0" lvl="3" indent="0" algn="ctr" rtl="0">
              <a:lnSpc>
                <a:spcPct val="125000"/>
              </a:lnSpc>
              <a:spcBef>
                <a:spcPts val="360"/>
              </a:spcBef>
              <a:spcAft>
                <a:spcPts val="0"/>
              </a:spcAft>
              <a:buClr>
                <a:srgbClr val="A4A8B9"/>
              </a:buClr>
              <a:buFont typeface="Arial"/>
              <a:buNone/>
              <a:defRPr sz="1800" b="0" i="0" u="none" strike="noStrike" cap="none">
                <a:solidFill>
                  <a:srgbClr val="A4A8B9"/>
                </a:solidFill>
                <a:latin typeface="Arial"/>
                <a:ea typeface="Arial"/>
                <a:cs typeface="Arial"/>
                <a:sym typeface="Arial"/>
              </a:defRPr>
            </a:lvl4pPr>
            <a:lvl5pPr marL="1828800" marR="0" lvl="4" indent="0" algn="ctr" rtl="0">
              <a:lnSpc>
                <a:spcPct val="125000"/>
              </a:lnSpc>
              <a:spcBef>
                <a:spcPts val="320"/>
              </a:spcBef>
              <a:spcAft>
                <a:spcPts val="0"/>
              </a:spcAft>
              <a:buClr>
                <a:srgbClr val="A4A8B9"/>
              </a:buClr>
              <a:buFont typeface="Arial"/>
              <a:buNone/>
              <a:defRPr sz="1600" b="0" i="0" u="none" strike="noStrike" cap="none">
                <a:solidFill>
                  <a:srgbClr val="A4A8B9"/>
                </a:solidFill>
                <a:latin typeface="Arial"/>
                <a:ea typeface="Arial"/>
                <a:cs typeface="Arial"/>
                <a:sym typeface="Arial"/>
              </a:defRPr>
            </a:lvl5pPr>
            <a:lvl6pPr marL="2286000" marR="0" lvl="5" indent="0" algn="ctr" rtl="0">
              <a:spcBef>
                <a:spcPts val="400"/>
              </a:spcBef>
              <a:buClr>
                <a:srgbClr val="A4A8B9"/>
              </a:buClr>
              <a:buFont typeface="Arial"/>
              <a:buNone/>
              <a:defRPr sz="2000" b="0" i="0" u="none" strike="noStrike" cap="none">
                <a:solidFill>
                  <a:srgbClr val="A4A8B9"/>
                </a:solidFill>
                <a:latin typeface="Arial"/>
                <a:ea typeface="Arial"/>
                <a:cs typeface="Arial"/>
                <a:sym typeface="Arial"/>
              </a:defRPr>
            </a:lvl6pPr>
            <a:lvl7pPr marL="2743200" marR="0" lvl="6" indent="0" algn="ctr" rtl="0">
              <a:spcBef>
                <a:spcPts val="400"/>
              </a:spcBef>
              <a:buClr>
                <a:srgbClr val="A4A8B9"/>
              </a:buClr>
              <a:buFont typeface="Arial"/>
              <a:buNone/>
              <a:defRPr sz="2000" b="0" i="0" u="none" strike="noStrike" cap="none">
                <a:solidFill>
                  <a:srgbClr val="A4A8B9"/>
                </a:solidFill>
                <a:latin typeface="Arial"/>
                <a:ea typeface="Arial"/>
                <a:cs typeface="Arial"/>
                <a:sym typeface="Arial"/>
              </a:defRPr>
            </a:lvl7pPr>
            <a:lvl8pPr marL="3200400" marR="0" lvl="7" indent="0" algn="ctr" rtl="0">
              <a:spcBef>
                <a:spcPts val="400"/>
              </a:spcBef>
              <a:buClr>
                <a:srgbClr val="A4A8B9"/>
              </a:buClr>
              <a:buFont typeface="Arial"/>
              <a:buNone/>
              <a:defRPr sz="2000" b="0" i="0" u="none" strike="noStrike" cap="none">
                <a:solidFill>
                  <a:srgbClr val="A4A8B9"/>
                </a:solidFill>
                <a:latin typeface="Arial"/>
                <a:ea typeface="Arial"/>
                <a:cs typeface="Arial"/>
                <a:sym typeface="Arial"/>
              </a:defRPr>
            </a:lvl8pPr>
            <a:lvl9pPr marL="3657600" marR="0" lvl="8" indent="0" algn="ctr" rtl="0">
              <a:spcBef>
                <a:spcPts val="400"/>
              </a:spcBef>
              <a:buClr>
                <a:srgbClr val="A4A8B9"/>
              </a:buClr>
              <a:buFont typeface="Arial"/>
              <a:buNone/>
              <a:defRPr sz="2000" b="0" i="0" u="none" strike="noStrike" cap="none">
                <a:solidFill>
                  <a:srgbClr val="A4A8B9"/>
                </a:solidFill>
                <a:latin typeface="Arial"/>
                <a:ea typeface="Arial"/>
                <a:cs typeface="Arial"/>
                <a:sym typeface="Arial"/>
              </a:defRPr>
            </a:lvl9pPr>
          </a:lstStyle>
          <a:p>
            <a:endParaRPr/>
          </a:p>
        </p:txBody>
      </p:sp>
      <p:sp>
        <p:nvSpPr>
          <p:cNvPr id="68" name="Shape 68"/>
          <p:cNvSpPr txBox="1">
            <a:spLocks noGrp="1"/>
          </p:cNvSpPr>
          <p:nvPr>
            <p:ph type="dt" idx="10"/>
          </p:nvPr>
        </p:nvSpPr>
        <p:spPr>
          <a:xfrm>
            <a:off x="5821362" y="6408737"/>
            <a:ext cx="1619249" cy="179386"/>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ftr" idx="11"/>
          </p:nvPr>
        </p:nvSpPr>
        <p:spPr>
          <a:xfrm>
            <a:off x="900112" y="6408737"/>
            <a:ext cx="4895850" cy="179386"/>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0" name="Shape 70"/>
          <p:cNvSpPr txBox="1">
            <a:spLocks noGrp="1"/>
          </p:cNvSpPr>
          <p:nvPr>
            <p:ph type="sldNum" idx="12"/>
          </p:nvPr>
        </p:nvSpPr>
        <p:spPr>
          <a:xfrm>
            <a:off x="539750" y="6408737"/>
            <a:ext cx="360363" cy="179386"/>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endParaRPr lang="en-US" sz="8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539750" y="539750"/>
            <a:ext cx="8064499" cy="360363"/>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8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28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8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8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8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28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28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28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2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dt" idx="10"/>
          </p:nvPr>
        </p:nvSpPr>
        <p:spPr>
          <a:xfrm>
            <a:off x="5821362" y="6408737"/>
            <a:ext cx="1619249" cy="179386"/>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ftr" idx="11"/>
          </p:nvPr>
        </p:nvSpPr>
        <p:spPr>
          <a:xfrm>
            <a:off x="900112" y="6408737"/>
            <a:ext cx="4895850" cy="179386"/>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800">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smtClean="0"/>
          </a:p>
        </p:txBody>
      </p:sp>
      <p:sp>
        <p:nvSpPr>
          <p:cNvPr id="75" name="Shape 75"/>
          <p:cNvSpPr txBox="1">
            <a:spLocks noGrp="1"/>
          </p:cNvSpPr>
          <p:nvPr>
            <p:ph type="sldNum" idx="12"/>
          </p:nvPr>
        </p:nvSpPr>
        <p:spPr>
          <a:xfrm>
            <a:off x="539750" y="6408737"/>
            <a:ext cx="360363" cy="179386"/>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endParaRPr lang="en-US" sz="8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smtClean="0"/>
          </a:p>
        </p:txBody>
      </p:sp>
      <p:sp>
        <p:nvSpPr>
          <p:cNvPr id="6" name="Slide Number Placeholder 5"/>
          <p:cNvSpPr>
            <a:spLocks noGrp="1"/>
          </p:cNvSpPr>
          <p:nvPr>
            <p:ph type="sldNum" sz="quarter" idx="12"/>
          </p:nvPr>
        </p:nvSpPr>
        <p:spPr/>
        <p:txBody>
          <a:bodyPr/>
          <a:lstStyle/>
          <a:p>
            <a:fld id="{A5D42214-1474-8E46-ACA5-153ACA1D2C03}" type="slidenum">
              <a:rPr lang="en-US" smtClean="0"/>
              <a:t>‹#›</a:t>
            </a:fld>
            <a:endParaRPr lang="en-US"/>
          </a:p>
        </p:txBody>
      </p:sp>
    </p:spTree>
    <p:extLst>
      <p:ext uri="{BB962C8B-B14F-4D97-AF65-F5344CB8AC3E}">
        <p14:creationId xmlns:p14="http://schemas.microsoft.com/office/powerpoint/2010/main" val="21452510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5821362" y="6408737"/>
            <a:ext cx="1619249" cy="179386"/>
          </a:xfrm>
          <a:prstGeom prst="rect">
            <a:avLst/>
          </a:prstGeom>
          <a:noFill/>
          <a:ln>
            <a:noFill/>
          </a:ln>
        </p:spPr>
        <p:txBody>
          <a:bodyPr lIns="91425" tIns="91425" rIns="91425" bIns="91425" anchor="ctr" anchorCtr="0"/>
          <a:lstStyle>
            <a:lvl1pPr marL="0" marR="0" lvl="0" indent="0" algn="r" rtl="0">
              <a:spcBef>
                <a:spcPts val="0"/>
              </a:spcBef>
              <a:spcAft>
                <a:spcPts val="0"/>
              </a:spcAft>
              <a:buNone/>
              <a:defRPr sz="800" b="0" i="0" u="none" strike="noStrike" cap="none">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 name="Shape 11"/>
          <p:cNvSpPr txBox="1">
            <a:spLocks noGrp="1"/>
          </p:cNvSpPr>
          <p:nvPr>
            <p:ph type="ftr" idx="11"/>
          </p:nvPr>
        </p:nvSpPr>
        <p:spPr>
          <a:xfrm>
            <a:off x="900112" y="6408737"/>
            <a:ext cx="5395180" cy="179386"/>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800" b="0" i="0" u="none" strike="noStrike" cap="none">
                <a:solidFill>
                  <a:schemeClr val="accen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smtClean="0"/>
          </a:p>
        </p:txBody>
      </p:sp>
      <p:sp>
        <p:nvSpPr>
          <p:cNvPr id="12" name="Shape 12"/>
          <p:cNvSpPr txBox="1">
            <a:spLocks noGrp="1"/>
          </p:cNvSpPr>
          <p:nvPr>
            <p:ph type="sldNum" idx="12"/>
          </p:nvPr>
        </p:nvSpPr>
        <p:spPr>
          <a:xfrm>
            <a:off x="539750" y="6408737"/>
            <a:ext cx="360363" cy="179386"/>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pic>
        <p:nvPicPr>
          <p:cNvPr id="13" name="Shape 13" descr="rgb_schutzzone [Konvertiert].png"/>
          <p:cNvPicPr preferRelativeResize="0"/>
          <p:nvPr/>
        </p:nvPicPr>
        <p:blipFill rotWithShape="1">
          <a:blip r:embed="rId12">
            <a:alphaModFix/>
          </a:blip>
          <a:srcRect/>
          <a:stretch/>
        </p:blipFill>
        <p:spPr>
          <a:xfrm>
            <a:off x="7981950" y="6408737"/>
            <a:ext cx="622299" cy="179386"/>
          </a:xfrm>
          <a:prstGeom prst="rect">
            <a:avLst/>
          </a:prstGeom>
          <a:noFill/>
          <a:ln>
            <a:noFill/>
          </a:ln>
        </p:spPr>
      </p:pic>
      <p:sp>
        <p:nvSpPr>
          <p:cNvPr id="14" name="Shape 14"/>
          <p:cNvSpPr txBox="1">
            <a:spLocks noGrp="1"/>
          </p:cNvSpPr>
          <p:nvPr>
            <p:ph type="title"/>
          </p:nvPr>
        </p:nvSpPr>
        <p:spPr>
          <a:xfrm>
            <a:off x="539750" y="539750"/>
            <a:ext cx="8064499" cy="360363"/>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8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28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8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8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800" b="0" i="0" u="none" strike="noStrike" cap="none">
                <a:solidFill>
                  <a:schemeClr val="dk1"/>
                </a:solidFill>
                <a:latin typeface="Arial"/>
                <a:ea typeface="Arial"/>
                <a:cs typeface="Arial"/>
                <a:sym typeface="Arial"/>
              </a:defRPr>
            </a:lvl5pPr>
            <a:lvl6pPr marL="457200" marR="0" lvl="5" indent="0" algn="l" rtl="0">
              <a:spcBef>
                <a:spcPts val="0"/>
              </a:spcBef>
              <a:spcAft>
                <a:spcPts val="0"/>
              </a:spcAft>
              <a:buNone/>
              <a:defRPr sz="2800" b="0" i="0" u="none" strike="noStrike" cap="none">
                <a:solidFill>
                  <a:schemeClr val="dk1"/>
                </a:solidFill>
                <a:latin typeface="Arial"/>
                <a:ea typeface="Arial"/>
                <a:cs typeface="Arial"/>
                <a:sym typeface="Arial"/>
              </a:defRPr>
            </a:lvl6pPr>
            <a:lvl7pPr marL="914400" marR="0" lvl="6" indent="0" algn="l" rtl="0">
              <a:spcBef>
                <a:spcPts val="0"/>
              </a:spcBef>
              <a:spcAft>
                <a:spcPts val="0"/>
              </a:spcAft>
              <a:buNone/>
              <a:defRPr sz="2800" b="0" i="0" u="none" strike="noStrike" cap="none">
                <a:solidFill>
                  <a:schemeClr val="dk1"/>
                </a:solidFill>
                <a:latin typeface="Arial"/>
                <a:ea typeface="Arial"/>
                <a:cs typeface="Arial"/>
                <a:sym typeface="Arial"/>
              </a:defRPr>
            </a:lvl7pPr>
            <a:lvl8pPr marL="1371600" marR="0" lvl="7" indent="0" algn="l" rtl="0">
              <a:spcBef>
                <a:spcPts val="0"/>
              </a:spcBef>
              <a:spcAft>
                <a:spcPts val="0"/>
              </a:spcAft>
              <a:buNone/>
              <a:defRPr sz="2800" b="0" i="0" u="none" strike="noStrike" cap="none">
                <a:solidFill>
                  <a:schemeClr val="dk1"/>
                </a:solidFill>
                <a:latin typeface="Arial"/>
                <a:ea typeface="Arial"/>
                <a:cs typeface="Arial"/>
                <a:sym typeface="Arial"/>
              </a:defRPr>
            </a:lvl8pPr>
            <a:lvl9pPr marL="1828800" marR="0" lvl="8" indent="0" algn="l" rtl="0">
              <a:spcBef>
                <a:spcPts val="0"/>
              </a:spcBef>
              <a:spcAft>
                <a:spcPts val="0"/>
              </a:spcAft>
              <a:buNone/>
              <a:defRPr sz="2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539750" y="1260475"/>
            <a:ext cx="8064499" cy="4859338"/>
          </a:xfrm>
          <a:prstGeom prst="rect">
            <a:avLst/>
          </a:prstGeom>
          <a:noFill/>
          <a:ln>
            <a:noFill/>
          </a:ln>
        </p:spPr>
        <p:txBody>
          <a:bodyPr lIns="91425" tIns="91425" rIns="91425" bIns="91425" anchor="t" anchorCtr="0"/>
          <a:lstStyle>
            <a:lvl1pPr marL="342900" marR="0" lvl="0" indent="-190500" algn="l" rtl="0">
              <a:lnSpc>
                <a:spcPct val="125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46050" algn="l" rtl="0">
              <a:lnSpc>
                <a:spcPct val="125000"/>
              </a:lnSpc>
              <a:spcBef>
                <a:spcPts val="440"/>
              </a:spcBef>
              <a:spcAft>
                <a:spcPts val="0"/>
              </a:spcAft>
              <a:buClr>
                <a:schemeClr val="dk1"/>
              </a:buClr>
              <a:buSzPct val="100000"/>
              <a:buFont typeface="Arial"/>
              <a:buChar char="•"/>
              <a:defRPr sz="2200" b="0" i="0" u="none" strike="noStrike" cap="none">
                <a:solidFill>
                  <a:schemeClr val="dk1"/>
                </a:solidFill>
                <a:latin typeface="Arial"/>
                <a:ea typeface="Arial"/>
                <a:cs typeface="Arial"/>
                <a:sym typeface="Arial"/>
              </a:defRPr>
            </a:lvl2pPr>
            <a:lvl3pPr marL="1143000" marR="0" lvl="2" indent="-101600" algn="l" rtl="0">
              <a:lnSpc>
                <a:spcPct val="125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125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27000" algn="l" rtl="0">
              <a:lnSpc>
                <a:spcPct val="125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Shape 80"/>
          <p:cNvPicPr preferRelativeResize="0"/>
          <p:nvPr/>
        </p:nvPicPr>
        <p:blipFill rotWithShape="1">
          <a:blip r:embed="rId3">
            <a:alphaModFix/>
          </a:blip>
          <a:srcRect/>
          <a:stretch/>
        </p:blipFill>
        <p:spPr>
          <a:xfrm>
            <a:off x="7673975" y="3505200"/>
            <a:ext cx="1470024" cy="3352799"/>
          </a:xfrm>
          <a:prstGeom prst="rect">
            <a:avLst/>
          </a:prstGeom>
          <a:noFill/>
          <a:ln>
            <a:noFill/>
          </a:ln>
        </p:spPr>
      </p:pic>
      <p:pic>
        <p:nvPicPr>
          <p:cNvPr id="81" name="Shape 81"/>
          <p:cNvPicPr preferRelativeResize="0"/>
          <p:nvPr/>
        </p:nvPicPr>
        <p:blipFill rotWithShape="1">
          <a:blip r:embed="rId4">
            <a:alphaModFix/>
          </a:blip>
          <a:srcRect/>
          <a:stretch/>
        </p:blipFill>
        <p:spPr>
          <a:xfrm>
            <a:off x="7369175" y="449262"/>
            <a:ext cx="1231899" cy="360362"/>
          </a:xfrm>
          <a:prstGeom prst="rect">
            <a:avLst/>
          </a:prstGeom>
          <a:noFill/>
          <a:ln>
            <a:noFill/>
          </a:ln>
        </p:spPr>
      </p:pic>
      <p:sp>
        <p:nvSpPr>
          <p:cNvPr id="82" name="Shape 82"/>
          <p:cNvSpPr txBox="1">
            <a:spLocks noGrp="1"/>
          </p:cNvSpPr>
          <p:nvPr>
            <p:ph type="ctrTitle"/>
          </p:nvPr>
        </p:nvSpPr>
        <p:spPr/>
        <p:txBody>
          <a:bodyPr/>
          <a:lstStyle/>
          <a:p>
            <a:r>
              <a:rPr lang="en-US" sz="3600" dirty="0"/>
              <a:t>Process-Aware </a:t>
            </a:r>
            <a:r>
              <a:rPr lang="en-US" sz="3600" dirty="0" smtClean="0"/>
              <a:t>Model-Driven Development Environments</a:t>
            </a:r>
            <a:endParaRPr lang="en-US" sz="3600" dirty="0"/>
          </a:p>
        </p:txBody>
      </p:sp>
      <p:sp>
        <p:nvSpPr>
          <p:cNvPr id="6" name="Untertitel 5"/>
          <p:cNvSpPr>
            <a:spLocks noGrp="1"/>
          </p:cNvSpPr>
          <p:nvPr>
            <p:ph type="subTitle" idx="1"/>
          </p:nvPr>
        </p:nvSpPr>
        <p:spPr>
          <a:xfrm>
            <a:off x="539750" y="3417213"/>
            <a:ext cx="8063999" cy="540000"/>
          </a:xfrm>
        </p:spPr>
        <p:txBody>
          <a:bodyPr/>
          <a:lstStyle/>
          <a:p>
            <a:r>
              <a:rPr lang="de-DE" sz="1600" dirty="0" smtClean="0"/>
              <a:t>September 18, 2017</a:t>
            </a:r>
            <a:endParaRPr lang="de-DE" sz="1600" dirty="0"/>
          </a:p>
        </p:txBody>
      </p:sp>
      <p:sp>
        <p:nvSpPr>
          <p:cNvPr id="83" name="Shape 83"/>
          <p:cNvSpPr txBox="1">
            <a:spLocks noGrp="1"/>
          </p:cNvSpPr>
          <p:nvPr>
            <p:ph type="body" idx="2"/>
          </p:nvPr>
        </p:nvSpPr>
        <p:spPr/>
        <p:txBody>
          <a:bodyPr/>
          <a:lstStyle/>
          <a:p>
            <a:pPr lvl="0"/>
            <a:r>
              <a:rPr lang="en-US" u="sng" dirty="0" smtClean="0"/>
              <a:t>Levi </a:t>
            </a:r>
            <a:r>
              <a:rPr lang="en-US" u="sng" dirty="0" err="1"/>
              <a:t>Lúcio</a:t>
            </a:r>
            <a:r>
              <a:rPr lang="en-US" dirty="0" smtClean="0"/>
              <a:t>, </a:t>
            </a:r>
            <a:r>
              <a:rPr lang="en-US" dirty="0" err="1" smtClean="0"/>
              <a:t>Saad</a:t>
            </a:r>
            <a:r>
              <a:rPr lang="en-US" dirty="0" smtClean="0"/>
              <a:t> Bin </a:t>
            </a:r>
            <a:r>
              <a:rPr lang="en-US" dirty="0" err="1" smtClean="0"/>
              <a:t>Abid</a:t>
            </a:r>
            <a:r>
              <a:rPr lang="en-US" dirty="0" smtClean="0"/>
              <a:t>, Salman Rahman, Vincent </a:t>
            </a:r>
            <a:r>
              <a:rPr lang="en-US" dirty="0" err="1" smtClean="0"/>
              <a:t>Aravantinos</a:t>
            </a:r>
            <a:r>
              <a:rPr lang="en-US" dirty="0" smtClean="0"/>
              <a:t> (</a:t>
            </a:r>
            <a:r>
              <a:rPr lang="en-US" dirty="0" err="1" smtClean="0"/>
              <a:t>fortiss</a:t>
            </a:r>
            <a:r>
              <a:rPr lang="en-US" dirty="0" smtClean="0"/>
              <a:t>)</a:t>
            </a:r>
          </a:p>
          <a:p>
            <a:r>
              <a:rPr lang="en-US" dirty="0" smtClean="0"/>
              <a:t>Ralf </a:t>
            </a:r>
            <a:r>
              <a:rPr lang="en-US" dirty="0" err="1" smtClean="0"/>
              <a:t>Kuestner</a:t>
            </a:r>
            <a:r>
              <a:rPr lang="en-US" dirty="0" smtClean="0"/>
              <a:t>, Eduard </a:t>
            </a:r>
            <a:r>
              <a:rPr lang="en-US" dirty="0" err="1" smtClean="0"/>
              <a:t>Harwardt</a:t>
            </a:r>
            <a:r>
              <a:rPr lang="en-US" dirty="0" smtClean="0"/>
              <a:t> (Diehl Aerospace)</a:t>
            </a:r>
            <a:endParaRPr lang="en-US" dirty="0"/>
          </a:p>
          <a:p>
            <a:pPr lvl="0"/>
            <a:endParaRPr lang="en-US" dirty="0">
              <a:sym typeface="Arial"/>
            </a:endParaRPr>
          </a:p>
        </p:txBody>
      </p:sp>
      <p:sp>
        <p:nvSpPr>
          <p:cNvPr id="84" name="Shape 84"/>
          <p:cNvSpPr/>
          <p:nvPr/>
        </p:nvSpPr>
        <p:spPr>
          <a:xfrm>
            <a:off x="539750" y="3779837"/>
            <a:ext cx="8062912" cy="358775"/>
          </a:xfrm>
          <a:prstGeom prst="rect">
            <a:avLst/>
          </a:prstGeom>
          <a:noFill/>
          <a:ln>
            <a:noFill/>
          </a:ln>
        </p:spPr>
        <p:txBody>
          <a:bodyPr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Shape 85"/>
          <p:cNvSpPr/>
          <p:nvPr/>
        </p:nvSpPr>
        <p:spPr>
          <a:xfrm>
            <a:off x="539750" y="4138612"/>
            <a:ext cx="8062912" cy="360362"/>
          </a:xfrm>
          <a:prstGeom prst="rect">
            <a:avLst/>
          </a:prstGeom>
          <a:noFill/>
          <a:ln>
            <a:noFill/>
          </a:ln>
        </p:spPr>
        <p:txBody>
          <a:bodyPr lIns="0" tIns="0" rIns="0" bIns="0" anchor="t" anchorCtr="0">
            <a:noAutofit/>
          </a:bodyPr>
          <a:lstStyle/>
          <a:p>
            <a:pPr marL="342900" marR="0" lvl="0" indent="-342900" algn="l" rtl="0">
              <a:lnSpc>
                <a:spcPct val="125000"/>
              </a:lnSpc>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00" y="1692000"/>
            <a:ext cx="6120000" cy="4913240"/>
          </a:xfrm>
          <a:prstGeom prst="rect">
            <a:avLst/>
          </a:prstGeom>
        </p:spPr>
      </p:pic>
      <p:sp>
        <p:nvSpPr>
          <p:cNvPr id="2" name="Title 1"/>
          <p:cNvSpPr>
            <a:spLocks noGrp="1"/>
          </p:cNvSpPr>
          <p:nvPr>
            <p:ph type="title"/>
          </p:nvPr>
        </p:nvSpPr>
        <p:spPr/>
        <p:txBody>
          <a:bodyPr>
            <a:normAutofit fontScale="90000"/>
          </a:bodyPr>
          <a:lstStyle/>
          <a:p>
            <a:r>
              <a:rPr lang="en-US" sz="4000" dirty="0"/>
              <a:t>A requirements gathering scenario</a:t>
            </a:r>
          </a:p>
        </p:txBody>
      </p:sp>
      <p:sp>
        <p:nvSpPr>
          <p:cNvPr id="5" name="TextBox 4"/>
          <p:cNvSpPr txBox="1"/>
          <p:nvPr/>
        </p:nvSpPr>
        <p:spPr>
          <a:xfrm>
            <a:off x="5581601" y="3672000"/>
            <a:ext cx="2692084" cy="646331"/>
          </a:xfrm>
          <a:prstGeom prst="rect">
            <a:avLst/>
          </a:prstGeom>
          <a:noFill/>
        </p:spPr>
        <p:txBody>
          <a:bodyPr wrap="none" rtlCol="0">
            <a:spAutoFit/>
          </a:bodyPr>
          <a:lstStyle/>
          <a:p>
            <a:r>
              <a:rPr lang="en-US" sz="3600" dirty="0"/>
              <a:t>Refinements!</a:t>
            </a:r>
          </a:p>
        </p:txBody>
      </p:sp>
      <p:sp>
        <p:nvSpPr>
          <p:cNvPr id="6" name="TextBox 5"/>
          <p:cNvSpPr txBox="1"/>
          <p:nvPr/>
        </p:nvSpPr>
        <p:spPr>
          <a:xfrm>
            <a:off x="5086911" y="5261730"/>
            <a:ext cx="1268489" cy="400110"/>
          </a:xfrm>
          <a:prstGeom prst="rect">
            <a:avLst/>
          </a:prstGeom>
          <a:noFill/>
        </p:spPr>
        <p:txBody>
          <a:bodyPr wrap="none" rtlCol="0">
            <a:spAutoFit/>
          </a:bodyPr>
          <a:lstStyle/>
          <a:p>
            <a:r>
              <a:rPr lang="en-US" sz="2000" dirty="0"/>
              <a:t>Automatic</a:t>
            </a:r>
          </a:p>
        </p:txBody>
      </p:sp>
      <p:cxnSp>
        <p:nvCxnSpPr>
          <p:cNvPr id="11" name="Straight Arrow Connector 10"/>
          <p:cNvCxnSpPr>
            <a:stCxn id="5" idx="2"/>
          </p:cNvCxnSpPr>
          <p:nvPr/>
        </p:nvCxnSpPr>
        <p:spPr>
          <a:xfrm flipH="1">
            <a:off x="5722756" y="4318331"/>
            <a:ext cx="1204887" cy="94339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16622" y="1863145"/>
            <a:ext cx="4317023" cy="484748"/>
          </a:xfrm>
          <a:prstGeom prst="rect">
            <a:avLst/>
          </a:prstGeom>
          <a:solidFill>
            <a:srgbClr val="9ECAFF"/>
          </a:solidFill>
        </p:spPr>
        <p:txBody>
          <a:bodyPr wrap="square" rtlCol="0">
            <a:spAutoFit/>
          </a:bodyPr>
          <a:lstStyle/>
          <a:p>
            <a:pPr algn="ctr"/>
            <a:r>
              <a:rPr lang="en-US" sz="850" dirty="0" smtClean="0"/>
              <a:t>“The cooling controller shall cool down the hardware board by adjusting the speed of the fan to an appropriate duty cycle that depends on the current temperature of the hardware and whether that temperature is increasing or decreasing.”  </a:t>
            </a:r>
            <a:endParaRPr lang="en-US" sz="850" dirty="0"/>
          </a:p>
        </p:txBody>
      </p:sp>
    </p:spTree>
    <p:extLst>
      <p:ext uri="{BB962C8B-B14F-4D97-AF65-F5344CB8AC3E}">
        <p14:creationId xmlns:p14="http://schemas.microsoft.com/office/powerpoint/2010/main" val="316631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00" y="1692000"/>
            <a:ext cx="6120000" cy="4913240"/>
          </a:xfrm>
          <a:prstGeom prst="rect">
            <a:avLst/>
          </a:prstGeom>
        </p:spPr>
      </p:pic>
      <p:sp>
        <p:nvSpPr>
          <p:cNvPr id="2" name="Title 1"/>
          <p:cNvSpPr>
            <a:spLocks noGrp="1"/>
          </p:cNvSpPr>
          <p:nvPr>
            <p:ph type="title"/>
          </p:nvPr>
        </p:nvSpPr>
        <p:spPr/>
        <p:txBody>
          <a:bodyPr>
            <a:normAutofit fontScale="90000"/>
          </a:bodyPr>
          <a:lstStyle/>
          <a:p>
            <a:r>
              <a:rPr lang="en-US" sz="4000" dirty="0"/>
              <a:t>A requirements gathering scenario</a:t>
            </a:r>
          </a:p>
        </p:txBody>
      </p:sp>
      <p:sp>
        <p:nvSpPr>
          <p:cNvPr id="9" name="TextBox 8"/>
          <p:cNvSpPr txBox="1"/>
          <p:nvPr/>
        </p:nvSpPr>
        <p:spPr>
          <a:xfrm>
            <a:off x="6437765" y="5261730"/>
            <a:ext cx="979755" cy="400110"/>
          </a:xfrm>
          <a:prstGeom prst="rect">
            <a:avLst/>
          </a:prstGeom>
          <a:noFill/>
        </p:spPr>
        <p:txBody>
          <a:bodyPr wrap="none" rtlCol="0">
            <a:spAutoFit/>
          </a:bodyPr>
          <a:lstStyle/>
          <a:p>
            <a:r>
              <a:rPr lang="en-US" sz="2000" dirty="0"/>
              <a:t>Manual</a:t>
            </a:r>
          </a:p>
        </p:txBody>
      </p:sp>
      <p:cxnSp>
        <p:nvCxnSpPr>
          <p:cNvPr id="12" name="Straight Arrow Connector 11"/>
          <p:cNvCxnSpPr>
            <a:stCxn id="10" idx="2"/>
            <a:endCxn id="9" idx="0"/>
          </p:cNvCxnSpPr>
          <p:nvPr/>
        </p:nvCxnSpPr>
        <p:spPr>
          <a:xfrm>
            <a:off x="6927643" y="4318331"/>
            <a:ext cx="0" cy="94339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81601" y="3672000"/>
            <a:ext cx="2692084" cy="646331"/>
          </a:xfrm>
          <a:prstGeom prst="rect">
            <a:avLst/>
          </a:prstGeom>
          <a:noFill/>
        </p:spPr>
        <p:txBody>
          <a:bodyPr wrap="none" rtlCol="0">
            <a:spAutoFit/>
          </a:bodyPr>
          <a:lstStyle/>
          <a:p>
            <a:r>
              <a:rPr lang="en-US" sz="3600" dirty="0"/>
              <a:t>Refinements!</a:t>
            </a:r>
          </a:p>
        </p:txBody>
      </p:sp>
      <p:sp>
        <p:nvSpPr>
          <p:cNvPr id="13" name="TextBox 12"/>
          <p:cNvSpPr txBox="1"/>
          <p:nvPr/>
        </p:nvSpPr>
        <p:spPr>
          <a:xfrm>
            <a:off x="5086911" y="5261730"/>
            <a:ext cx="1268489" cy="400110"/>
          </a:xfrm>
          <a:prstGeom prst="rect">
            <a:avLst/>
          </a:prstGeom>
          <a:noFill/>
        </p:spPr>
        <p:txBody>
          <a:bodyPr wrap="none" rtlCol="0">
            <a:spAutoFit/>
          </a:bodyPr>
          <a:lstStyle/>
          <a:p>
            <a:r>
              <a:rPr lang="en-US" sz="2000" dirty="0"/>
              <a:t>Automatic</a:t>
            </a:r>
          </a:p>
        </p:txBody>
      </p:sp>
      <p:cxnSp>
        <p:nvCxnSpPr>
          <p:cNvPr id="14" name="Straight Arrow Connector 13"/>
          <p:cNvCxnSpPr/>
          <p:nvPr/>
        </p:nvCxnSpPr>
        <p:spPr>
          <a:xfrm flipH="1">
            <a:off x="5722756" y="4318331"/>
            <a:ext cx="1204887" cy="94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16622" y="1863145"/>
            <a:ext cx="4317023" cy="484748"/>
          </a:xfrm>
          <a:prstGeom prst="rect">
            <a:avLst/>
          </a:prstGeom>
          <a:solidFill>
            <a:srgbClr val="9ECAFF"/>
          </a:solidFill>
        </p:spPr>
        <p:txBody>
          <a:bodyPr wrap="square" rtlCol="0">
            <a:spAutoFit/>
          </a:bodyPr>
          <a:lstStyle/>
          <a:p>
            <a:pPr algn="ctr"/>
            <a:r>
              <a:rPr lang="en-US" sz="850" dirty="0" smtClean="0"/>
              <a:t>“The cooling controller shall cool down the hardware board by adjusting the speed of the fan to an appropriate duty cycle that depends on the current temperature of the hardware and whether that temperature is increasing or decreasing.”  </a:t>
            </a:r>
            <a:endParaRPr lang="en-US" sz="850" dirty="0"/>
          </a:p>
        </p:txBody>
      </p:sp>
    </p:spTree>
    <p:extLst>
      <p:ext uri="{BB962C8B-B14F-4D97-AF65-F5344CB8AC3E}">
        <p14:creationId xmlns:p14="http://schemas.microsoft.com/office/powerpoint/2010/main" val="1000396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00" y="1692000"/>
            <a:ext cx="6120000" cy="4913240"/>
          </a:xfrm>
          <a:prstGeom prst="rect">
            <a:avLst/>
          </a:prstGeom>
        </p:spPr>
      </p:pic>
      <p:sp>
        <p:nvSpPr>
          <p:cNvPr id="2" name="Title 1"/>
          <p:cNvSpPr>
            <a:spLocks noGrp="1"/>
          </p:cNvSpPr>
          <p:nvPr>
            <p:ph type="title"/>
          </p:nvPr>
        </p:nvSpPr>
        <p:spPr/>
        <p:txBody>
          <a:bodyPr>
            <a:normAutofit fontScale="90000"/>
          </a:bodyPr>
          <a:lstStyle/>
          <a:p>
            <a:r>
              <a:rPr lang="en-US" sz="4000" dirty="0"/>
              <a:t>A requirements gathering scenario</a:t>
            </a:r>
          </a:p>
        </p:txBody>
      </p:sp>
      <p:sp>
        <p:nvSpPr>
          <p:cNvPr id="10" name="TextBox 9"/>
          <p:cNvSpPr txBox="1"/>
          <p:nvPr/>
        </p:nvSpPr>
        <p:spPr>
          <a:xfrm>
            <a:off x="7499885" y="5248250"/>
            <a:ext cx="1268489" cy="1015663"/>
          </a:xfrm>
          <a:prstGeom prst="rect">
            <a:avLst/>
          </a:prstGeom>
          <a:noFill/>
        </p:spPr>
        <p:txBody>
          <a:bodyPr wrap="none" rtlCol="0">
            <a:spAutoFit/>
          </a:bodyPr>
          <a:lstStyle/>
          <a:p>
            <a:r>
              <a:rPr lang="en-US" sz="2000" dirty="0"/>
              <a:t>Automatic</a:t>
            </a:r>
          </a:p>
          <a:p>
            <a:r>
              <a:rPr lang="en-US" sz="2000" dirty="0"/>
              <a:t>       &amp;</a:t>
            </a:r>
          </a:p>
          <a:p>
            <a:r>
              <a:rPr lang="en-US" sz="2000" dirty="0"/>
              <a:t>  Manual</a:t>
            </a:r>
          </a:p>
        </p:txBody>
      </p:sp>
      <p:cxnSp>
        <p:nvCxnSpPr>
          <p:cNvPr id="13" name="Straight Arrow Connector 12"/>
          <p:cNvCxnSpPr>
            <a:stCxn id="19" idx="2"/>
            <a:endCxn id="10" idx="0"/>
          </p:cNvCxnSpPr>
          <p:nvPr/>
        </p:nvCxnSpPr>
        <p:spPr>
          <a:xfrm>
            <a:off x="6927643" y="4318331"/>
            <a:ext cx="1206487" cy="9299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37765" y="5261730"/>
            <a:ext cx="979755" cy="400110"/>
          </a:xfrm>
          <a:prstGeom prst="rect">
            <a:avLst/>
          </a:prstGeom>
          <a:noFill/>
        </p:spPr>
        <p:txBody>
          <a:bodyPr wrap="none" rtlCol="0">
            <a:spAutoFit/>
          </a:bodyPr>
          <a:lstStyle/>
          <a:p>
            <a:r>
              <a:rPr lang="en-US" sz="2000" dirty="0"/>
              <a:t>Manual</a:t>
            </a:r>
          </a:p>
        </p:txBody>
      </p:sp>
      <p:cxnSp>
        <p:nvCxnSpPr>
          <p:cNvPr id="18" name="Straight Arrow Connector 17"/>
          <p:cNvCxnSpPr/>
          <p:nvPr/>
        </p:nvCxnSpPr>
        <p:spPr>
          <a:xfrm>
            <a:off x="6927643" y="4318331"/>
            <a:ext cx="0" cy="94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81601" y="3672000"/>
            <a:ext cx="2692084" cy="646331"/>
          </a:xfrm>
          <a:prstGeom prst="rect">
            <a:avLst/>
          </a:prstGeom>
          <a:noFill/>
        </p:spPr>
        <p:txBody>
          <a:bodyPr wrap="none" rtlCol="0">
            <a:spAutoFit/>
          </a:bodyPr>
          <a:lstStyle/>
          <a:p>
            <a:r>
              <a:rPr lang="en-US" sz="3600" dirty="0"/>
              <a:t>Refinements!</a:t>
            </a:r>
          </a:p>
        </p:txBody>
      </p:sp>
      <p:sp>
        <p:nvSpPr>
          <p:cNvPr id="20" name="TextBox 19"/>
          <p:cNvSpPr txBox="1"/>
          <p:nvPr/>
        </p:nvSpPr>
        <p:spPr>
          <a:xfrm>
            <a:off x="5086911" y="5261730"/>
            <a:ext cx="1268489" cy="400110"/>
          </a:xfrm>
          <a:prstGeom prst="rect">
            <a:avLst/>
          </a:prstGeom>
          <a:noFill/>
        </p:spPr>
        <p:txBody>
          <a:bodyPr wrap="none" rtlCol="0">
            <a:spAutoFit/>
          </a:bodyPr>
          <a:lstStyle/>
          <a:p>
            <a:r>
              <a:rPr lang="en-US" sz="2000" dirty="0"/>
              <a:t>Automatic</a:t>
            </a:r>
          </a:p>
        </p:txBody>
      </p:sp>
      <p:cxnSp>
        <p:nvCxnSpPr>
          <p:cNvPr id="21" name="Straight Arrow Connector 20"/>
          <p:cNvCxnSpPr/>
          <p:nvPr/>
        </p:nvCxnSpPr>
        <p:spPr>
          <a:xfrm flipH="1">
            <a:off x="5722756" y="4318331"/>
            <a:ext cx="1204887" cy="94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16622" y="1863145"/>
            <a:ext cx="4317023" cy="484748"/>
          </a:xfrm>
          <a:prstGeom prst="rect">
            <a:avLst/>
          </a:prstGeom>
          <a:solidFill>
            <a:srgbClr val="9ECAFF"/>
          </a:solidFill>
        </p:spPr>
        <p:txBody>
          <a:bodyPr wrap="square" rtlCol="0">
            <a:spAutoFit/>
          </a:bodyPr>
          <a:lstStyle/>
          <a:p>
            <a:pPr algn="ctr"/>
            <a:r>
              <a:rPr lang="en-US" sz="850" dirty="0" smtClean="0"/>
              <a:t>“The cooling controller shall cool down the hardware board by adjusting the speed of the fan to an appropriate duty cycle that depends on the current temperature of the hardware and whether that temperature is increasing or decreasing.”  </a:t>
            </a:r>
            <a:endParaRPr lang="en-US" sz="850" dirty="0"/>
          </a:p>
        </p:txBody>
      </p:sp>
    </p:spTree>
    <p:extLst>
      <p:ext uri="{BB962C8B-B14F-4D97-AF65-F5344CB8AC3E}">
        <p14:creationId xmlns:p14="http://schemas.microsoft.com/office/powerpoint/2010/main" val="1527801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Other important aspects of the process</a:t>
            </a:r>
            <a:endParaRPr lang="en-US" sz="3600" dirty="0"/>
          </a:p>
        </p:txBody>
      </p:sp>
      <p:sp>
        <p:nvSpPr>
          <p:cNvPr id="3" name="Content Placeholder 2"/>
          <p:cNvSpPr>
            <a:spLocks noGrp="1"/>
          </p:cNvSpPr>
          <p:nvPr>
            <p:ph idx="1"/>
          </p:nvPr>
        </p:nvSpPr>
        <p:spPr/>
        <p:txBody>
          <a:bodyPr/>
          <a:lstStyle/>
          <a:p>
            <a:r>
              <a:rPr lang="en-US" dirty="0" smtClean="0"/>
              <a:t>What about </a:t>
            </a:r>
            <a:r>
              <a:rPr lang="en-US" u="sng" dirty="0" smtClean="0"/>
              <a:t>correctness</a:t>
            </a:r>
            <a:r>
              <a:rPr lang="en-US" dirty="0" smtClean="0"/>
              <a:t>? </a:t>
            </a:r>
          </a:p>
          <a:p>
            <a:r>
              <a:rPr lang="en-US" dirty="0" smtClean="0"/>
              <a:t>Can we </a:t>
            </a:r>
            <a:r>
              <a:rPr lang="en-US" u="sng" dirty="0" smtClean="0"/>
              <a:t>guide</a:t>
            </a:r>
            <a:r>
              <a:rPr lang="en-US" dirty="0" smtClean="0"/>
              <a:t> the requirements engineer?</a:t>
            </a:r>
            <a:endParaRPr lang="en-US" dirty="0"/>
          </a:p>
        </p:txBody>
      </p:sp>
    </p:spTree>
    <p:extLst>
      <p:ext uri="{BB962C8B-B14F-4D97-AF65-F5344CB8AC3E}">
        <p14:creationId xmlns:p14="http://schemas.microsoft.com/office/powerpoint/2010/main" val="1796754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framework</a:t>
            </a:r>
            <a:endParaRPr lang="en-US" dirty="0"/>
          </a:p>
        </p:txBody>
      </p:sp>
      <p:sp>
        <p:nvSpPr>
          <p:cNvPr id="23" name="Rectangle 22"/>
          <p:cNvSpPr/>
          <p:nvPr/>
        </p:nvSpPr>
        <p:spPr>
          <a:xfrm>
            <a:off x="436910" y="1546300"/>
            <a:ext cx="8292010" cy="4820575"/>
          </a:xfrm>
          <a:prstGeom prst="rect">
            <a:avLst/>
          </a:prstGeom>
          <a:solidFill>
            <a:schemeClr val="tx1">
              <a:lumMod val="20000"/>
              <a:lumOff val="80000"/>
            </a:schemeClr>
          </a:solidFill>
          <a:ln w="254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3212647" y="177198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503478"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p:cNvSpPr/>
          <p:nvPr/>
        </p:nvSpPr>
        <p:spPr>
          <a:xfrm>
            <a:off x="3212646" y="447726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p:cNvSpPr/>
          <p:nvPr/>
        </p:nvSpPr>
        <p:spPr>
          <a:xfrm>
            <a:off x="5921815"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extBox 27"/>
          <p:cNvSpPr txBox="1"/>
          <p:nvPr/>
        </p:nvSpPr>
        <p:spPr>
          <a:xfrm>
            <a:off x="3912305" y="1997822"/>
            <a:ext cx="1309846" cy="461665"/>
          </a:xfrm>
          <a:prstGeom prst="rect">
            <a:avLst/>
          </a:prstGeom>
          <a:noFill/>
        </p:spPr>
        <p:txBody>
          <a:bodyPr wrap="none" rtlCol="0">
            <a:spAutoFit/>
          </a:bodyPr>
          <a:lstStyle/>
          <a:p>
            <a:r>
              <a:rPr lang="en-US" sz="2400" dirty="0"/>
              <a:t>Artefacts</a:t>
            </a:r>
          </a:p>
        </p:txBody>
      </p:sp>
      <p:sp>
        <p:nvSpPr>
          <p:cNvPr id="29" name="TextBox 28"/>
          <p:cNvSpPr txBox="1"/>
          <p:nvPr/>
        </p:nvSpPr>
        <p:spPr>
          <a:xfrm>
            <a:off x="973090" y="3322759"/>
            <a:ext cx="1759584" cy="461665"/>
          </a:xfrm>
          <a:prstGeom prst="rect">
            <a:avLst/>
          </a:prstGeom>
          <a:noFill/>
        </p:spPr>
        <p:txBody>
          <a:bodyPr wrap="none" rtlCol="0">
            <a:spAutoFit/>
          </a:bodyPr>
          <a:lstStyle/>
          <a:p>
            <a:r>
              <a:rPr lang="en-US" sz="2400" dirty="0"/>
              <a:t>Refinements</a:t>
            </a:r>
          </a:p>
        </p:txBody>
      </p:sp>
      <p:sp>
        <p:nvSpPr>
          <p:cNvPr id="30" name="TextBox 29"/>
          <p:cNvSpPr txBox="1"/>
          <p:nvPr/>
        </p:nvSpPr>
        <p:spPr>
          <a:xfrm>
            <a:off x="6444664" y="3263420"/>
            <a:ext cx="1663469" cy="461665"/>
          </a:xfrm>
          <a:prstGeom prst="rect">
            <a:avLst/>
          </a:prstGeom>
          <a:noFill/>
        </p:spPr>
        <p:txBody>
          <a:bodyPr wrap="none" rtlCol="0">
            <a:spAutoFit/>
          </a:bodyPr>
          <a:lstStyle/>
          <a:p>
            <a:r>
              <a:rPr lang="en-US" sz="2400" dirty="0"/>
              <a:t>Correctness</a:t>
            </a:r>
          </a:p>
        </p:txBody>
      </p:sp>
      <p:sp>
        <p:nvSpPr>
          <p:cNvPr id="31" name="TextBox 30"/>
          <p:cNvSpPr txBox="1"/>
          <p:nvPr/>
        </p:nvSpPr>
        <p:spPr>
          <a:xfrm>
            <a:off x="3885843" y="4656582"/>
            <a:ext cx="1366080" cy="461665"/>
          </a:xfrm>
          <a:prstGeom prst="rect">
            <a:avLst/>
          </a:prstGeom>
          <a:noFill/>
        </p:spPr>
        <p:txBody>
          <a:bodyPr wrap="none" rtlCol="0">
            <a:spAutoFit/>
          </a:bodyPr>
          <a:lstStyle/>
          <a:p>
            <a:r>
              <a:rPr lang="en-US" sz="2400" dirty="0"/>
              <a:t>Guidance</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10" y="1546300"/>
            <a:ext cx="834247" cy="834247"/>
          </a:xfrm>
          <a:prstGeom prst="rect">
            <a:avLst/>
          </a:prstGeom>
        </p:spPr>
      </p:pic>
      <p:sp>
        <p:nvSpPr>
          <p:cNvPr id="33" name="TextBox 32"/>
          <p:cNvSpPr txBox="1"/>
          <p:nvPr/>
        </p:nvSpPr>
        <p:spPr>
          <a:xfrm>
            <a:off x="3525115" y="2615361"/>
            <a:ext cx="2084225" cy="307777"/>
          </a:xfrm>
          <a:prstGeom prst="rect">
            <a:avLst/>
          </a:prstGeom>
          <a:noFill/>
        </p:spPr>
        <p:txBody>
          <a:bodyPr wrap="none" rtlCol="0">
            <a:spAutoFit/>
          </a:bodyPr>
          <a:lstStyle/>
          <a:p>
            <a:r>
              <a:rPr lang="en-US" dirty="0">
                <a:solidFill>
                  <a:schemeClr val="bg2">
                    <a:lumMod val="40000"/>
                    <a:lumOff val="60000"/>
                  </a:schemeClr>
                </a:solidFill>
              </a:rPr>
              <a:t>Instances of Languages</a:t>
            </a:r>
          </a:p>
        </p:txBody>
      </p:sp>
      <p:sp>
        <p:nvSpPr>
          <p:cNvPr id="35" name="TextBox 34"/>
          <p:cNvSpPr txBox="1"/>
          <p:nvPr/>
        </p:nvSpPr>
        <p:spPr>
          <a:xfrm>
            <a:off x="3485499" y="5405198"/>
            <a:ext cx="2194832" cy="307777"/>
          </a:xfrm>
          <a:prstGeom prst="rect">
            <a:avLst/>
          </a:prstGeom>
          <a:noFill/>
        </p:spPr>
        <p:txBody>
          <a:bodyPr wrap="none" rtlCol="0">
            <a:spAutoFit/>
          </a:bodyPr>
          <a:lstStyle/>
          <a:p>
            <a:r>
              <a:rPr lang="en-US" dirty="0">
                <a:solidFill>
                  <a:schemeClr val="bg2">
                    <a:lumMod val="40000"/>
                    <a:lumOff val="60000"/>
                  </a:schemeClr>
                </a:solidFill>
              </a:rPr>
              <a:t>Customizable Dashboard</a:t>
            </a:r>
          </a:p>
        </p:txBody>
      </p:sp>
      <p:sp>
        <p:nvSpPr>
          <p:cNvPr id="36" name="TextBox 35"/>
          <p:cNvSpPr txBox="1"/>
          <p:nvPr/>
        </p:nvSpPr>
        <p:spPr>
          <a:xfrm>
            <a:off x="6109251" y="3949304"/>
            <a:ext cx="2334293" cy="523220"/>
          </a:xfrm>
          <a:prstGeom prst="rect">
            <a:avLst/>
          </a:prstGeom>
          <a:noFill/>
        </p:spPr>
        <p:txBody>
          <a:bodyPr wrap="none" rtlCol="0">
            <a:spAutoFit/>
          </a:bodyPr>
          <a:lstStyle/>
          <a:p>
            <a:pPr algn="ctr"/>
            <a:r>
              <a:rPr lang="en-US" dirty="0">
                <a:solidFill>
                  <a:schemeClr val="bg2">
                    <a:lumMod val="40000"/>
                    <a:lumOff val="60000"/>
                  </a:schemeClr>
                </a:solidFill>
              </a:rPr>
              <a:t>Language-specific analysis</a:t>
            </a:r>
          </a:p>
          <a:p>
            <a:pPr algn="ctr"/>
            <a:r>
              <a:rPr lang="en-US" dirty="0">
                <a:solidFill>
                  <a:schemeClr val="bg2">
                    <a:lumMod val="40000"/>
                    <a:lumOff val="60000"/>
                  </a:schemeClr>
                </a:solidFill>
              </a:rPr>
              <a:t>Custom analysis</a:t>
            </a:r>
          </a:p>
        </p:txBody>
      </p:sp>
      <p:sp>
        <p:nvSpPr>
          <p:cNvPr id="37" name="TextBox 36"/>
          <p:cNvSpPr txBox="1"/>
          <p:nvPr/>
        </p:nvSpPr>
        <p:spPr>
          <a:xfrm>
            <a:off x="710582" y="3738598"/>
            <a:ext cx="2284600" cy="738664"/>
          </a:xfrm>
          <a:prstGeom prst="rect">
            <a:avLst/>
          </a:prstGeom>
          <a:noFill/>
        </p:spPr>
        <p:txBody>
          <a:bodyPr wrap="none" rtlCol="0">
            <a:spAutoFit/>
          </a:bodyPr>
          <a:lstStyle/>
          <a:p>
            <a:pPr algn="ctr"/>
            <a:r>
              <a:rPr lang="en-US" dirty="0">
                <a:solidFill>
                  <a:schemeClr val="bg2">
                    <a:lumMod val="40000"/>
                    <a:lumOff val="60000"/>
                  </a:schemeClr>
                </a:solidFill>
              </a:rPr>
              <a:t>Automatic editor actions</a:t>
            </a:r>
          </a:p>
          <a:p>
            <a:pPr algn="ctr"/>
            <a:r>
              <a:rPr lang="en-US" dirty="0">
                <a:solidFill>
                  <a:schemeClr val="bg2">
                    <a:lumMod val="40000"/>
                    <a:lumOff val="60000"/>
                  </a:schemeClr>
                </a:solidFill>
              </a:rPr>
              <a:t>Adding new data </a:t>
            </a:r>
            <a:r>
              <a:rPr lang="en-US" dirty="0" smtClean="0">
                <a:solidFill>
                  <a:schemeClr val="bg2">
                    <a:lumMod val="40000"/>
                    <a:lumOff val="60000"/>
                  </a:schemeClr>
                </a:solidFill>
              </a:rPr>
              <a:t>manually</a:t>
            </a:r>
          </a:p>
          <a:p>
            <a:pPr algn="ctr"/>
            <a:r>
              <a:rPr lang="en-US" dirty="0" smtClean="0">
                <a:solidFill>
                  <a:schemeClr val="bg2">
                    <a:lumMod val="40000"/>
                    <a:lumOff val="60000"/>
                  </a:schemeClr>
                </a:solidFill>
              </a:rPr>
              <a:t>Synthesis of new artefacts</a:t>
            </a:r>
            <a:endParaRPr lang="en-US" dirty="0">
              <a:solidFill>
                <a:schemeClr val="bg2">
                  <a:lumMod val="40000"/>
                  <a:lumOff val="60000"/>
                </a:schemeClr>
              </a:solidFill>
            </a:endParaRPr>
          </a:p>
        </p:txBody>
      </p:sp>
    </p:spTree>
    <p:extLst>
      <p:ext uri="{BB962C8B-B14F-4D97-AF65-F5344CB8AC3E}">
        <p14:creationId xmlns:p14="http://schemas.microsoft.com/office/powerpoint/2010/main" val="2131794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framework</a:t>
            </a:r>
            <a:endParaRPr lang="en-US" dirty="0"/>
          </a:p>
        </p:txBody>
      </p:sp>
      <p:sp>
        <p:nvSpPr>
          <p:cNvPr id="23" name="Rectangle 22"/>
          <p:cNvSpPr/>
          <p:nvPr/>
        </p:nvSpPr>
        <p:spPr>
          <a:xfrm>
            <a:off x="436910" y="1546300"/>
            <a:ext cx="8292010" cy="4820575"/>
          </a:xfrm>
          <a:prstGeom prst="rect">
            <a:avLst/>
          </a:prstGeom>
          <a:solidFill>
            <a:schemeClr val="tx1">
              <a:lumMod val="20000"/>
              <a:lumOff val="80000"/>
            </a:schemeClr>
          </a:solidFill>
          <a:ln w="254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3212647" y="177198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503478"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p:cNvSpPr/>
          <p:nvPr/>
        </p:nvSpPr>
        <p:spPr>
          <a:xfrm>
            <a:off x="3212646" y="447726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p:cNvSpPr/>
          <p:nvPr/>
        </p:nvSpPr>
        <p:spPr>
          <a:xfrm>
            <a:off x="5921815"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extBox 27"/>
          <p:cNvSpPr txBox="1"/>
          <p:nvPr/>
        </p:nvSpPr>
        <p:spPr>
          <a:xfrm>
            <a:off x="3912305" y="1997822"/>
            <a:ext cx="1309846" cy="461665"/>
          </a:xfrm>
          <a:prstGeom prst="rect">
            <a:avLst/>
          </a:prstGeom>
          <a:noFill/>
        </p:spPr>
        <p:txBody>
          <a:bodyPr wrap="none" rtlCol="0">
            <a:spAutoFit/>
          </a:bodyPr>
          <a:lstStyle/>
          <a:p>
            <a:r>
              <a:rPr lang="en-US" sz="2400" dirty="0"/>
              <a:t>Artefacts</a:t>
            </a:r>
          </a:p>
        </p:txBody>
      </p:sp>
      <p:sp>
        <p:nvSpPr>
          <p:cNvPr id="29" name="TextBox 28"/>
          <p:cNvSpPr txBox="1"/>
          <p:nvPr/>
        </p:nvSpPr>
        <p:spPr>
          <a:xfrm>
            <a:off x="973090" y="3322759"/>
            <a:ext cx="1759584" cy="461665"/>
          </a:xfrm>
          <a:prstGeom prst="rect">
            <a:avLst/>
          </a:prstGeom>
          <a:noFill/>
        </p:spPr>
        <p:txBody>
          <a:bodyPr wrap="none" rtlCol="0">
            <a:spAutoFit/>
          </a:bodyPr>
          <a:lstStyle/>
          <a:p>
            <a:r>
              <a:rPr lang="en-US" sz="2400" dirty="0"/>
              <a:t>Refinements</a:t>
            </a:r>
          </a:p>
        </p:txBody>
      </p:sp>
      <p:sp>
        <p:nvSpPr>
          <p:cNvPr id="30" name="TextBox 29"/>
          <p:cNvSpPr txBox="1"/>
          <p:nvPr/>
        </p:nvSpPr>
        <p:spPr>
          <a:xfrm>
            <a:off x="6444664" y="3263420"/>
            <a:ext cx="1663469" cy="461665"/>
          </a:xfrm>
          <a:prstGeom prst="rect">
            <a:avLst/>
          </a:prstGeom>
          <a:noFill/>
        </p:spPr>
        <p:txBody>
          <a:bodyPr wrap="none" rtlCol="0">
            <a:spAutoFit/>
          </a:bodyPr>
          <a:lstStyle/>
          <a:p>
            <a:r>
              <a:rPr lang="en-US" sz="2400" dirty="0"/>
              <a:t>Correctness</a:t>
            </a:r>
          </a:p>
        </p:txBody>
      </p:sp>
      <p:sp>
        <p:nvSpPr>
          <p:cNvPr id="31" name="TextBox 30"/>
          <p:cNvSpPr txBox="1"/>
          <p:nvPr/>
        </p:nvSpPr>
        <p:spPr>
          <a:xfrm>
            <a:off x="3885843" y="4656582"/>
            <a:ext cx="1366080" cy="461665"/>
          </a:xfrm>
          <a:prstGeom prst="rect">
            <a:avLst/>
          </a:prstGeom>
          <a:noFill/>
        </p:spPr>
        <p:txBody>
          <a:bodyPr wrap="none" rtlCol="0">
            <a:spAutoFit/>
          </a:bodyPr>
          <a:lstStyle/>
          <a:p>
            <a:r>
              <a:rPr lang="en-US" sz="2400" dirty="0"/>
              <a:t>Guidance</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10" y="1546300"/>
            <a:ext cx="834247" cy="834247"/>
          </a:xfrm>
          <a:prstGeom prst="rect">
            <a:avLst/>
          </a:prstGeom>
        </p:spPr>
      </p:pic>
      <p:sp>
        <p:nvSpPr>
          <p:cNvPr id="33" name="TextBox 32"/>
          <p:cNvSpPr txBox="1"/>
          <p:nvPr/>
        </p:nvSpPr>
        <p:spPr>
          <a:xfrm>
            <a:off x="3525115" y="2615361"/>
            <a:ext cx="2084225" cy="307777"/>
          </a:xfrm>
          <a:prstGeom prst="rect">
            <a:avLst/>
          </a:prstGeom>
          <a:noFill/>
        </p:spPr>
        <p:txBody>
          <a:bodyPr wrap="none" rtlCol="0">
            <a:spAutoFit/>
          </a:bodyPr>
          <a:lstStyle/>
          <a:p>
            <a:r>
              <a:rPr lang="en-US" dirty="0">
                <a:solidFill>
                  <a:schemeClr val="bg2">
                    <a:lumMod val="40000"/>
                    <a:lumOff val="60000"/>
                  </a:schemeClr>
                </a:solidFill>
              </a:rPr>
              <a:t>Instances of Languages</a:t>
            </a:r>
          </a:p>
        </p:txBody>
      </p:sp>
      <p:sp>
        <p:nvSpPr>
          <p:cNvPr id="35" name="TextBox 34"/>
          <p:cNvSpPr txBox="1"/>
          <p:nvPr/>
        </p:nvSpPr>
        <p:spPr>
          <a:xfrm>
            <a:off x="3485499" y="5405198"/>
            <a:ext cx="2194832" cy="307777"/>
          </a:xfrm>
          <a:prstGeom prst="rect">
            <a:avLst/>
          </a:prstGeom>
          <a:noFill/>
        </p:spPr>
        <p:txBody>
          <a:bodyPr wrap="none" rtlCol="0">
            <a:spAutoFit/>
          </a:bodyPr>
          <a:lstStyle/>
          <a:p>
            <a:r>
              <a:rPr lang="en-US" dirty="0">
                <a:solidFill>
                  <a:schemeClr val="bg2">
                    <a:lumMod val="40000"/>
                    <a:lumOff val="60000"/>
                  </a:schemeClr>
                </a:solidFill>
              </a:rPr>
              <a:t>Customizable Dashboard</a:t>
            </a:r>
          </a:p>
        </p:txBody>
      </p:sp>
      <p:sp>
        <p:nvSpPr>
          <p:cNvPr id="36" name="TextBox 35"/>
          <p:cNvSpPr txBox="1"/>
          <p:nvPr/>
        </p:nvSpPr>
        <p:spPr>
          <a:xfrm>
            <a:off x="6109251" y="3949304"/>
            <a:ext cx="2334293" cy="523220"/>
          </a:xfrm>
          <a:prstGeom prst="rect">
            <a:avLst/>
          </a:prstGeom>
          <a:noFill/>
        </p:spPr>
        <p:txBody>
          <a:bodyPr wrap="none" rtlCol="0">
            <a:spAutoFit/>
          </a:bodyPr>
          <a:lstStyle/>
          <a:p>
            <a:pPr algn="ctr"/>
            <a:r>
              <a:rPr lang="en-US" dirty="0">
                <a:solidFill>
                  <a:schemeClr val="bg2">
                    <a:lumMod val="40000"/>
                    <a:lumOff val="60000"/>
                  </a:schemeClr>
                </a:solidFill>
              </a:rPr>
              <a:t>Language-specific analysis</a:t>
            </a:r>
          </a:p>
          <a:p>
            <a:pPr algn="ctr"/>
            <a:r>
              <a:rPr lang="en-US" dirty="0">
                <a:solidFill>
                  <a:schemeClr val="bg2">
                    <a:lumMod val="40000"/>
                    <a:lumOff val="60000"/>
                  </a:schemeClr>
                </a:solidFill>
              </a:rPr>
              <a:t>Custom analysis</a:t>
            </a:r>
          </a:p>
        </p:txBody>
      </p:sp>
      <p:sp>
        <p:nvSpPr>
          <p:cNvPr id="37" name="TextBox 36"/>
          <p:cNvSpPr txBox="1"/>
          <p:nvPr/>
        </p:nvSpPr>
        <p:spPr>
          <a:xfrm>
            <a:off x="710582" y="3738598"/>
            <a:ext cx="2284600" cy="738664"/>
          </a:xfrm>
          <a:prstGeom prst="rect">
            <a:avLst/>
          </a:prstGeom>
          <a:noFill/>
        </p:spPr>
        <p:txBody>
          <a:bodyPr wrap="none" rtlCol="0">
            <a:spAutoFit/>
          </a:bodyPr>
          <a:lstStyle/>
          <a:p>
            <a:pPr algn="ctr"/>
            <a:r>
              <a:rPr lang="en-US" dirty="0">
                <a:solidFill>
                  <a:schemeClr val="bg2">
                    <a:lumMod val="40000"/>
                    <a:lumOff val="60000"/>
                  </a:schemeClr>
                </a:solidFill>
              </a:rPr>
              <a:t>Automatic editor actions</a:t>
            </a:r>
          </a:p>
          <a:p>
            <a:pPr algn="ctr"/>
            <a:r>
              <a:rPr lang="en-US" dirty="0">
                <a:solidFill>
                  <a:schemeClr val="bg2">
                    <a:lumMod val="40000"/>
                    <a:lumOff val="60000"/>
                  </a:schemeClr>
                </a:solidFill>
              </a:rPr>
              <a:t>Adding new data </a:t>
            </a:r>
            <a:r>
              <a:rPr lang="en-US" dirty="0" smtClean="0">
                <a:solidFill>
                  <a:schemeClr val="bg2">
                    <a:lumMod val="40000"/>
                    <a:lumOff val="60000"/>
                  </a:schemeClr>
                </a:solidFill>
              </a:rPr>
              <a:t>manually</a:t>
            </a:r>
          </a:p>
          <a:p>
            <a:pPr algn="ctr"/>
            <a:r>
              <a:rPr lang="en-US" dirty="0" smtClean="0">
                <a:solidFill>
                  <a:schemeClr val="bg2">
                    <a:lumMod val="40000"/>
                    <a:lumOff val="60000"/>
                  </a:schemeClr>
                </a:solidFill>
              </a:rPr>
              <a:t>Synthesis of new artefacts</a:t>
            </a:r>
            <a:endParaRPr lang="en-US" dirty="0">
              <a:solidFill>
                <a:schemeClr val="bg2">
                  <a:lumMod val="40000"/>
                  <a:lumOff val="60000"/>
                </a:schemeClr>
              </a:solidFill>
            </a:endParaRPr>
          </a:p>
        </p:txBody>
      </p:sp>
    </p:spTree>
    <p:extLst>
      <p:ext uri="{BB962C8B-B14F-4D97-AF65-F5344CB8AC3E}">
        <p14:creationId xmlns:p14="http://schemas.microsoft.com/office/powerpoint/2010/main" val="794456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framework</a:t>
            </a:r>
            <a:endParaRPr lang="en-US" dirty="0"/>
          </a:p>
        </p:txBody>
      </p:sp>
      <p:sp>
        <p:nvSpPr>
          <p:cNvPr id="23" name="Rectangle 22"/>
          <p:cNvSpPr/>
          <p:nvPr/>
        </p:nvSpPr>
        <p:spPr>
          <a:xfrm>
            <a:off x="436910" y="1546300"/>
            <a:ext cx="8292010" cy="4820575"/>
          </a:xfrm>
          <a:prstGeom prst="rect">
            <a:avLst/>
          </a:prstGeom>
          <a:solidFill>
            <a:schemeClr val="tx1">
              <a:lumMod val="20000"/>
              <a:lumOff val="80000"/>
            </a:schemeClr>
          </a:solidFill>
          <a:ln w="254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3212647" y="177198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503478"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p:cNvSpPr/>
          <p:nvPr/>
        </p:nvSpPr>
        <p:spPr>
          <a:xfrm>
            <a:off x="3212646" y="447726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p:cNvSpPr/>
          <p:nvPr/>
        </p:nvSpPr>
        <p:spPr>
          <a:xfrm>
            <a:off x="5921815"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extBox 27"/>
          <p:cNvSpPr txBox="1"/>
          <p:nvPr/>
        </p:nvSpPr>
        <p:spPr>
          <a:xfrm>
            <a:off x="3912305" y="1997822"/>
            <a:ext cx="1309846" cy="461665"/>
          </a:xfrm>
          <a:prstGeom prst="rect">
            <a:avLst/>
          </a:prstGeom>
          <a:noFill/>
        </p:spPr>
        <p:txBody>
          <a:bodyPr wrap="none" rtlCol="0">
            <a:spAutoFit/>
          </a:bodyPr>
          <a:lstStyle/>
          <a:p>
            <a:r>
              <a:rPr lang="en-US" sz="2400" dirty="0"/>
              <a:t>Artefacts</a:t>
            </a:r>
          </a:p>
        </p:txBody>
      </p:sp>
      <p:sp>
        <p:nvSpPr>
          <p:cNvPr id="29" name="TextBox 28"/>
          <p:cNvSpPr txBox="1"/>
          <p:nvPr/>
        </p:nvSpPr>
        <p:spPr>
          <a:xfrm>
            <a:off x="973090" y="3322759"/>
            <a:ext cx="1759584" cy="461665"/>
          </a:xfrm>
          <a:prstGeom prst="rect">
            <a:avLst/>
          </a:prstGeom>
          <a:noFill/>
        </p:spPr>
        <p:txBody>
          <a:bodyPr wrap="none" rtlCol="0">
            <a:spAutoFit/>
          </a:bodyPr>
          <a:lstStyle/>
          <a:p>
            <a:r>
              <a:rPr lang="en-US" sz="2400" dirty="0"/>
              <a:t>Refinements</a:t>
            </a:r>
          </a:p>
        </p:txBody>
      </p:sp>
      <p:sp>
        <p:nvSpPr>
          <p:cNvPr id="30" name="TextBox 29"/>
          <p:cNvSpPr txBox="1"/>
          <p:nvPr/>
        </p:nvSpPr>
        <p:spPr>
          <a:xfrm>
            <a:off x="6444664" y="3263420"/>
            <a:ext cx="1663469" cy="461665"/>
          </a:xfrm>
          <a:prstGeom prst="rect">
            <a:avLst/>
          </a:prstGeom>
          <a:noFill/>
        </p:spPr>
        <p:txBody>
          <a:bodyPr wrap="none" rtlCol="0">
            <a:spAutoFit/>
          </a:bodyPr>
          <a:lstStyle/>
          <a:p>
            <a:r>
              <a:rPr lang="en-US" sz="2400" dirty="0"/>
              <a:t>Correctness</a:t>
            </a:r>
          </a:p>
        </p:txBody>
      </p:sp>
      <p:sp>
        <p:nvSpPr>
          <p:cNvPr id="31" name="TextBox 30"/>
          <p:cNvSpPr txBox="1"/>
          <p:nvPr/>
        </p:nvSpPr>
        <p:spPr>
          <a:xfrm>
            <a:off x="3885843" y="4656582"/>
            <a:ext cx="1366080" cy="461665"/>
          </a:xfrm>
          <a:prstGeom prst="rect">
            <a:avLst/>
          </a:prstGeom>
          <a:noFill/>
        </p:spPr>
        <p:txBody>
          <a:bodyPr wrap="none" rtlCol="0">
            <a:spAutoFit/>
          </a:bodyPr>
          <a:lstStyle/>
          <a:p>
            <a:r>
              <a:rPr lang="en-US" sz="2400" dirty="0"/>
              <a:t>Guidance</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10" y="1546300"/>
            <a:ext cx="834247" cy="834247"/>
          </a:xfrm>
          <a:prstGeom prst="rect">
            <a:avLst/>
          </a:prstGeom>
        </p:spPr>
      </p:pic>
      <p:sp>
        <p:nvSpPr>
          <p:cNvPr id="33" name="TextBox 32"/>
          <p:cNvSpPr txBox="1"/>
          <p:nvPr/>
        </p:nvSpPr>
        <p:spPr>
          <a:xfrm>
            <a:off x="3525115" y="2615361"/>
            <a:ext cx="2084225" cy="307777"/>
          </a:xfrm>
          <a:prstGeom prst="rect">
            <a:avLst/>
          </a:prstGeom>
          <a:noFill/>
        </p:spPr>
        <p:txBody>
          <a:bodyPr wrap="none" rtlCol="0">
            <a:spAutoFit/>
          </a:bodyPr>
          <a:lstStyle/>
          <a:p>
            <a:r>
              <a:rPr lang="en-US" dirty="0">
                <a:solidFill>
                  <a:schemeClr val="bg2">
                    <a:lumMod val="40000"/>
                    <a:lumOff val="60000"/>
                  </a:schemeClr>
                </a:solidFill>
              </a:rPr>
              <a:t>Instances of Languages</a:t>
            </a:r>
          </a:p>
        </p:txBody>
      </p:sp>
      <p:sp>
        <p:nvSpPr>
          <p:cNvPr id="35" name="TextBox 34"/>
          <p:cNvSpPr txBox="1"/>
          <p:nvPr/>
        </p:nvSpPr>
        <p:spPr>
          <a:xfrm>
            <a:off x="3485499" y="5405198"/>
            <a:ext cx="2194832" cy="307777"/>
          </a:xfrm>
          <a:prstGeom prst="rect">
            <a:avLst/>
          </a:prstGeom>
          <a:noFill/>
        </p:spPr>
        <p:txBody>
          <a:bodyPr wrap="none" rtlCol="0">
            <a:spAutoFit/>
          </a:bodyPr>
          <a:lstStyle/>
          <a:p>
            <a:r>
              <a:rPr lang="en-US" dirty="0">
                <a:solidFill>
                  <a:schemeClr val="bg2">
                    <a:lumMod val="40000"/>
                    <a:lumOff val="60000"/>
                  </a:schemeClr>
                </a:solidFill>
              </a:rPr>
              <a:t>Customizable Dashboard</a:t>
            </a:r>
          </a:p>
        </p:txBody>
      </p:sp>
      <p:sp>
        <p:nvSpPr>
          <p:cNvPr id="36" name="TextBox 35"/>
          <p:cNvSpPr txBox="1"/>
          <p:nvPr/>
        </p:nvSpPr>
        <p:spPr>
          <a:xfrm>
            <a:off x="6109251" y="3949304"/>
            <a:ext cx="2334293" cy="523220"/>
          </a:xfrm>
          <a:prstGeom prst="rect">
            <a:avLst/>
          </a:prstGeom>
          <a:noFill/>
        </p:spPr>
        <p:txBody>
          <a:bodyPr wrap="none" rtlCol="0">
            <a:spAutoFit/>
          </a:bodyPr>
          <a:lstStyle/>
          <a:p>
            <a:pPr algn="ctr"/>
            <a:r>
              <a:rPr lang="en-US" dirty="0">
                <a:solidFill>
                  <a:schemeClr val="bg2">
                    <a:lumMod val="40000"/>
                    <a:lumOff val="60000"/>
                  </a:schemeClr>
                </a:solidFill>
              </a:rPr>
              <a:t>Language-specific analysis</a:t>
            </a:r>
          </a:p>
          <a:p>
            <a:pPr algn="ctr"/>
            <a:r>
              <a:rPr lang="en-US" dirty="0">
                <a:solidFill>
                  <a:schemeClr val="bg2">
                    <a:lumMod val="40000"/>
                    <a:lumOff val="60000"/>
                  </a:schemeClr>
                </a:solidFill>
              </a:rPr>
              <a:t>Custom analysis</a:t>
            </a:r>
          </a:p>
        </p:txBody>
      </p:sp>
      <p:sp>
        <p:nvSpPr>
          <p:cNvPr id="37" name="TextBox 36"/>
          <p:cNvSpPr txBox="1"/>
          <p:nvPr/>
        </p:nvSpPr>
        <p:spPr>
          <a:xfrm>
            <a:off x="710582" y="3738598"/>
            <a:ext cx="2284600" cy="738664"/>
          </a:xfrm>
          <a:prstGeom prst="rect">
            <a:avLst/>
          </a:prstGeom>
          <a:noFill/>
        </p:spPr>
        <p:txBody>
          <a:bodyPr wrap="none" rtlCol="0">
            <a:spAutoFit/>
          </a:bodyPr>
          <a:lstStyle/>
          <a:p>
            <a:pPr algn="ctr"/>
            <a:r>
              <a:rPr lang="en-US" dirty="0">
                <a:solidFill>
                  <a:schemeClr val="bg2">
                    <a:lumMod val="40000"/>
                    <a:lumOff val="60000"/>
                  </a:schemeClr>
                </a:solidFill>
              </a:rPr>
              <a:t>Automatic editor actions</a:t>
            </a:r>
          </a:p>
          <a:p>
            <a:pPr algn="ctr"/>
            <a:r>
              <a:rPr lang="en-US" dirty="0">
                <a:solidFill>
                  <a:schemeClr val="bg2">
                    <a:lumMod val="40000"/>
                    <a:lumOff val="60000"/>
                  </a:schemeClr>
                </a:solidFill>
              </a:rPr>
              <a:t>Adding new data </a:t>
            </a:r>
            <a:r>
              <a:rPr lang="en-US" dirty="0" smtClean="0">
                <a:solidFill>
                  <a:schemeClr val="bg2">
                    <a:lumMod val="40000"/>
                    <a:lumOff val="60000"/>
                  </a:schemeClr>
                </a:solidFill>
              </a:rPr>
              <a:t>manually</a:t>
            </a:r>
          </a:p>
          <a:p>
            <a:pPr algn="ctr"/>
            <a:r>
              <a:rPr lang="en-US" dirty="0" smtClean="0">
                <a:solidFill>
                  <a:schemeClr val="bg2">
                    <a:lumMod val="40000"/>
                    <a:lumOff val="60000"/>
                  </a:schemeClr>
                </a:solidFill>
              </a:rPr>
              <a:t>Synthesis of new artefacts</a:t>
            </a:r>
            <a:endParaRPr lang="en-US" dirty="0">
              <a:solidFill>
                <a:schemeClr val="bg2">
                  <a:lumMod val="40000"/>
                  <a:lumOff val="60000"/>
                </a:schemeClr>
              </a:solidFill>
            </a:endParaRPr>
          </a:p>
        </p:txBody>
      </p:sp>
    </p:spTree>
    <p:extLst>
      <p:ext uri="{BB962C8B-B14F-4D97-AF65-F5344CB8AC3E}">
        <p14:creationId xmlns:p14="http://schemas.microsoft.com/office/powerpoint/2010/main" val="1391840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Artefacts</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268" y="1690689"/>
            <a:ext cx="6263936" cy="1894647"/>
          </a:xfrm>
        </p:spPr>
      </p:pic>
      <p:sp>
        <p:nvSpPr>
          <p:cNvPr id="13" name="TextBox 12"/>
          <p:cNvSpPr txBox="1"/>
          <p:nvPr/>
        </p:nvSpPr>
        <p:spPr>
          <a:xfrm>
            <a:off x="6873992" y="2425048"/>
            <a:ext cx="1644617" cy="400110"/>
          </a:xfrm>
          <a:prstGeom prst="rect">
            <a:avLst/>
          </a:prstGeom>
          <a:noFill/>
        </p:spPr>
        <p:txBody>
          <a:bodyPr wrap="none" rtlCol="0">
            <a:spAutoFit/>
          </a:bodyPr>
          <a:lstStyle/>
          <a:p>
            <a:r>
              <a:rPr lang="en-US" sz="2000" dirty="0"/>
              <a:t>Requirements</a:t>
            </a:r>
          </a:p>
        </p:txBody>
      </p:sp>
    </p:spTree>
    <p:extLst>
      <p:ext uri="{BB962C8B-B14F-4D97-AF65-F5344CB8AC3E}">
        <p14:creationId xmlns:p14="http://schemas.microsoft.com/office/powerpoint/2010/main" val="1789044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Artefacts</a:t>
            </a:r>
            <a:endParaRPr 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268" y="1690689"/>
            <a:ext cx="6263936" cy="1894647"/>
          </a:xfrm>
        </p:spPr>
      </p:pic>
      <p:sp>
        <p:nvSpPr>
          <p:cNvPr id="13" name="TextBox 12"/>
          <p:cNvSpPr txBox="1"/>
          <p:nvPr/>
        </p:nvSpPr>
        <p:spPr>
          <a:xfrm>
            <a:off x="6873992" y="2425048"/>
            <a:ext cx="1644617" cy="400110"/>
          </a:xfrm>
          <a:prstGeom prst="rect">
            <a:avLst/>
          </a:prstGeom>
          <a:noFill/>
        </p:spPr>
        <p:txBody>
          <a:bodyPr wrap="none" rtlCol="0">
            <a:spAutoFit/>
          </a:bodyPr>
          <a:lstStyle/>
          <a:p>
            <a:r>
              <a:rPr lang="en-US" sz="2000" dirty="0"/>
              <a:t>Requirements</a:t>
            </a:r>
          </a:p>
        </p:txBody>
      </p:sp>
      <p:sp>
        <p:nvSpPr>
          <p:cNvPr id="14" name="TextBox 13"/>
          <p:cNvSpPr txBox="1"/>
          <p:nvPr/>
        </p:nvSpPr>
        <p:spPr>
          <a:xfrm>
            <a:off x="1050510" y="4710843"/>
            <a:ext cx="1105495" cy="400110"/>
          </a:xfrm>
          <a:prstGeom prst="rect">
            <a:avLst/>
          </a:prstGeom>
          <a:noFill/>
        </p:spPr>
        <p:txBody>
          <a:bodyPr wrap="none" rtlCol="0">
            <a:spAutoFit/>
          </a:bodyPr>
          <a:lstStyle/>
          <a:p>
            <a:r>
              <a:rPr lang="en-US" sz="2000" dirty="0"/>
              <a:t>Behavior</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1236" y="4119972"/>
            <a:ext cx="4796086" cy="1845334"/>
          </a:xfrm>
          <a:prstGeom prst="rect">
            <a:avLst/>
          </a:prstGeom>
        </p:spPr>
      </p:pic>
    </p:spTree>
    <p:extLst>
      <p:ext uri="{BB962C8B-B14F-4D97-AF65-F5344CB8AC3E}">
        <p14:creationId xmlns:p14="http://schemas.microsoft.com/office/powerpoint/2010/main" val="1361976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framework</a:t>
            </a:r>
            <a:endParaRPr lang="en-US" dirty="0"/>
          </a:p>
        </p:txBody>
      </p:sp>
      <p:sp>
        <p:nvSpPr>
          <p:cNvPr id="23" name="Rectangle 22"/>
          <p:cNvSpPr/>
          <p:nvPr/>
        </p:nvSpPr>
        <p:spPr>
          <a:xfrm>
            <a:off x="436910" y="1546300"/>
            <a:ext cx="8292010" cy="4820575"/>
          </a:xfrm>
          <a:prstGeom prst="rect">
            <a:avLst/>
          </a:prstGeom>
          <a:solidFill>
            <a:schemeClr val="tx1">
              <a:lumMod val="20000"/>
              <a:lumOff val="80000"/>
            </a:schemeClr>
          </a:solidFill>
          <a:ln w="254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3212647" y="177198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503478"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p:cNvSpPr/>
          <p:nvPr/>
        </p:nvSpPr>
        <p:spPr>
          <a:xfrm>
            <a:off x="3212646" y="447726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p:cNvSpPr/>
          <p:nvPr/>
        </p:nvSpPr>
        <p:spPr>
          <a:xfrm>
            <a:off x="5921815"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extBox 27"/>
          <p:cNvSpPr txBox="1"/>
          <p:nvPr/>
        </p:nvSpPr>
        <p:spPr>
          <a:xfrm>
            <a:off x="3912305" y="1997822"/>
            <a:ext cx="1309846" cy="461665"/>
          </a:xfrm>
          <a:prstGeom prst="rect">
            <a:avLst/>
          </a:prstGeom>
          <a:noFill/>
        </p:spPr>
        <p:txBody>
          <a:bodyPr wrap="none" rtlCol="0">
            <a:spAutoFit/>
          </a:bodyPr>
          <a:lstStyle/>
          <a:p>
            <a:r>
              <a:rPr lang="en-US" sz="2400" dirty="0"/>
              <a:t>Artefacts</a:t>
            </a:r>
          </a:p>
        </p:txBody>
      </p:sp>
      <p:sp>
        <p:nvSpPr>
          <p:cNvPr id="29" name="TextBox 28"/>
          <p:cNvSpPr txBox="1"/>
          <p:nvPr/>
        </p:nvSpPr>
        <p:spPr>
          <a:xfrm>
            <a:off x="973090" y="3322759"/>
            <a:ext cx="1759584" cy="461665"/>
          </a:xfrm>
          <a:prstGeom prst="rect">
            <a:avLst/>
          </a:prstGeom>
          <a:noFill/>
        </p:spPr>
        <p:txBody>
          <a:bodyPr wrap="none" rtlCol="0">
            <a:spAutoFit/>
          </a:bodyPr>
          <a:lstStyle/>
          <a:p>
            <a:r>
              <a:rPr lang="en-US" sz="2400" dirty="0"/>
              <a:t>Refinements</a:t>
            </a:r>
          </a:p>
        </p:txBody>
      </p:sp>
      <p:sp>
        <p:nvSpPr>
          <p:cNvPr id="30" name="TextBox 29"/>
          <p:cNvSpPr txBox="1"/>
          <p:nvPr/>
        </p:nvSpPr>
        <p:spPr>
          <a:xfrm>
            <a:off x="6444664" y="3263420"/>
            <a:ext cx="1663469" cy="461665"/>
          </a:xfrm>
          <a:prstGeom prst="rect">
            <a:avLst/>
          </a:prstGeom>
          <a:noFill/>
        </p:spPr>
        <p:txBody>
          <a:bodyPr wrap="none" rtlCol="0">
            <a:spAutoFit/>
          </a:bodyPr>
          <a:lstStyle/>
          <a:p>
            <a:r>
              <a:rPr lang="en-US" sz="2400" dirty="0"/>
              <a:t>Correctness</a:t>
            </a:r>
          </a:p>
        </p:txBody>
      </p:sp>
      <p:sp>
        <p:nvSpPr>
          <p:cNvPr id="31" name="TextBox 30"/>
          <p:cNvSpPr txBox="1"/>
          <p:nvPr/>
        </p:nvSpPr>
        <p:spPr>
          <a:xfrm>
            <a:off x="3885843" y="4656582"/>
            <a:ext cx="1366080" cy="461665"/>
          </a:xfrm>
          <a:prstGeom prst="rect">
            <a:avLst/>
          </a:prstGeom>
          <a:noFill/>
        </p:spPr>
        <p:txBody>
          <a:bodyPr wrap="none" rtlCol="0">
            <a:spAutoFit/>
          </a:bodyPr>
          <a:lstStyle/>
          <a:p>
            <a:r>
              <a:rPr lang="en-US" sz="2400" dirty="0"/>
              <a:t>Guidance</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10" y="1546300"/>
            <a:ext cx="834247" cy="834247"/>
          </a:xfrm>
          <a:prstGeom prst="rect">
            <a:avLst/>
          </a:prstGeom>
        </p:spPr>
      </p:pic>
      <p:sp>
        <p:nvSpPr>
          <p:cNvPr id="33" name="TextBox 32"/>
          <p:cNvSpPr txBox="1"/>
          <p:nvPr/>
        </p:nvSpPr>
        <p:spPr>
          <a:xfrm>
            <a:off x="3525115" y="2615361"/>
            <a:ext cx="2084225" cy="307777"/>
          </a:xfrm>
          <a:prstGeom prst="rect">
            <a:avLst/>
          </a:prstGeom>
          <a:noFill/>
        </p:spPr>
        <p:txBody>
          <a:bodyPr wrap="none" rtlCol="0">
            <a:spAutoFit/>
          </a:bodyPr>
          <a:lstStyle/>
          <a:p>
            <a:r>
              <a:rPr lang="en-US" dirty="0">
                <a:solidFill>
                  <a:schemeClr val="bg2">
                    <a:lumMod val="40000"/>
                    <a:lumOff val="60000"/>
                  </a:schemeClr>
                </a:solidFill>
              </a:rPr>
              <a:t>Instances of Languages</a:t>
            </a:r>
          </a:p>
        </p:txBody>
      </p:sp>
      <p:sp>
        <p:nvSpPr>
          <p:cNvPr id="35" name="TextBox 34"/>
          <p:cNvSpPr txBox="1"/>
          <p:nvPr/>
        </p:nvSpPr>
        <p:spPr>
          <a:xfrm>
            <a:off x="3485499" y="5405198"/>
            <a:ext cx="2194832" cy="307777"/>
          </a:xfrm>
          <a:prstGeom prst="rect">
            <a:avLst/>
          </a:prstGeom>
          <a:noFill/>
        </p:spPr>
        <p:txBody>
          <a:bodyPr wrap="none" rtlCol="0">
            <a:spAutoFit/>
          </a:bodyPr>
          <a:lstStyle/>
          <a:p>
            <a:r>
              <a:rPr lang="en-US" dirty="0">
                <a:solidFill>
                  <a:schemeClr val="bg2">
                    <a:lumMod val="40000"/>
                    <a:lumOff val="60000"/>
                  </a:schemeClr>
                </a:solidFill>
              </a:rPr>
              <a:t>Customizable Dashboard</a:t>
            </a:r>
          </a:p>
        </p:txBody>
      </p:sp>
      <p:sp>
        <p:nvSpPr>
          <p:cNvPr id="36" name="TextBox 35"/>
          <p:cNvSpPr txBox="1"/>
          <p:nvPr/>
        </p:nvSpPr>
        <p:spPr>
          <a:xfrm>
            <a:off x="6109251" y="3949304"/>
            <a:ext cx="2334293" cy="523220"/>
          </a:xfrm>
          <a:prstGeom prst="rect">
            <a:avLst/>
          </a:prstGeom>
          <a:noFill/>
        </p:spPr>
        <p:txBody>
          <a:bodyPr wrap="none" rtlCol="0">
            <a:spAutoFit/>
          </a:bodyPr>
          <a:lstStyle/>
          <a:p>
            <a:pPr algn="ctr"/>
            <a:r>
              <a:rPr lang="en-US" dirty="0">
                <a:solidFill>
                  <a:schemeClr val="bg2">
                    <a:lumMod val="40000"/>
                    <a:lumOff val="60000"/>
                  </a:schemeClr>
                </a:solidFill>
              </a:rPr>
              <a:t>Language-specific analysis</a:t>
            </a:r>
          </a:p>
          <a:p>
            <a:pPr algn="ctr"/>
            <a:r>
              <a:rPr lang="en-US" dirty="0">
                <a:solidFill>
                  <a:schemeClr val="bg2">
                    <a:lumMod val="40000"/>
                    <a:lumOff val="60000"/>
                  </a:schemeClr>
                </a:solidFill>
              </a:rPr>
              <a:t>Custom analysis</a:t>
            </a:r>
          </a:p>
        </p:txBody>
      </p:sp>
      <p:sp>
        <p:nvSpPr>
          <p:cNvPr id="37" name="TextBox 36"/>
          <p:cNvSpPr txBox="1"/>
          <p:nvPr/>
        </p:nvSpPr>
        <p:spPr>
          <a:xfrm>
            <a:off x="710582" y="3738598"/>
            <a:ext cx="2284600" cy="738664"/>
          </a:xfrm>
          <a:prstGeom prst="rect">
            <a:avLst/>
          </a:prstGeom>
          <a:noFill/>
        </p:spPr>
        <p:txBody>
          <a:bodyPr wrap="none" rtlCol="0">
            <a:spAutoFit/>
          </a:bodyPr>
          <a:lstStyle/>
          <a:p>
            <a:pPr algn="ctr"/>
            <a:r>
              <a:rPr lang="en-US" dirty="0">
                <a:solidFill>
                  <a:schemeClr val="bg2">
                    <a:lumMod val="40000"/>
                    <a:lumOff val="60000"/>
                  </a:schemeClr>
                </a:solidFill>
              </a:rPr>
              <a:t>Automatic editor actions</a:t>
            </a:r>
          </a:p>
          <a:p>
            <a:pPr algn="ctr"/>
            <a:r>
              <a:rPr lang="en-US" dirty="0">
                <a:solidFill>
                  <a:schemeClr val="bg2">
                    <a:lumMod val="40000"/>
                    <a:lumOff val="60000"/>
                  </a:schemeClr>
                </a:solidFill>
              </a:rPr>
              <a:t>Adding new data </a:t>
            </a:r>
            <a:r>
              <a:rPr lang="en-US" dirty="0" smtClean="0">
                <a:solidFill>
                  <a:schemeClr val="bg2">
                    <a:lumMod val="40000"/>
                    <a:lumOff val="60000"/>
                  </a:schemeClr>
                </a:solidFill>
              </a:rPr>
              <a:t>manually</a:t>
            </a:r>
          </a:p>
          <a:p>
            <a:pPr algn="ctr"/>
            <a:r>
              <a:rPr lang="en-US" dirty="0" smtClean="0">
                <a:solidFill>
                  <a:schemeClr val="bg2">
                    <a:lumMod val="40000"/>
                    <a:lumOff val="60000"/>
                  </a:schemeClr>
                </a:solidFill>
              </a:rPr>
              <a:t>Synthesis of new artefacts</a:t>
            </a:r>
            <a:endParaRPr lang="en-US" dirty="0">
              <a:solidFill>
                <a:schemeClr val="bg2">
                  <a:lumMod val="40000"/>
                  <a:lumOff val="60000"/>
                </a:schemeClr>
              </a:solidFill>
            </a:endParaRPr>
          </a:p>
        </p:txBody>
      </p:sp>
    </p:spTree>
    <p:extLst>
      <p:ext uri="{BB962C8B-B14F-4D97-AF65-F5344CB8AC3E}">
        <p14:creationId xmlns:p14="http://schemas.microsoft.com/office/powerpoint/2010/main" val="1339894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How do we customize a Model-Driven Development environment in </a:t>
            </a:r>
            <a:r>
              <a:rPr lang="en-US" dirty="0"/>
              <a:t>order to support a given </a:t>
            </a:r>
            <a:r>
              <a:rPr lang="en-US" dirty="0" smtClean="0"/>
              <a:t>process</a:t>
            </a:r>
          </a:p>
          <a:p>
            <a:r>
              <a:rPr lang="en-US" dirty="0" smtClean="0"/>
              <a:t>Process should be of an advisory nature and </a:t>
            </a:r>
            <a:r>
              <a:rPr lang="en-US" dirty="0" err="1" smtClean="0"/>
              <a:t>minimall</a:t>
            </a:r>
            <a:endParaRPr lang="en-US" dirty="0"/>
          </a:p>
          <a:p>
            <a:endParaRPr lang="en-US" dirty="0"/>
          </a:p>
        </p:txBody>
      </p:sp>
    </p:spTree>
    <p:extLst>
      <p:ext uri="{BB962C8B-B14F-4D97-AF65-F5344CB8AC3E}">
        <p14:creationId xmlns:p14="http://schemas.microsoft.com/office/powerpoint/2010/main" val="1131800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framework</a:t>
            </a:r>
            <a:endParaRPr lang="en-US" dirty="0"/>
          </a:p>
        </p:txBody>
      </p:sp>
      <p:sp>
        <p:nvSpPr>
          <p:cNvPr id="23" name="Rectangle 22"/>
          <p:cNvSpPr/>
          <p:nvPr/>
        </p:nvSpPr>
        <p:spPr>
          <a:xfrm>
            <a:off x="436910" y="1546300"/>
            <a:ext cx="8292010" cy="4820575"/>
          </a:xfrm>
          <a:prstGeom prst="rect">
            <a:avLst/>
          </a:prstGeom>
          <a:solidFill>
            <a:schemeClr val="tx1">
              <a:lumMod val="20000"/>
              <a:lumOff val="80000"/>
            </a:schemeClr>
          </a:solidFill>
          <a:ln w="254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3212647" y="177198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503478"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p:cNvSpPr/>
          <p:nvPr/>
        </p:nvSpPr>
        <p:spPr>
          <a:xfrm>
            <a:off x="3212646" y="447726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p:cNvSpPr/>
          <p:nvPr/>
        </p:nvSpPr>
        <p:spPr>
          <a:xfrm>
            <a:off x="5921815"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extBox 27"/>
          <p:cNvSpPr txBox="1"/>
          <p:nvPr/>
        </p:nvSpPr>
        <p:spPr>
          <a:xfrm>
            <a:off x="3912305" y="1997822"/>
            <a:ext cx="1309846" cy="461665"/>
          </a:xfrm>
          <a:prstGeom prst="rect">
            <a:avLst/>
          </a:prstGeom>
          <a:noFill/>
        </p:spPr>
        <p:txBody>
          <a:bodyPr wrap="none" rtlCol="0">
            <a:spAutoFit/>
          </a:bodyPr>
          <a:lstStyle/>
          <a:p>
            <a:r>
              <a:rPr lang="en-US" sz="2400" dirty="0"/>
              <a:t>Artefacts</a:t>
            </a:r>
          </a:p>
        </p:txBody>
      </p:sp>
      <p:sp>
        <p:nvSpPr>
          <p:cNvPr id="29" name="TextBox 28"/>
          <p:cNvSpPr txBox="1"/>
          <p:nvPr/>
        </p:nvSpPr>
        <p:spPr>
          <a:xfrm>
            <a:off x="973090" y="3322759"/>
            <a:ext cx="1759584" cy="461665"/>
          </a:xfrm>
          <a:prstGeom prst="rect">
            <a:avLst/>
          </a:prstGeom>
          <a:noFill/>
        </p:spPr>
        <p:txBody>
          <a:bodyPr wrap="none" rtlCol="0">
            <a:spAutoFit/>
          </a:bodyPr>
          <a:lstStyle/>
          <a:p>
            <a:r>
              <a:rPr lang="en-US" sz="2400" dirty="0"/>
              <a:t>Refinements</a:t>
            </a:r>
          </a:p>
        </p:txBody>
      </p:sp>
      <p:sp>
        <p:nvSpPr>
          <p:cNvPr id="30" name="TextBox 29"/>
          <p:cNvSpPr txBox="1"/>
          <p:nvPr/>
        </p:nvSpPr>
        <p:spPr>
          <a:xfrm>
            <a:off x="6444664" y="3263420"/>
            <a:ext cx="1663469" cy="461665"/>
          </a:xfrm>
          <a:prstGeom prst="rect">
            <a:avLst/>
          </a:prstGeom>
          <a:noFill/>
        </p:spPr>
        <p:txBody>
          <a:bodyPr wrap="none" rtlCol="0">
            <a:spAutoFit/>
          </a:bodyPr>
          <a:lstStyle/>
          <a:p>
            <a:r>
              <a:rPr lang="en-US" sz="2400" dirty="0"/>
              <a:t>Correctness</a:t>
            </a:r>
          </a:p>
        </p:txBody>
      </p:sp>
      <p:sp>
        <p:nvSpPr>
          <p:cNvPr id="31" name="TextBox 30"/>
          <p:cNvSpPr txBox="1"/>
          <p:nvPr/>
        </p:nvSpPr>
        <p:spPr>
          <a:xfrm>
            <a:off x="3885843" y="4656582"/>
            <a:ext cx="1366080" cy="461665"/>
          </a:xfrm>
          <a:prstGeom prst="rect">
            <a:avLst/>
          </a:prstGeom>
          <a:noFill/>
        </p:spPr>
        <p:txBody>
          <a:bodyPr wrap="none" rtlCol="0">
            <a:spAutoFit/>
          </a:bodyPr>
          <a:lstStyle/>
          <a:p>
            <a:r>
              <a:rPr lang="en-US" sz="2400" dirty="0"/>
              <a:t>Guidance</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10" y="1546300"/>
            <a:ext cx="834247" cy="834247"/>
          </a:xfrm>
          <a:prstGeom prst="rect">
            <a:avLst/>
          </a:prstGeom>
        </p:spPr>
      </p:pic>
      <p:sp>
        <p:nvSpPr>
          <p:cNvPr id="33" name="TextBox 32"/>
          <p:cNvSpPr txBox="1"/>
          <p:nvPr/>
        </p:nvSpPr>
        <p:spPr>
          <a:xfrm>
            <a:off x="3525115" y="2615361"/>
            <a:ext cx="2084225" cy="307777"/>
          </a:xfrm>
          <a:prstGeom prst="rect">
            <a:avLst/>
          </a:prstGeom>
          <a:noFill/>
        </p:spPr>
        <p:txBody>
          <a:bodyPr wrap="none" rtlCol="0">
            <a:spAutoFit/>
          </a:bodyPr>
          <a:lstStyle/>
          <a:p>
            <a:r>
              <a:rPr lang="en-US" dirty="0">
                <a:solidFill>
                  <a:schemeClr val="bg2">
                    <a:lumMod val="40000"/>
                    <a:lumOff val="60000"/>
                  </a:schemeClr>
                </a:solidFill>
              </a:rPr>
              <a:t>Instances of Languages</a:t>
            </a:r>
          </a:p>
        </p:txBody>
      </p:sp>
      <p:sp>
        <p:nvSpPr>
          <p:cNvPr id="35" name="TextBox 34"/>
          <p:cNvSpPr txBox="1"/>
          <p:nvPr/>
        </p:nvSpPr>
        <p:spPr>
          <a:xfrm>
            <a:off x="3485499" y="5405198"/>
            <a:ext cx="2194832" cy="307777"/>
          </a:xfrm>
          <a:prstGeom prst="rect">
            <a:avLst/>
          </a:prstGeom>
          <a:noFill/>
        </p:spPr>
        <p:txBody>
          <a:bodyPr wrap="none" rtlCol="0">
            <a:spAutoFit/>
          </a:bodyPr>
          <a:lstStyle/>
          <a:p>
            <a:r>
              <a:rPr lang="en-US" dirty="0">
                <a:solidFill>
                  <a:schemeClr val="bg2">
                    <a:lumMod val="40000"/>
                    <a:lumOff val="60000"/>
                  </a:schemeClr>
                </a:solidFill>
              </a:rPr>
              <a:t>Customizable Dashboard</a:t>
            </a:r>
          </a:p>
        </p:txBody>
      </p:sp>
      <p:sp>
        <p:nvSpPr>
          <p:cNvPr id="36" name="TextBox 35"/>
          <p:cNvSpPr txBox="1"/>
          <p:nvPr/>
        </p:nvSpPr>
        <p:spPr>
          <a:xfrm>
            <a:off x="6109251" y="3949304"/>
            <a:ext cx="2334293" cy="523220"/>
          </a:xfrm>
          <a:prstGeom prst="rect">
            <a:avLst/>
          </a:prstGeom>
          <a:noFill/>
        </p:spPr>
        <p:txBody>
          <a:bodyPr wrap="none" rtlCol="0">
            <a:spAutoFit/>
          </a:bodyPr>
          <a:lstStyle/>
          <a:p>
            <a:pPr algn="ctr"/>
            <a:r>
              <a:rPr lang="en-US" dirty="0">
                <a:solidFill>
                  <a:schemeClr val="bg2">
                    <a:lumMod val="40000"/>
                    <a:lumOff val="60000"/>
                  </a:schemeClr>
                </a:solidFill>
              </a:rPr>
              <a:t>Language-specific analysis</a:t>
            </a:r>
          </a:p>
          <a:p>
            <a:pPr algn="ctr"/>
            <a:r>
              <a:rPr lang="en-US" dirty="0">
                <a:solidFill>
                  <a:schemeClr val="bg2">
                    <a:lumMod val="40000"/>
                    <a:lumOff val="60000"/>
                  </a:schemeClr>
                </a:solidFill>
              </a:rPr>
              <a:t>Custom analysis</a:t>
            </a:r>
          </a:p>
        </p:txBody>
      </p:sp>
      <p:sp>
        <p:nvSpPr>
          <p:cNvPr id="37" name="TextBox 36"/>
          <p:cNvSpPr txBox="1"/>
          <p:nvPr/>
        </p:nvSpPr>
        <p:spPr>
          <a:xfrm>
            <a:off x="710582" y="3738598"/>
            <a:ext cx="2284600" cy="738664"/>
          </a:xfrm>
          <a:prstGeom prst="rect">
            <a:avLst/>
          </a:prstGeom>
          <a:noFill/>
        </p:spPr>
        <p:txBody>
          <a:bodyPr wrap="none" rtlCol="0">
            <a:spAutoFit/>
          </a:bodyPr>
          <a:lstStyle/>
          <a:p>
            <a:pPr algn="ctr"/>
            <a:r>
              <a:rPr lang="en-US" dirty="0">
                <a:solidFill>
                  <a:schemeClr val="bg2">
                    <a:lumMod val="40000"/>
                    <a:lumOff val="60000"/>
                  </a:schemeClr>
                </a:solidFill>
              </a:rPr>
              <a:t>Automatic editor actions</a:t>
            </a:r>
          </a:p>
          <a:p>
            <a:pPr algn="ctr"/>
            <a:r>
              <a:rPr lang="en-US" dirty="0">
                <a:solidFill>
                  <a:schemeClr val="bg2">
                    <a:lumMod val="40000"/>
                    <a:lumOff val="60000"/>
                  </a:schemeClr>
                </a:solidFill>
              </a:rPr>
              <a:t>Adding new data </a:t>
            </a:r>
            <a:r>
              <a:rPr lang="en-US" dirty="0" smtClean="0">
                <a:solidFill>
                  <a:schemeClr val="bg2">
                    <a:lumMod val="40000"/>
                    <a:lumOff val="60000"/>
                  </a:schemeClr>
                </a:solidFill>
              </a:rPr>
              <a:t>manually</a:t>
            </a:r>
          </a:p>
          <a:p>
            <a:pPr algn="ctr"/>
            <a:r>
              <a:rPr lang="en-US" dirty="0" smtClean="0">
                <a:solidFill>
                  <a:schemeClr val="bg2">
                    <a:lumMod val="40000"/>
                    <a:lumOff val="60000"/>
                  </a:schemeClr>
                </a:solidFill>
              </a:rPr>
              <a:t>Synthesis of new artefacts</a:t>
            </a:r>
            <a:endParaRPr lang="en-US" dirty="0">
              <a:solidFill>
                <a:schemeClr val="bg2">
                  <a:lumMod val="40000"/>
                  <a:lumOff val="60000"/>
                </a:schemeClr>
              </a:solidFill>
            </a:endParaRPr>
          </a:p>
        </p:txBody>
      </p:sp>
    </p:spTree>
    <p:extLst>
      <p:ext uri="{BB962C8B-B14F-4D97-AF65-F5344CB8AC3E}">
        <p14:creationId xmlns:p14="http://schemas.microsoft.com/office/powerpoint/2010/main" val="1634323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98" y="1839916"/>
            <a:ext cx="5825114" cy="2512195"/>
          </a:xfrm>
          <a:prstGeom prst="rect">
            <a:avLst/>
          </a:prstGeom>
        </p:spPr>
      </p:pic>
      <p:sp>
        <p:nvSpPr>
          <p:cNvPr id="6" name="TextBox 5"/>
          <p:cNvSpPr txBox="1"/>
          <p:nvPr/>
        </p:nvSpPr>
        <p:spPr>
          <a:xfrm>
            <a:off x="6192660" y="2329977"/>
            <a:ext cx="2821093" cy="400110"/>
          </a:xfrm>
          <a:prstGeom prst="rect">
            <a:avLst/>
          </a:prstGeom>
          <a:noFill/>
        </p:spPr>
        <p:txBody>
          <a:bodyPr wrap="none" rtlCol="0">
            <a:spAutoFit/>
          </a:bodyPr>
          <a:lstStyle/>
          <a:p>
            <a:r>
              <a:rPr lang="en-US" sz="2000" dirty="0"/>
              <a:t>Automatic editor actions </a:t>
            </a:r>
          </a:p>
        </p:txBody>
      </p:sp>
    </p:spTree>
    <p:extLst>
      <p:ext uri="{BB962C8B-B14F-4D97-AF65-F5344CB8AC3E}">
        <p14:creationId xmlns:p14="http://schemas.microsoft.com/office/powerpoint/2010/main" val="841925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98" y="1839916"/>
            <a:ext cx="5825114" cy="2512195"/>
          </a:xfrm>
          <a:prstGeom prst="rect">
            <a:avLst/>
          </a:prstGeom>
        </p:spPr>
      </p:pic>
      <p:sp>
        <p:nvSpPr>
          <p:cNvPr id="6" name="TextBox 5"/>
          <p:cNvSpPr txBox="1"/>
          <p:nvPr/>
        </p:nvSpPr>
        <p:spPr>
          <a:xfrm>
            <a:off x="6192660" y="2329977"/>
            <a:ext cx="2821093" cy="400110"/>
          </a:xfrm>
          <a:prstGeom prst="rect">
            <a:avLst/>
          </a:prstGeom>
          <a:noFill/>
        </p:spPr>
        <p:txBody>
          <a:bodyPr wrap="none" rtlCol="0">
            <a:spAutoFit/>
          </a:bodyPr>
          <a:lstStyle/>
          <a:p>
            <a:r>
              <a:rPr lang="en-US" sz="2000" dirty="0"/>
              <a:t>Automatic editor actions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2040" y="4560062"/>
            <a:ext cx="5429344" cy="1115511"/>
          </a:xfrm>
          <a:prstGeom prst="rect">
            <a:avLst/>
          </a:prstGeom>
        </p:spPr>
      </p:pic>
      <p:sp>
        <p:nvSpPr>
          <p:cNvPr id="8" name="TextBox 7"/>
          <p:cNvSpPr txBox="1"/>
          <p:nvPr/>
        </p:nvSpPr>
        <p:spPr>
          <a:xfrm>
            <a:off x="171102" y="4917762"/>
            <a:ext cx="2953053" cy="400110"/>
          </a:xfrm>
          <a:prstGeom prst="rect">
            <a:avLst/>
          </a:prstGeom>
          <a:noFill/>
        </p:spPr>
        <p:txBody>
          <a:bodyPr wrap="none" rtlCol="0">
            <a:spAutoFit/>
          </a:bodyPr>
          <a:lstStyle/>
          <a:p>
            <a:r>
              <a:rPr lang="en-US" sz="2000" dirty="0"/>
              <a:t>Adding new data manually</a:t>
            </a:r>
          </a:p>
        </p:txBody>
      </p:sp>
    </p:spTree>
    <p:extLst>
      <p:ext uri="{BB962C8B-B14F-4D97-AF65-F5344CB8AC3E}">
        <p14:creationId xmlns:p14="http://schemas.microsoft.com/office/powerpoint/2010/main" val="905851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83" y="1791573"/>
            <a:ext cx="5486400" cy="1326820"/>
          </a:xfrm>
          <a:prstGeom prst="rect">
            <a:avLst/>
          </a:prstGeom>
        </p:spPr>
      </p:pic>
    </p:spTree>
    <p:extLst>
      <p:ext uri="{BB962C8B-B14F-4D97-AF65-F5344CB8AC3E}">
        <p14:creationId xmlns:p14="http://schemas.microsoft.com/office/powerpoint/2010/main" val="17606768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Refinements</a:t>
            </a:r>
            <a:endParaRPr lang="en-US" dirty="0"/>
          </a:p>
        </p:txBody>
      </p:sp>
      <p:sp>
        <p:nvSpPr>
          <p:cNvPr id="6" name="TextBox 5"/>
          <p:cNvSpPr txBox="1"/>
          <p:nvPr/>
        </p:nvSpPr>
        <p:spPr>
          <a:xfrm>
            <a:off x="4017118" y="3118393"/>
            <a:ext cx="4382965" cy="400110"/>
          </a:xfrm>
          <a:prstGeom prst="rect">
            <a:avLst/>
          </a:prstGeom>
          <a:noFill/>
        </p:spPr>
        <p:txBody>
          <a:bodyPr wrap="square" rtlCol="0">
            <a:spAutoFit/>
          </a:bodyPr>
          <a:lstStyle/>
          <a:p>
            <a:r>
              <a:rPr lang="en-US" sz="2000" dirty="0" smtClean="0"/>
              <a:t>Automatic synthesis of new artefacts</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361" y="3682632"/>
            <a:ext cx="4827722" cy="278577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983" y="1791573"/>
            <a:ext cx="5486400" cy="1326820"/>
          </a:xfrm>
          <a:prstGeom prst="rect">
            <a:avLst/>
          </a:prstGeom>
        </p:spPr>
      </p:pic>
    </p:spTree>
    <p:extLst>
      <p:ext uri="{BB962C8B-B14F-4D97-AF65-F5344CB8AC3E}">
        <p14:creationId xmlns:p14="http://schemas.microsoft.com/office/powerpoint/2010/main" val="1205916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framework</a:t>
            </a:r>
            <a:endParaRPr lang="en-US" dirty="0"/>
          </a:p>
        </p:txBody>
      </p:sp>
      <p:sp>
        <p:nvSpPr>
          <p:cNvPr id="23" name="Rectangle 22"/>
          <p:cNvSpPr/>
          <p:nvPr/>
        </p:nvSpPr>
        <p:spPr>
          <a:xfrm>
            <a:off x="436910" y="1546300"/>
            <a:ext cx="8292010" cy="4820575"/>
          </a:xfrm>
          <a:prstGeom prst="rect">
            <a:avLst/>
          </a:prstGeom>
          <a:solidFill>
            <a:schemeClr val="tx1">
              <a:lumMod val="20000"/>
              <a:lumOff val="80000"/>
            </a:schemeClr>
          </a:solidFill>
          <a:ln w="254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3212647" y="177198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503478"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p:cNvSpPr/>
          <p:nvPr/>
        </p:nvSpPr>
        <p:spPr>
          <a:xfrm>
            <a:off x="3212646" y="447726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p:cNvSpPr/>
          <p:nvPr/>
        </p:nvSpPr>
        <p:spPr>
          <a:xfrm>
            <a:off x="5921815"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extBox 27"/>
          <p:cNvSpPr txBox="1"/>
          <p:nvPr/>
        </p:nvSpPr>
        <p:spPr>
          <a:xfrm>
            <a:off x="3912305" y="1997822"/>
            <a:ext cx="1309846" cy="461665"/>
          </a:xfrm>
          <a:prstGeom prst="rect">
            <a:avLst/>
          </a:prstGeom>
          <a:noFill/>
        </p:spPr>
        <p:txBody>
          <a:bodyPr wrap="none" rtlCol="0">
            <a:spAutoFit/>
          </a:bodyPr>
          <a:lstStyle/>
          <a:p>
            <a:r>
              <a:rPr lang="en-US" sz="2400" dirty="0"/>
              <a:t>Artefacts</a:t>
            </a:r>
          </a:p>
        </p:txBody>
      </p:sp>
      <p:sp>
        <p:nvSpPr>
          <p:cNvPr id="29" name="TextBox 28"/>
          <p:cNvSpPr txBox="1"/>
          <p:nvPr/>
        </p:nvSpPr>
        <p:spPr>
          <a:xfrm>
            <a:off x="973090" y="3322759"/>
            <a:ext cx="1759584" cy="461665"/>
          </a:xfrm>
          <a:prstGeom prst="rect">
            <a:avLst/>
          </a:prstGeom>
          <a:noFill/>
        </p:spPr>
        <p:txBody>
          <a:bodyPr wrap="none" rtlCol="0">
            <a:spAutoFit/>
          </a:bodyPr>
          <a:lstStyle/>
          <a:p>
            <a:r>
              <a:rPr lang="en-US" sz="2400" dirty="0"/>
              <a:t>Refinements</a:t>
            </a:r>
          </a:p>
        </p:txBody>
      </p:sp>
      <p:sp>
        <p:nvSpPr>
          <p:cNvPr id="30" name="TextBox 29"/>
          <p:cNvSpPr txBox="1"/>
          <p:nvPr/>
        </p:nvSpPr>
        <p:spPr>
          <a:xfrm>
            <a:off x="6444664" y="3263420"/>
            <a:ext cx="1663469" cy="461665"/>
          </a:xfrm>
          <a:prstGeom prst="rect">
            <a:avLst/>
          </a:prstGeom>
          <a:noFill/>
        </p:spPr>
        <p:txBody>
          <a:bodyPr wrap="none" rtlCol="0">
            <a:spAutoFit/>
          </a:bodyPr>
          <a:lstStyle/>
          <a:p>
            <a:r>
              <a:rPr lang="en-US" sz="2400" dirty="0" smtClean="0"/>
              <a:t>Correctness</a:t>
            </a:r>
            <a:endParaRPr lang="en-US" sz="2400" dirty="0"/>
          </a:p>
        </p:txBody>
      </p:sp>
      <p:sp>
        <p:nvSpPr>
          <p:cNvPr id="31" name="TextBox 30"/>
          <p:cNvSpPr txBox="1"/>
          <p:nvPr/>
        </p:nvSpPr>
        <p:spPr>
          <a:xfrm>
            <a:off x="3885843" y="4656582"/>
            <a:ext cx="1366080" cy="461665"/>
          </a:xfrm>
          <a:prstGeom prst="rect">
            <a:avLst/>
          </a:prstGeom>
          <a:noFill/>
        </p:spPr>
        <p:txBody>
          <a:bodyPr wrap="none" rtlCol="0">
            <a:spAutoFit/>
          </a:bodyPr>
          <a:lstStyle/>
          <a:p>
            <a:r>
              <a:rPr lang="en-US" sz="2400" dirty="0"/>
              <a:t>Guidance</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10" y="1546300"/>
            <a:ext cx="834247" cy="834247"/>
          </a:xfrm>
          <a:prstGeom prst="rect">
            <a:avLst/>
          </a:prstGeom>
        </p:spPr>
      </p:pic>
      <p:sp>
        <p:nvSpPr>
          <p:cNvPr id="33" name="TextBox 32"/>
          <p:cNvSpPr txBox="1"/>
          <p:nvPr/>
        </p:nvSpPr>
        <p:spPr>
          <a:xfrm>
            <a:off x="3525115" y="2615361"/>
            <a:ext cx="2084225" cy="307777"/>
          </a:xfrm>
          <a:prstGeom prst="rect">
            <a:avLst/>
          </a:prstGeom>
          <a:noFill/>
        </p:spPr>
        <p:txBody>
          <a:bodyPr wrap="none" rtlCol="0">
            <a:spAutoFit/>
          </a:bodyPr>
          <a:lstStyle/>
          <a:p>
            <a:r>
              <a:rPr lang="en-US" dirty="0">
                <a:solidFill>
                  <a:schemeClr val="bg2">
                    <a:lumMod val="40000"/>
                    <a:lumOff val="60000"/>
                  </a:schemeClr>
                </a:solidFill>
              </a:rPr>
              <a:t>Instances of Languages</a:t>
            </a:r>
          </a:p>
        </p:txBody>
      </p:sp>
      <p:sp>
        <p:nvSpPr>
          <p:cNvPr id="35" name="TextBox 34"/>
          <p:cNvSpPr txBox="1"/>
          <p:nvPr/>
        </p:nvSpPr>
        <p:spPr>
          <a:xfrm>
            <a:off x="3485499" y="5405198"/>
            <a:ext cx="2194832" cy="307777"/>
          </a:xfrm>
          <a:prstGeom prst="rect">
            <a:avLst/>
          </a:prstGeom>
          <a:noFill/>
        </p:spPr>
        <p:txBody>
          <a:bodyPr wrap="none" rtlCol="0">
            <a:spAutoFit/>
          </a:bodyPr>
          <a:lstStyle/>
          <a:p>
            <a:r>
              <a:rPr lang="en-US" dirty="0">
                <a:solidFill>
                  <a:schemeClr val="bg2">
                    <a:lumMod val="40000"/>
                    <a:lumOff val="60000"/>
                  </a:schemeClr>
                </a:solidFill>
              </a:rPr>
              <a:t>Customizable Dashboard</a:t>
            </a:r>
          </a:p>
        </p:txBody>
      </p:sp>
      <p:sp>
        <p:nvSpPr>
          <p:cNvPr id="36" name="TextBox 35"/>
          <p:cNvSpPr txBox="1"/>
          <p:nvPr/>
        </p:nvSpPr>
        <p:spPr>
          <a:xfrm>
            <a:off x="6109251" y="3949304"/>
            <a:ext cx="2334293" cy="523220"/>
          </a:xfrm>
          <a:prstGeom prst="rect">
            <a:avLst/>
          </a:prstGeom>
          <a:noFill/>
        </p:spPr>
        <p:txBody>
          <a:bodyPr wrap="none" rtlCol="0">
            <a:spAutoFit/>
          </a:bodyPr>
          <a:lstStyle/>
          <a:p>
            <a:pPr algn="ctr"/>
            <a:r>
              <a:rPr lang="en-US" dirty="0">
                <a:solidFill>
                  <a:schemeClr val="bg2">
                    <a:lumMod val="40000"/>
                    <a:lumOff val="60000"/>
                  </a:schemeClr>
                </a:solidFill>
              </a:rPr>
              <a:t>Language-specific analysis</a:t>
            </a:r>
          </a:p>
          <a:p>
            <a:pPr algn="ctr"/>
            <a:r>
              <a:rPr lang="en-US" dirty="0">
                <a:solidFill>
                  <a:schemeClr val="bg2">
                    <a:lumMod val="40000"/>
                    <a:lumOff val="60000"/>
                  </a:schemeClr>
                </a:solidFill>
              </a:rPr>
              <a:t>Custom analysis</a:t>
            </a:r>
          </a:p>
        </p:txBody>
      </p:sp>
      <p:sp>
        <p:nvSpPr>
          <p:cNvPr id="37" name="TextBox 36"/>
          <p:cNvSpPr txBox="1"/>
          <p:nvPr/>
        </p:nvSpPr>
        <p:spPr>
          <a:xfrm>
            <a:off x="710582" y="3738598"/>
            <a:ext cx="2284600" cy="738664"/>
          </a:xfrm>
          <a:prstGeom prst="rect">
            <a:avLst/>
          </a:prstGeom>
          <a:noFill/>
        </p:spPr>
        <p:txBody>
          <a:bodyPr wrap="none" rtlCol="0">
            <a:spAutoFit/>
          </a:bodyPr>
          <a:lstStyle/>
          <a:p>
            <a:pPr algn="ctr"/>
            <a:r>
              <a:rPr lang="en-US" dirty="0">
                <a:solidFill>
                  <a:schemeClr val="bg2">
                    <a:lumMod val="40000"/>
                    <a:lumOff val="60000"/>
                  </a:schemeClr>
                </a:solidFill>
              </a:rPr>
              <a:t>Automatic editor actions</a:t>
            </a:r>
          </a:p>
          <a:p>
            <a:pPr algn="ctr"/>
            <a:r>
              <a:rPr lang="en-US" dirty="0">
                <a:solidFill>
                  <a:schemeClr val="bg2">
                    <a:lumMod val="40000"/>
                    <a:lumOff val="60000"/>
                  </a:schemeClr>
                </a:solidFill>
              </a:rPr>
              <a:t>Adding new data </a:t>
            </a:r>
            <a:r>
              <a:rPr lang="en-US" dirty="0" smtClean="0">
                <a:solidFill>
                  <a:schemeClr val="bg2">
                    <a:lumMod val="40000"/>
                    <a:lumOff val="60000"/>
                  </a:schemeClr>
                </a:solidFill>
              </a:rPr>
              <a:t>manually</a:t>
            </a:r>
          </a:p>
          <a:p>
            <a:pPr algn="ctr"/>
            <a:r>
              <a:rPr lang="en-US" dirty="0" smtClean="0">
                <a:solidFill>
                  <a:schemeClr val="bg2">
                    <a:lumMod val="40000"/>
                    <a:lumOff val="60000"/>
                  </a:schemeClr>
                </a:solidFill>
              </a:rPr>
              <a:t>Synthesis of new artefacts</a:t>
            </a:r>
            <a:endParaRPr lang="en-US" dirty="0">
              <a:solidFill>
                <a:schemeClr val="bg2">
                  <a:lumMod val="40000"/>
                  <a:lumOff val="60000"/>
                </a:schemeClr>
              </a:solidFill>
            </a:endParaRPr>
          </a:p>
        </p:txBody>
      </p:sp>
    </p:spTree>
    <p:extLst>
      <p:ext uri="{BB962C8B-B14F-4D97-AF65-F5344CB8AC3E}">
        <p14:creationId xmlns:p14="http://schemas.microsoft.com/office/powerpoint/2010/main" val="1723879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framework</a:t>
            </a:r>
            <a:endParaRPr lang="en-US" dirty="0"/>
          </a:p>
        </p:txBody>
      </p:sp>
      <p:sp>
        <p:nvSpPr>
          <p:cNvPr id="23" name="Rectangle 22"/>
          <p:cNvSpPr/>
          <p:nvPr/>
        </p:nvSpPr>
        <p:spPr>
          <a:xfrm>
            <a:off x="436910" y="1546300"/>
            <a:ext cx="8292010" cy="4820575"/>
          </a:xfrm>
          <a:prstGeom prst="rect">
            <a:avLst/>
          </a:prstGeom>
          <a:solidFill>
            <a:schemeClr val="tx1">
              <a:lumMod val="20000"/>
              <a:lumOff val="80000"/>
            </a:schemeClr>
          </a:solidFill>
          <a:ln w="254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3212647" y="177198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503478"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p:cNvSpPr/>
          <p:nvPr/>
        </p:nvSpPr>
        <p:spPr>
          <a:xfrm>
            <a:off x="3212646" y="447726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p:cNvSpPr/>
          <p:nvPr/>
        </p:nvSpPr>
        <p:spPr>
          <a:xfrm>
            <a:off x="5921815"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extBox 27"/>
          <p:cNvSpPr txBox="1"/>
          <p:nvPr/>
        </p:nvSpPr>
        <p:spPr>
          <a:xfrm>
            <a:off x="3912305" y="1997822"/>
            <a:ext cx="1309846" cy="461665"/>
          </a:xfrm>
          <a:prstGeom prst="rect">
            <a:avLst/>
          </a:prstGeom>
          <a:noFill/>
        </p:spPr>
        <p:txBody>
          <a:bodyPr wrap="none" rtlCol="0">
            <a:spAutoFit/>
          </a:bodyPr>
          <a:lstStyle/>
          <a:p>
            <a:r>
              <a:rPr lang="en-US" sz="2400" dirty="0"/>
              <a:t>Artefacts</a:t>
            </a:r>
          </a:p>
        </p:txBody>
      </p:sp>
      <p:sp>
        <p:nvSpPr>
          <p:cNvPr id="29" name="TextBox 28"/>
          <p:cNvSpPr txBox="1"/>
          <p:nvPr/>
        </p:nvSpPr>
        <p:spPr>
          <a:xfrm>
            <a:off x="973090" y="3322759"/>
            <a:ext cx="1759584" cy="461665"/>
          </a:xfrm>
          <a:prstGeom prst="rect">
            <a:avLst/>
          </a:prstGeom>
          <a:noFill/>
        </p:spPr>
        <p:txBody>
          <a:bodyPr wrap="none" rtlCol="0">
            <a:spAutoFit/>
          </a:bodyPr>
          <a:lstStyle/>
          <a:p>
            <a:r>
              <a:rPr lang="en-US" sz="2400" dirty="0"/>
              <a:t>Refinements</a:t>
            </a:r>
          </a:p>
        </p:txBody>
      </p:sp>
      <p:sp>
        <p:nvSpPr>
          <p:cNvPr id="30" name="TextBox 29"/>
          <p:cNvSpPr txBox="1"/>
          <p:nvPr/>
        </p:nvSpPr>
        <p:spPr>
          <a:xfrm>
            <a:off x="6444664" y="3263420"/>
            <a:ext cx="1663469" cy="461665"/>
          </a:xfrm>
          <a:prstGeom prst="rect">
            <a:avLst/>
          </a:prstGeom>
          <a:noFill/>
        </p:spPr>
        <p:txBody>
          <a:bodyPr wrap="none" rtlCol="0">
            <a:spAutoFit/>
          </a:bodyPr>
          <a:lstStyle/>
          <a:p>
            <a:r>
              <a:rPr lang="en-US" sz="2400" dirty="0"/>
              <a:t>Correctness</a:t>
            </a:r>
          </a:p>
        </p:txBody>
      </p:sp>
      <p:sp>
        <p:nvSpPr>
          <p:cNvPr id="31" name="TextBox 30"/>
          <p:cNvSpPr txBox="1"/>
          <p:nvPr/>
        </p:nvSpPr>
        <p:spPr>
          <a:xfrm>
            <a:off x="3885843" y="4656582"/>
            <a:ext cx="1366080" cy="461665"/>
          </a:xfrm>
          <a:prstGeom prst="rect">
            <a:avLst/>
          </a:prstGeom>
          <a:noFill/>
        </p:spPr>
        <p:txBody>
          <a:bodyPr wrap="none" rtlCol="0">
            <a:spAutoFit/>
          </a:bodyPr>
          <a:lstStyle/>
          <a:p>
            <a:r>
              <a:rPr lang="en-US" sz="2400" dirty="0"/>
              <a:t>Guidance</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10" y="1546300"/>
            <a:ext cx="834247" cy="834247"/>
          </a:xfrm>
          <a:prstGeom prst="rect">
            <a:avLst/>
          </a:prstGeom>
        </p:spPr>
      </p:pic>
      <p:sp>
        <p:nvSpPr>
          <p:cNvPr id="33" name="TextBox 32"/>
          <p:cNvSpPr txBox="1"/>
          <p:nvPr/>
        </p:nvSpPr>
        <p:spPr>
          <a:xfrm>
            <a:off x="3525115" y="2615361"/>
            <a:ext cx="2084225" cy="307777"/>
          </a:xfrm>
          <a:prstGeom prst="rect">
            <a:avLst/>
          </a:prstGeom>
          <a:noFill/>
        </p:spPr>
        <p:txBody>
          <a:bodyPr wrap="none" rtlCol="0">
            <a:spAutoFit/>
          </a:bodyPr>
          <a:lstStyle/>
          <a:p>
            <a:r>
              <a:rPr lang="en-US" dirty="0">
                <a:solidFill>
                  <a:schemeClr val="bg2">
                    <a:lumMod val="40000"/>
                    <a:lumOff val="60000"/>
                  </a:schemeClr>
                </a:solidFill>
              </a:rPr>
              <a:t>Instances of Languages</a:t>
            </a:r>
          </a:p>
        </p:txBody>
      </p:sp>
      <p:sp>
        <p:nvSpPr>
          <p:cNvPr id="35" name="TextBox 34"/>
          <p:cNvSpPr txBox="1"/>
          <p:nvPr/>
        </p:nvSpPr>
        <p:spPr>
          <a:xfrm>
            <a:off x="3485499" y="5405198"/>
            <a:ext cx="2194832" cy="307777"/>
          </a:xfrm>
          <a:prstGeom prst="rect">
            <a:avLst/>
          </a:prstGeom>
          <a:noFill/>
        </p:spPr>
        <p:txBody>
          <a:bodyPr wrap="none" rtlCol="0">
            <a:spAutoFit/>
          </a:bodyPr>
          <a:lstStyle/>
          <a:p>
            <a:r>
              <a:rPr lang="en-US" dirty="0">
                <a:solidFill>
                  <a:schemeClr val="bg2">
                    <a:lumMod val="40000"/>
                    <a:lumOff val="60000"/>
                  </a:schemeClr>
                </a:solidFill>
              </a:rPr>
              <a:t>Customizable Dashboard</a:t>
            </a:r>
          </a:p>
        </p:txBody>
      </p:sp>
      <p:sp>
        <p:nvSpPr>
          <p:cNvPr id="36" name="TextBox 35"/>
          <p:cNvSpPr txBox="1"/>
          <p:nvPr/>
        </p:nvSpPr>
        <p:spPr>
          <a:xfrm>
            <a:off x="6109251" y="3949304"/>
            <a:ext cx="2334293" cy="523220"/>
          </a:xfrm>
          <a:prstGeom prst="rect">
            <a:avLst/>
          </a:prstGeom>
          <a:noFill/>
        </p:spPr>
        <p:txBody>
          <a:bodyPr wrap="none" rtlCol="0">
            <a:spAutoFit/>
          </a:bodyPr>
          <a:lstStyle/>
          <a:p>
            <a:pPr algn="ctr"/>
            <a:r>
              <a:rPr lang="en-US" dirty="0">
                <a:solidFill>
                  <a:schemeClr val="bg2">
                    <a:lumMod val="40000"/>
                    <a:lumOff val="60000"/>
                  </a:schemeClr>
                </a:solidFill>
              </a:rPr>
              <a:t>Language-specific analysis</a:t>
            </a:r>
          </a:p>
          <a:p>
            <a:pPr algn="ctr"/>
            <a:r>
              <a:rPr lang="en-US" dirty="0">
                <a:solidFill>
                  <a:schemeClr val="bg2">
                    <a:lumMod val="40000"/>
                    <a:lumOff val="60000"/>
                  </a:schemeClr>
                </a:solidFill>
              </a:rPr>
              <a:t>Custom analysis</a:t>
            </a:r>
          </a:p>
        </p:txBody>
      </p:sp>
      <p:sp>
        <p:nvSpPr>
          <p:cNvPr id="37" name="TextBox 36"/>
          <p:cNvSpPr txBox="1"/>
          <p:nvPr/>
        </p:nvSpPr>
        <p:spPr>
          <a:xfrm>
            <a:off x="710582" y="3738598"/>
            <a:ext cx="2284600" cy="738664"/>
          </a:xfrm>
          <a:prstGeom prst="rect">
            <a:avLst/>
          </a:prstGeom>
          <a:noFill/>
        </p:spPr>
        <p:txBody>
          <a:bodyPr wrap="none" rtlCol="0">
            <a:spAutoFit/>
          </a:bodyPr>
          <a:lstStyle/>
          <a:p>
            <a:pPr algn="ctr"/>
            <a:r>
              <a:rPr lang="en-US" dirty="0">
                <a:solidFill>
                  <a:schemeClr val="bg2">
                    <a:lumMod val="40000"/>
                    <a:lumOff val="60000"/>
                  </a:schemeClr>
                </a:solidFill>
              </a:rPr>
              <a:t>Automatic editor actions</a:t>
            </a:r>
          </a:p>
          <a:p>
            <a:pPr algn="ctr"/>
            <a:r>
              <a:rPr lang="en-US" dirty="0">
                <a:solidFill>
                  <a:schemeClr val="bg2">
                    <a:lumMod val="40000"/>
                    <a:lumOff val="60000"/>
                  </a:schemeClr>
                </a:solidFill>
              </a:rPr>
              <a:t>Adding new data </a:t>
            </a:r>
            <a:r>
              <a:rPr lang="en-US" dirty="0" smtClean="0">
                <a:solidFill>
                  <a:schemeClr val="bg2">
                    <a:lumMod val="40000"/>
                    <a:lumOff val="60000"/>
                  </a:schemeClr>
                </a:solidFill>
              </a:rPr>
              <a:t>manually</a:t>
            </a:r>
          </a:p>
          <a:p>
            <a:pPr algn="ctr"/>
            <a:r>
              <a:rPr lang="en-US" dirty="0" smtClean="0">
                <a:solidFill>
                  <a:schemeClr val="bg2">
                    <a:lumMod val="40000"/>
                    <a:lumOff val="60000"/>
                  </a:schemeClr>
                </a:solidFill>
              </a:rPr>
              <a:t>Synthesis of new artefacts</a:t>
            </a:r>
            <a:endParaRPr lang="en-US" dirty="0">
              <a:solidFill>
                <a:schemeClr val="bg2">
                  <a:lumMod val="40000"/>
                  <a:lumOff val="60000"/>
                </a:schemeClr>
              </a:solidFill>
            </a:endParaRPr>
          </a:p>
        </p:txBody>
      </p:sp>
    </p:spTree>
    <p:extLst>
      <p:ext uri="{BB962C8B-B14F-4D97-AF65-F5344CB8AC3E}">
        <p14:creationId xmlns:p14="http://schemas.microsoft.com/office/powerpoint/2010/main" val="1642942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56" y="1733418"/>
            <a:ext cx="4191623" cy="1247820"/>
          </a:xfrm>
          <a:prstGeom prst="rect">
            <a:avLst/>
          </a:prstGeom>
        </p:spPr>
      </p:pic>
      <p:sp>
        <p:nvSpPr>
          <p:cNvPr id="7" name="TextBox 6"/>
          <p:cNvSpPr txBox="1"/>
          <p:nvPr/>
        </p:nvSpPr>
        <p:spPr>
          <a:xfrm>
            <a:off x="4788024" y="1957218"/>
            <a:ext cx="2690608" cy="400110"/>
          </a:xfrm>
          <a:prstGeom prst="rect">
            <a:avLst/>
          </a:prstGeom>
          <a:noFill/>
        </p:spPr>
        <p:txBody>
          <a:bodyPr wrap="none" rtlCol="0">
            <a:spAutoFit/>
          </a:bodyPr>
          <a:lstStyle/>
          <a:p>
            <a:r>
              <a:rPr lang="en-US" sz="2000" dirty="0"/>
              <a:t>In-built language checks</a:t>
            </a:r>
          </a:p>
        </p:txBody>
      </p:sp>
    </p:spTree>
    <p:extLst>
      <p:ext uri="{BB962C8B-B14F-4D97-AF65-F5344CB8AC3E}">
        <p14:creationId xmlns:p14="http://schemas.microsoft.com/office/powerpoint/2010/main" val="680021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56" y="1733418"/>
            <a:ext cx="4191623" cy="1247820"/>
          </a:xfrm>
          <a:prstGeom prst="rect">
            <a:avLst/>
          </a:prstGeom>
        </p:spPr>
      </p:pic>
      <p:sp>
        <p:nvSpPr>
          <p:cNvPr id="7" name="TextBox 6"/>
          <p:cNvSpPr txBox="1"/>
          <p:nvPr/>
        </p:nvSpPr>
        <p:spPr>
          <a:xfrm>
            <a:off x="4788024" y="1957218"/>
            <a:ext cx="2690608" cy="400110"/>
          </a:xfrm>
          <a:prstGeom prst="rect">
            <a:avLst/>
          </a:prstGeom>
          <a:noFill/>
        </p:spPr>
        <p:txBody>
          <a:bodyPr wrap="none" rtlCol="0">
            <a:spAutoFit/>
          </a:bodyPr>
          <a:lstStyle/>
          <a:p>
            <a:r>
              <a:rPr lang="en-US" sz="2000" dirty="0"/>
              <a:t>In-built language checks</a:t>
            </a:r>
          </a:p>
        </p:txBody>
      </p:sp>
      <p:sp>
        <p:nvSpPr>
          <p:cNvPr id="9" name="TextBox 8"/>
          <p:cNvSpPr txBox="1"/>
          <p:nvPr/>
        </p:nvSpPr>
        <p:spPr>
          <a:xfrm>
            <a:off x="1859499" y="5224354"/>
            <a:ext cx="1919693" cy="400110"/>
          </a:xfrm>
          <a:prstGeom prst="rect">
            <a:avLst/>
          </a:prstGeom>
          <a:noFill/>
        </p:spPr>
        <p:txBody>
          <a:bodyPr wrap="none" rtlCol="0">
            <a:spAutoFit/>
          </a:bodyPr>
          <a:lstStyle/>
          <a:p>
            <a:r>
              <a:rPr lang="en-US" sz="2000"/>
              <a:t>Custom </a:t>
            </a:r>
            <a:r>
              <a:rPr lang="en-US" sz="2000" smtClean="0"/>
              <a:t>analyses</a:t>
            </a:r>
            <a:endParaRPr lang="en-US" sz="2000" dirty="0" smtClean="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5281" y="3425998"/>
            <a:ext cx="4230069" cy="2904490"/>
          </a:xfrm>
          <a:prstGeom prst="rect">
            <a:avLst/>
          </a:prstGeom>
        </p:spPr>
      </p:pic>
    </p:spTree>
    <p:extLst>
      <p:ext uri="{BB962C8B-B14F-4D97-AF65-F5344CB8AC3E}">
        <p14:creationId xmlns:p14="http://schemas.microsoft.com/office/powerpoint/2010/main" val="1979272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framework</a:t>
            </a:r>
            <a:endParaRPr lang="en-US" dirty="0"/>
          </a:p>
        </p:txBody>
      </p:sp>
      <p:sp>
        <p:nvSpPr>
          <p:cNvPr id="23" name="Rectangle 22"/>
          <p:cNvSpPr/>
          <p:nvPr/>
        </p:nvSpPr>
        <p:spPr>
          <a:xfrm>
            <a:off x="436910" y="1546300"/>
            <a:ext cx="8292010" cy="4820575"/>
          </a:xfrm>
          <a:prstGeom prst="rect">
            <a:avLst/>
          </a:prstGeom>
          <a:solidFill>
            <a:schemeClr val="tx1">
              <a:lumMod val="20000"/>
              <a:lumOff val="80000"/>
            </a:schemeClr>
          </a:solidFill>
          <a:ln w="254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3212647" y="177198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503478"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p:cNvSpPr/>
          <p:nvPr/>
        </p:nvSpPr>
        <p:spPr>
          <a:xfrm>
            <a:off x="3212646" y="447726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p:cNvSpPr/>
          <p:nvPr/>
        </p:nvSpPr>
        <p:spPr>
          <a:xfrm>
            <a:off x="5921815"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extBox 27"/>
          <p:cNvSpPr txBox="1"/>
          <p:nvPr/>
        </p:nvSpPr>
        <p:spPr>
          <a:xfrm>
            <a:off x="3912305" y="1997822"/>
            <a:ext cx="1309846" cy="461665"/>
          </a:xfrm>
          <a:prstGeom prst="rect">
            <a:avLst/>
          </a:prstGeom>
          <a:noFill/>
        </p:spPr>
        <p:txBody>
          <a:bodyPr wrap="none" rtlCol="0">
            <a:spAutoFit/>
          </a:bodyPr>
          <a:lstStyle/>
          <a:p>
            <a:r>
              <a:rPr lang="en-US" sz="2400" dirty="0"/>
              <a:t>Artefacts</a:t>
            </a:r>
          </a:p>
        </p:txBody>
      </p:sp>
      <p:sp>
        <p:nvSpPr>
          <p:cNvPr id="29" name="TextBox 28"/>
          <p:cNvSpPr txBox="1"/>
          <p:nvPr/>
        </p:nvSpPr>
        <p:spPr>
          <a:xfrm>
            <a:off x="973090" y="3322759"/>
            <a:ext cx="1759584" cy="461665"/>
          </a:xfrm>
          <a:prstGeom prst="rect">
            <a:avLst/>
          </a:prstGeom>
          <a:noFill/>
        </p:spPr>
        <p:txBody>
          <a:bodyPr wrap="none" rtlCol="0">
            <a:spAutoFit/>
          </a:bodyPr>
          <a:lstStyle/>
          <a:p>
            <a:r>
              <a:rPr lang="en-US" sz="2400" dirty="0"/>
              <a:t>Refinements</a:t>
            </a:r>
          </a:p>
        </p:txBody>
      </p:sp>
      <p:sp>
        <p:nvSpPr>
          <p:cNvPr id="30" name="TextBox 29"/>
          <p:cNvSpPr txBox="1"/>
          <p:nvPr/>
        </p:nvSpPr>
        <p:spPr>
          <a:xfrm>
            <a:off x="6444664" y="3263420"/>
            <a:ext cx="1663469" cy="461665"/>
          </a:xfrm>
          <a:prstGeom prst="rect">
            <a:avLst/>
          </a:prstGeom>
          <a:noFill/>
        </p:spPr>
        <p:txBody>
          <a:bodyPr wrap="none" rtlCol="0">
            <a:spAutoFit/>
          </a:bodyPr>
          <a:lstStyle/>
          <a:p>
            <a:r>
              <a:rPr lang="en-US" sz="2400" dirty="0"/>
              <a:t>Correctness</a:t>
            </a:r>
          </a:p>
        </p:txBody>
      </p:sp>
      <p:sp>
        <p:nvSpPr>
          <p:cNvPr id="31" name="TextBox 30"/>
          <p:cNvSpPr txBox="1"/>
          <p:nvPr/>
        </p:nvSpPr>
        <p:spPr>
          <a:xfrm>
            <a:off x="3885843" y="4656582"/>
            <a:ext cx="1366080" cy="461665"/>
          </a:xfrm>
          <a:prstGeom prst="rect">
            <a:avLst/>
          </a:prstGeom>
          <a:noFill/>
        </p:spPr>
        <p:txBody>
          <a:bodyPr wrap="none" rtlCol="0">
            <a:spAutoFit/>
          </a:bodyPr>
          <a:lstStyle/>
          <a:p>
            <a:r>
              <a:rPr lang="en-US" sz="2400" dirty="0"/>
              <a:t>Guidance</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10" y="1546300"/>
            <a:ext cx="834247" cy="834247"/>
          </a:xfrm>
          <a:prstGeom prst="rect">
            <a:avLst/>
          </a:prstGeom>
        </p:spPr>
      </p:pic>
      <p:sp>
        <p:nvSpPr>
          <p:cNvPr id="33" name="TextBox 32"/>
          <p:cNvSpPr txBox="1"/>
          <p:nvPr/>
        </p:nvSpPr>
        <p:spPr>
          <a:xfrm>
            <a:off x="3525115" y="2615361"/>
            <a:ext cx="2084225" cy="307777"/>
          </a:xfrm>
          <a:prstGeom prst="rect">
            <a:avLst/>
          </a:prstGeom>
          <a:noFill/>
        </p:spPr>
        <p:txBody>
          <a:bodyPr wrap="none" rtlCol="0">
            <a:spAutoFit/>
          </a:bodyPr>
          <a:lstStyle/>
          <a:p>
            <a:r>
              <a:rPr lang="en-US" dirty="0">
                <a:solidFill>
                  <a:schemeClr val="bg2">
                    <a:lumMod val="40000"/>
                    <a:lumOff val="60000"/>
                  </a:schemeClr>
                </a:solidFill>
              </a:rPr>
              <a:t>Instances of Languages</a:t>
            </a:r>
          </a:p>
        </p:txBody>
      </p:sp>
      <p:sp>
        <p:nvSpPr>
          <p:cNvPr id="35" name="TextBox 34"/>
          <p:cNvSpPr txBox="1"/>
          <p:nvPr/>
        </p:nvSpPr>
        <p:spPr>
          <a:xfrm>
            <a:off x="3485499" y="5405198"/>
            <a:ext cx="2194832" cy="307777"/>
          </a:xfrm>
          <a:prstGeom prst="rect">
            <a:avLst/>
          </a:prstGeom>
          <a:noFill/>
        </p:spPr>
        <p:txBody>
          <a:bodyPr wrap="none" rtlCol="0">
            <a:spAutoFit/>
          </a:bodyPr>
          <a:lstStyle/>
          <a:p>
            <a:r>
              <a:rPr lang="en-US" dirty="0">
                <a:solidFill>
                  <a:schemeClr val="bg2">
                    <a:lumMod val="40000"/>
                    <a:lumOff val="60000"/>
                  </a:schemeClr>
                </a:solidFill>
              </a:rPr>
              <a:t>Customizable Dashboard</a:t>
            </a:r>
          </a:p>
        </p:txBody>
      </p:sp>
      <p:sp>
        <p:nvSpPr>
          <p:cNvPr id="36" name="TextBox 35"/>
          <p:cNvSpPr txBox="1"/>
          <p:nvPr/>
        </p:nvSpPr>
        <p:spPr>
          <a:xfrm>
            <a:off x="6109251" y="3949304"/>
            <a:ext cx="2334293" cy="523220"/>
          </a:xfrm>
          <a:prstGeom prst="rect">
            <a:avLst/>
          </a:prstGeom>
          <a:noFill/>
        </p:spPr>
        <p:txBody>
          <a:bodyPr wrap="none" rtlCol="0">
            <a:spAutoFit/>
          </a:bodyPr>
          <a:lstStyle/>
          <a:p>
            <a:pPr algn="ctr"/>
            <a:r>
              <a:rPr lang="en-US" dirty="0">
                <a:solidFill>
                  <a:schemeClr val="bg2">
                    <a:lumMod val="40000"/>
                    <a:lumOff val="60000"/>
                  </a:schemeClr>
                </a:solidFill>
              </a:rPr>
              <a:t>Language-specific analysis</a:t>
            </a:r>
          </a:p>
          <a:p>
            <a:pPr algn="ctr"/>
            <a:r>
              <a:rPr lang="en-US" dirty="0">
                <a:solidFill>
                  <a:schemeClr val="bg2">
                    <a:lumMod val="40000"/>
                    <a:lumOff val="60000"/>
                  </a:schemeClr>
                </a:solidFill>
              </a:rPr>
              <a:t>Custom analysis</a:t>
            </a:r>
          </a:p>
        </p:txBody>
      </p:sp>
      <p:sp>
        <p:nvSpPr>
          <p:cNvPr id="37" name="TextBox 36"/>
          <p:cNvSpPr txBox="1"/>
          <p:nvPr/>
        </p:nvSpPr>
        <p:spPr>
          <a:xfrm>
            <a:off x="710582" y="3738598"/>
            <a:ext cx="2284600" cy="738664"/>
          </a:xfrm>
          <a:prstGeom prst="rect">
            <a:avLst/>
          </a:prstGeom>
          <a:noFill/>
        </p:spPr>
        <p:txBody>
          <a:bodyPr wrap="none" rtlCol="0">
            <a:spAutoFit/>
          </a:bodyPr>
          <a:lstStyle/>
          <a:p>
            <a:pPr algn="ctr"/>
            <a:r>
              <a:rPr lang="en-US" dirty="0">
                <a:solidFill>
                  <a:schemeClr val="bg2">
                    <a:lumMod val="40000"/>
                    <a:lumOff val="60000"/>
                  </a:schemeClr>
                </a:solidFill>
              </a:rPr>
              <a:t>Automatic editor actions</a:t>
            </a:r>
          </a:p>
          <a:p>
            <a:pPr algn="ctr"/>
            <a:r>
              <a:rPr lang="en-US" dirty="0">
                <a:solidFill>
                  <a:schemeClr val="bg2">
                    <a:lumMod val="40000"/>
                    <a:lumOff val="60000"/>
                  </a:schemeClr>
                </a:solidFill>
              </a:rPr>
              <a:t>Adding new data </a:t>
            </a:r>
            <a:r>
              <a:rPr lang="en-US" dirty="0" smtClean="0">
                <a:solidFill>
                  <a:schemeClr val="bg2">
                    <a:lumMod val="40000"/>
                    <a:lumOff val="60000"/>
                  </a:schemeClr>
                </a:solidFill>
              </a:rPr>
              <a:t>manually</a:t>
            </a:r>
          </a:p>
          <a:p>
            <a:pPr algn="ctr"/>
            <a:r>
              <a:rPr lang="en-US" dirty="0" smtClean="0">
                <a:solidFill>
                  <a:schemeClr val="bg2">
                    <a:lumMod val="40000"/>
                    <a:lumOff val="60000"/>
                  </a:schemeClr>
                </a:solidFill>
              </a:rPr>
              <a:t>Synthesis of new artefacts</a:t>
            </a:r>
            <a:endParaRPr lang="en-US" dirty="0">
              <a:solidFill>
                <a:schemeClr val="bg2">
                  <a:lumMod val="40000"/>
                  <a:lumOff val="60000"/>
                </a:schemeClr>
              </a:solidFill>
            </a:endParaRPr>
          </a:p>
        </p:txBody>
      </p:sp>
    </p:spTree>
    <p:extLst>
      <p:ext uri="{BB962C8B-B14F-4D97-AF65-F5344CB8AC3E}">
        <p14:creationId xmlns:p14="http://schemas.microsoft.com/office/powerpoint/2010/main" val="975769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plan</a:t>
            </a:r>
            <a:endParaRPr lang="en-US" dirty="0"/>
          </a:p>
        </p:txBody>
      </p:sp>
      <p:sp>
        <p:nvSpPr>
          <p:cNvPr id="3" name="Content Placeholder 2"/>
          <p:cNvSpPr>
            <a:spLocks noGrp="1"/>
          </p:cNvSpPr>
          <p:nvPr>
            <p:ph idx="1"/>
          </p:nvPr>
        </p:nvSpPr>
        <p:spPr/>
        <p:txBody>
          <a:bodyPr/>
          <a:lstStyle/>
          <a:p>
            <a:r>
              <a:rPr lang="en-US" dirty="0" smtClean="0"/>
              <a:t>Framing the problem</a:t>
            </a:r>
          </a:p>
          <a:p>
            <a:r>
              <a:rPr lang="en-US" dirty="0" smtClean="0"/>
              <a:t>Running example</a:t>
            </a:r>
            <a:endParaRPr lang="en-US" dirty="0" smtClean="0"/>
          </a:p>
          <a:p>
            <a:r>
              <a:rPr lang="en-US" dirty="0" smtClean="0"/>
              <a:t>Implementing process-awareness</a:t>
            </a:r>
          </a:p>
          <a:p>
            <a:r>
              <a:rPr lang="en-US" dirty="0" smtClean="0"/>
              <a:t>Demos (in MPS and AF3)</a:t>
            </a:r>
          </a:p>
          <a:p>
            <a:r>
              <a:rPr lang="en-US" dirty="0" smtClean="0"/>
              <a:t>Summary</a:t>
            </a:r>
            <a:endParaRPr lang="en-US" dirty="0"/>
          </a:p>
        </p:txBody>
      </p:sp>
    </p:spTree>
    <p:extLst>
      <p:ext uri="{BB962C8B-B14F-4D97-AF65-F5344CB8AC3E}">
        <p14:creationId xmlns:p14="http://schemas.microsoft.com/office/powerpoint/2010/main" val="1312617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framework</a:t>
            </a:r>
            <a:endParaRPr lang="en-US" dirty="0"/>
          </a:p>
        </p:txBody>
      </p:sp>
      <p:sp>
        <p:nvSpPr>
          <p:cNvPr id="23" name="Rectangle 22"/>
          <p:cNvSpPr/>
          <p:nvPr/>
        </p:nvSpPr>
        <p:spPr>
          <a:xfrm>
            <a:off x="436910" y="1546300"/>
            <a:ext cx="8292010" cy="4820575"/>
          </a:xfrm>
          <a:prstGeom prst="rect">
            <a:avLst/>
          </a:prstGeom>
          <a:solidFill>
            <a:schemeClr val="tx1">
              <a:lumMod val="20000"/>
              <a:lumOff val="80000"/>
            </a:schemeClr>
          </a:solidFill>
          <a:ln w="254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3212647" y="177198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503478"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p:cNvSpPr/>
          <p:nvPr/>
        </p:nvSpPr>
        <p:spPr>
          <a:xfrm>
            <a:off x="3212646" y="4477262"/>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p:cNvSpPr/>
          <p:nvPr/>
        </p:nvSpPr>
        <p:spPr>
          <a:xfrm>
            <a:off x="5921815" y="3097545"/>
            <a:ext cx="2709169" cy="1686758"/>
          </a:xfrm>
          <a:prstGeom prst="ellipse">
            <a:avLst/>
          </a:prstGeom>
          <a:gradFill flip="none" rotWithShape="1">
            <a:gsLst>
              <a:gs pos="0">
                <a:schemeClr val="accent1">
                  <a:lumMod val="0"/>
                  <a:lumOff val="100000"/>
                </a:schemeClr>
              </a:gs>
              <a:gs pos="2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extBox 27"/>
          <p:cNvSpPr txBox="1"/>
          <p:nvPr/>
        </p:nvSpPr>
        <p:spPr>
          <a:xfrm>
            <a:off x="3912305" y="1997822"/>
            <a:ext cx="1309846" cy="461665"/>
          </a:xfrm>
          <a:prstGeom prst="rect">
            <a:avLst/>
          </a:prstGeom>
          <a:noFill/>
        </p:spPr>
        <p:txBody>
          <a:bodyPr wrap="none" rtlCol="0">
            <a:spAutoFit/>
          </a:bodyPr>
          <a:lstStyle/>
          <a:p>
            <a:r>
              <a:rPr lang="en-US" sz="2400" dirty="0"/>
              <a:t>Artefacts</a:t>
            </a:r>
          </a:p>
        </p:txBody>
      </p:sp>
      <p:sp>
        <p:nvSpPr>
          <p:cNvPr id="29" name="TextBox 28"/>
          <p:cNvSpPr txBox="1"/>
          <p:nvPr/>
        </p:nvSpPr>
        <p:spPr>
          <a:xfrm>
            <a:off x="973090" y="3322759"/>
            <a:ext cx="1759584" cy="461665"/>
          </a:xfrm>
          <a:prstGeom prst="rect">
            <a:avLst/>
          </a:prstGeom>
          <a:noFill/>
        </p:spPr>
        <p:txBody>
          <a:bodyPr wrap="none" rtlCol="0">
            <a:spAutoFit/>
          </a:bodyPr>
          <a:lstStyle/>
          <a:p>
            <a:r>
              <a:rPr lang="en-US" sz="2400" dirty="0"/>
              <a:t>Refinements</a:t>
            </a:r>
          </a:p>
        </p:txBody>
      </p:sp>
      <p:sp>
        <p:nvSpPr>
          <p:cNvPr id="30" name="TextBox 29"/>
          <p:cNvSpPr txBox="1"/>
          <p:nvPr/>
        </p:nvSpPr>
        <p:spPr>
          <a:xfrm>
            <a:off x="6444664" y="3263420"/>
            <a:ext cx="1663469" cy="461665"/>
          </a:xfrm>
          <a:prstGeom prst="rect">
            <a:avLst/>
          </a:prstGeom>
          <a:noFill/>
        </p:spPr>
        <p:txBody>
          <a:bodyPr wrap="none" rtlCol="0">
            <a:spAutoFit/>
          </a:bodyPr>
          <a:lstStyle/>
          <a:p>
            <a:r>
              <a:rPr lang="en-US" sz="2400" dirty="0"/>
              <a:t>Correctness</a:t>
            </a:r>
          </a:p>
        </p:txBody>
      </p:sp>
      <p:sp>
        <p:nvSpPr>
          <p:cNvPr id="31" name="TextBox 30"/>
          <p:cNvSpPr txBox="1"/>
          <p:nvPr/>
        </p:nvSpPr>
        <p:spPr>
          <a:xfrm>
            <a:off x="3885843" y="4656582"/>
            <a:ext cx="1366080" cy="461665"/>
          </a:xfrm>
          <a:prstGeom prst="rect">
            <a:avLst/>
          </a:prstGeom>
          <a:noFill/>
        </p:spPr>
        <p:txBody>
          <a:bodyPr wrap="none" rtlCol="0">
            <a:spAutoFit/>
          </a:bodyPr>
          <a:lstStyle/>
          <a:p>
            <a:r>
              <a:rPr lang="en-US" sz="2400" dirty="0"/>
              <a:t>Guidance</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10" y="1546300"/>
            <a:ext cx="834247" cy="834247"/>
          </a:xfrm>
          <a:prstGeom prst="rect">
            <a:avLst/>
          </a:prstGeom>
        </p:spPr>
      </p:pic>
      <p:sp>
        <p:nvSpPr>
          <p:cNvPr id="33" name="TextBox 32"/>
          <p:cNvSpPr txBox="1"/>
          <p:nvPr/>
        </p:nvSpPr>
        <p:spPr>
          <a:xfrm>
            <a:off x="3525115" y="2615361"/>
            <a:ext cx="2084225" cy="307777"/>
          </a:xfrm>
          <a:prstGeom prst="rect">
            <a:avLst/>
          </a:prstGeom>
          <a:noFill/>
        </p:spPr>
        <p:txBody>
          <a:bodyPr wrap="none" rtlCol="0">
            <a:spAutoFit/>
          </a:bodyPr>
          <a:lstStyle/>
          <a:p>
            <a:r>
              <a:rPr lang="en-US" dirty="0">
                <a:solidFill>
                  <a:schemeClr val="bg2">
                    <a:lumMod val="40000"/>
                    <a:lumOff val="60000"/>
                  </a:schemeClr>
                </a:solidFill>
              </a:rPr>
              <a:t>Instances of Languages</a:t>
            </a:r>
          </a:p>
        </p:txBody>
      </p:sp>
      <p:sp>
        <p:nvSpPr>
          <p:cNvPr id="35" name="TextBox 34"/>
          <p:cNvSpPr txBox="1"/>
          <p:nvPr/>
        </p:nvSpPr>
        <p:spPr>
          <a:xfrm>
            <a:off x="3485499" y="5405198"/>
            <a:ext cx="2194832" cy="307777"/>
          </a:xfrm>
          <a:prstGeom prst="rect">
            <a:avLst/>
          </a:prstGeom>
          <a:noFill/>
        </p:spPr>
        <p:txBody>
          <a:bodyPr wrap="none" rtlCol="0">
            <a:spAutoFit/>
          </a:bodyPr>
          <a:lstStyle/>
          <a:p>
            <a:r>
              <a:rPr lang="en-US" dirty="0">
                <a:solidFill>
                  <a:schemeClr val="bg2">
                    <a:lumMod val="40000"/>
                    <a:lumOff val="60000"/>
                  </a:schemeClr>
                </a:solidFill>
              </a:rPr>
              <a:t>Customizable Dashboard</a:t>
            </a:r>
          </a:p>
        </p:txBody>
      </p:sp>
      <p:sp>
        <p:nvSpPr>
          <p:cNvPr id="36" name="TextBox 35"/>
          <p:cNvSpPr txBox="1"/>
          <p:nvPr/>
        </p:nvSpPr>
        <p:spPr>
          <a:xfrm>
            <a:off x="6109251" y="3949304"/>
            <a:ext cx="2334293" cy="523220"/>
          </a:xfrm>
          <a:prstGeom prst="rect">
            <a:avLst/>
          </a:prstGeom>
          <a:noFill/>
        </p:spPr>
        <p:txBody>
          <a:bodyPr wrap="none" rtlCol="0">
            <a:spAutoFit/>
          </a:bodyPr>
          <a:lstStyle/>
          <a:p>
            <a:pPr algn="ctr"/>
            <a:r>
              <a:rPr lang="en-US" dirty="0">
                <a:solidFill>
                  <a:schemeClr val="bg2">
                    <a:lumMod val="40000"/>
                    <a:lumOff val="60000"/>
                  </a:schemeClr>
                </a:solidFill>
              </a:rPr>
              <a:t>Language-specific analysis</a:t>
            </a:r>
          </a:p>
          <a:p>
            <a:pPr algn="ctr"/>
            <a:r>
              <a:rPr lang="en-US" dirty="0">
                <a:solidFill>
                  <a:schemeClr val="bg2">
                    <a:lumMod val="40000"/>
                    <a:lumOff val="60000"/>
                  </a:schemeClr>
                </a:solidFill>
              </a:rPr>
              <a:t>Custom analysis</a:t>
            </a:r>
          </a:p>
        </p:txBody>
      </p:sp>
      <p:sp>
        <p:nvSpPr>
          <p:cNvPr id="37" name="TextBox 36"/>
          <p:cNvSpPr txBox="1"/>
          <p:nvPr/>
        </p:nvSpPr>
        <p:spPr>
          <a:xfrm>
            <a:off x="710582" y="3738598"/>
            <a:ext cx="2284600" cy="738664"/>
          </a:xfrm>
          <a:prstGeom prst="rect">
            <a:avLst/>
          </a:prstGeom>
          <a:noFill/>
        </p:spPr>
        <p:txBody>
          <a:bodyPr wrap="none" rtlCol="0">
            <a:spAutoFit/>
          </a:bodyPr>
          <a:lstStyle/>
          <a:p>
            <a:pPr algn="ctr"/>
            <a:r>
              <a:rPr lang="en-US" dirty="0">
                <a:solidFill>
                  <a:schemeClr val="bg2">
                    <a:lumMod val="40000"/>
                    <a:lumOff val="60000"/>
                  </a:schemeClr>
                </a:solidFill>
              </a:rPr>
              <a:t>Automatic editor actions</a:t>
            </a:r>
          </a:p>
          <a:p>
            <a:pPr algn="ctr"/>
            <a:r>
              <a:rPr lang="en-US" dirty="0">
                <a:solidFill>
                  <a:schemeClr val="bg2">
                    <a:lumMod val="40000"/>
                    <a:lumOff val="60000"/>
                  </a:schemeClr>
                </a:solidFill>
              </a:rPr>
              <a:t>Adding new data </a:t>
            </a:r>
            <a:r>
              <a:rPr lang="en-US" dirty="0" smtClean="0">
                <a:solidFill>
                  <a:schemeClr val="bg2">
                    <a:lumMod val="40000"/>
                    <a:lumOff val="60000"/>
                  </a:schemeClr>
                </a:solidFill>
              </a:rPr>
              <a:t>manually</a:t>
            </a:r>
          </a:p>
          <a:p>
            <a:pPr algn="ctr"/>
            <a:r>
              <a:rPr lang="en-US" dirty="0" smtClean="0">
                <a:solidFill>
                  <a:schemeClr val="bg2">
                    <a:lumMod val="40000"/>
                    <a:lumOff val="60000"/>
                  </a:schemeClr>
                </a:solidFill>
              </a:rPr>
              <a:t>Synthesis of new artefacts</a:t>
            </a:r>
            <a:endParaRPr lang="en-US" dirty="0">
              <a:solidFill>
                <a:schemeClr val="bg2">
                  <a:lumMod val="40000"/>
                  <a:lumOff val="60000"/>
                </a:schemeClr>
              </a:solidFill>
            </a:endParaRPr>
          </a:p>
        </p:txBody>
      </p:sp>
    </p:spTree>
    <p:extLst>
      <p:ext uri="{BB962C8B-B14F-4D97-AF65-F5344CB8AC3E}">
        <p14:creationId xmlns:p14="http://schemas.microsoft.com/office/powerpoint/2010/main" val="415447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Guidance in action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559" y="1287187"/>
            <a:ext cx="6816879" cy="4967138"/>
          </a:xfrm>
          <a:prstGeom prst="rect">
            <a:avLst/>
          </a:prstGeom>
        </p:spPr>
      </p:pic>
    </p:spTree>
    <p:extLst>
      <p:ext uri="{BB962C8B-B14F-4D97-AF65-F5344CB8AC3E}">
        <p14:creationId xmlns:p14="http://schemas.microsoft.com/office/powerpoint/2010/main" val="586781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Guidance in action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620" y="1284889"/>
            <a:ext cx="6826758" cy="499376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014" y="1337438"/>
            <a:ext cx="3203904" cy="167477"/>
          </a:xfrm>
          <a:prstGeom prst="rect">
            <a:avLst/>
          </a:prstGeom>
        </p:spPr>
      </p:pic>
    </p:spTree>
    <p:extLst>
      <p:ext uri="{BB962C8B-B14F-4D97-AF65-F5344CB8AC3E}">
        <p14:creationId xmlns:p14="http://schemas.microsoft.com/office/powerpoint/2010/main" val="572199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 </a:t>
            </a:r>
            <a:r>
              <a:rPr lang="en-US" dirty="0"/>
              <a:t>requirements gathering </a:t>
            </a:r>
            <a:r>
              <a:rPr lang="en-US" dirty="0" smtClean="0"/>
              <a:t>framework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3100988"/>
            <a:ext cx="7215104" cy="3110626"/>
          </a:xfrm>
          <a:prstGeom prst="rect">
            <a:avLst/>
          </a:prstGeom>
        </p:spPr>
      </p:pic>
    </p:spTree>
    <p:extLst>
      <p:ext uri="{BB962C8B-B14F-4D97-AF65-F5344CB8AC3E}">
        <p14:creationId xmlns:p14="http://schemas.microsoft.com/office/powerpoint/2010/main" val="1207037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75" y="2166447"/>
            <a:ext cx="8521700" cy="4025900"/>
          </a:xfrm>
          <a:prstGeom prst="rect">
            <a:avLst/>
          </a:prstGeom>
        </p:spPr>
      </p:pic>
      <p:sp>
        <p:nvSpPr>
          <p:cNvPr id="2" name="Title 1"/>
          <p:cNvSpPr>
            <a:spLocks noGrp="1"/>
          </p:cNvSpPr>
          <p:nvPr>
            <p:ph type="title"/>
          </p:nvPr>
        </p:nvSpPr>
        <p:spPr/>
        <p:txBody>
          <a:bodyPr>
            <a:noAutofit/>
          </a:bodyPr>
          <a:lstStyle/>
          <a:p>
            <a:r>
              <a:rPr lang="en-US" dirty="0" smtClean="0"/>
              <a:t>A </a:t>
            </a:r>
            <a:r>
              <a:rPr lang="en-US" dirty="0"/>
              <a:t>requirements gathering </a:t>
            </a:r>
            <a:r>
              <a:rPr lang="en-US" dirty="0" smtClean="0"/>
              <a:t>framework</a:t>
            </a:r>
            <a:endParaRPr lang="en-US" dirty="0"/>
          </a:p>
        </p:txBody>
      </p:sp>
      <p:sp>
        <p:nvSpPr>
          <p:cNvPr id="6" name="Rectangle 5"/>
          <p:cNvSpPr/>
          <p:nvPr/>
        </p:nvSpPr>
        <p:spPr>
          <a:xfrm>
            <a:off x="7039701" y="2166447"/>
            <a:ext cx="1887523" cy="956345"/>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053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45" y="1400627"/>
            <a:ext cx="6599471" cy="4209893"/>
          </a:xfrm>
          <a:prstGeom prst="rect">
            <a:avLst/>
          </a:prstGeom>
        </p:spPr>
      </p:pic>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52083" y="3739993"/>
            <a:ext cx="1993900" cy="977900"/>
          </a:xfrm>
        </p:spPr>
      </p:pic>
      <p:sp>
        <p:nvSpPr>
          <p:cNvPr id="2" name="Title 1"/>
          <p:cNvSpPr>
            <a:spLocks noGrp="1"/>
          </p:cNvSpPr>
          <p:nvPr>
            <p:ph type="title"/>
          </p:nvPr>
        </p:nvSpPr>
        <p:spPr/>
        <p:txBody>
          <a:bodyPr/>
          <a:lstStyle/>
          <a:p>
            <a:r>
              <a:rPr lang="en-US" dirty="0" smtClean="0"/>
              <a:t>Instantiating the framework</a:t>
            </a:r>
            <a:endParaRPr lang="en-US" dirty="0"/>
          </a:p>
        </p:txBody>
      </p:sp>
      <p:sp>
        <p:nvSpPr>
          <p:cNvPr id="5" name="Rectangle 4"/>
          <p:cNvSpPr/>
          <p:nvPr/>
        </p:nvSpPr>
        <p:spPr>
          <a:xfrm>
            <a:off x="6880105" y="3742382"/>
            <a:ext cx="1887523" cy="956345"/>
          </a:xfrm>
          <a:prstGeom prst="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9282644">
            <a:off x="2171339" y="2583722"/>
            <a:ext cx="4801314" cy="1938992"/>
          </a:xfrm>
          <a:prstGeom prst="rect">
            <a:avLst/>
          </a:prstGeom>
          <a:noFill/>
          <a:ln w="127000">
            <a:solidFill>
              <a:srgbClr val="FF0000"/>
            </a:solidFill>
          </a:ln>
        </p:spPr>
        <p:txBody>
          <a:bodyPr wrap="none" rtlCol="0">
            <a:spAutoFit/>
          </a:bodyPr>
          <a:lstStyle/>
          <a:p>
            <a:r>
              <a:rPr lang="en-US" sz="12000" dirty="0" smtClean="0"/>
              <a:t>DEMO</a:t>
            </a:r>
            <a:endParaRPr lang="en-US" sz="12000" dirty="0"/>
          </a:p>
        </p:txBody>
      </p:sp>
      <p:sp>
        <p:nvSpPr>
          <p:cNvPr id="9" name="TextBox 8"/>
          <p:cNvSpPr txBox="1"/>
          <p:nvPr/>
        </p:nvSpPr>
        <p:spPr>
          <a:xfrm>
            <a:off x="975500" y="5809121"/>
            <a:ext cx="7625806" cy="523220"/>
          </a:xfrm>
          <a:prstGeom prst="rect">
            <a:avLst/>
          </a:prstGeom>
          <a:noFill/>
        </p:spPr>
        <p:txBody>
          <a:bodyPr wrap="none" rtlCol="0">
            <a:spAutoFit/>
          </a:bodyPr>
          <a:lstStyle/>
          <a:p>
            <a:r>
              <a:rPr lang="en-US" dirty="0"/>
              <a:t>Process-Aware Model-Driven Development Environments </a:t>
            </a:r>
            <a:r>
              <a:rPr lang="en-US" i="1" dirty="0" smtClean="0"/>
              <a:t>, </a:t>
            </a:r>
            <a:r>
              <a:rPr lang="en-US" dirty="0" smtClean="0"/>
              <a:t>L. Lucio, </a:t>
            </a:r>
            <a:r>
              <a:rPr lang="en-US" dirty="0"/>
              <a:t>S</a:t>
            </a:r>
            <a:r>
              <a:rPr lang="en-US" dirty="0" smtClean="0"/>
              <a:t>. Bin </a:t>
            </a:r>
            <a:r>
              <a:rPr lang="en-US" dirty="0" err="1" smtClean="0"/>
              <a:t>Abid</a:t>
            </a:r>
            <a:r>
              <a:rPr lang="en-US" dirty="0" smtClean="0"/>
              <a:t>, S. Rahman,</a:t>
            </a:r>
          </a:p>
          <a:p>
            <a:r>
              <a:rPr lang="en-US" dirty="0" smtClean="0"/>
              <a:t>V. </a:t>
            </a:r>
            <a:r>
              <a:rPr lang="en-US" dirty="0" err="1" smtClean="0"/>
              <a:t>Aravantinos</a:t>
            </a:r>
            <a:r>
              <a:rPr lang="en-US" dirty="0" smtClean="0"/>
              <a:t>, R. </a:t>
            </a:r>
            <a:r>
              <a:rPr lang="en-US" dirty="0" err="1" smtClean="0"/>
              <a:t>Küster</a:t>
            </a:r>
            <a:r>
              <a:rPr lang="en-US" dirty="0" smtClean="0"/>
              <a:t> and E. </a:t>
            </a:r>
            <a:r>
              <a:rPr lang="en-US" dirty="0" err="1" smtClean="0"/>
              <a:t>Harwardt</a:t>
            </a:r>
            <a:r>
              <a:rPr lang="en-US" dirty="0" smtClean="0"/>
              <a:t>. Submitted to </a:t>
            </a:r>
            <a:r>
              <a:rPr lang="en-US" dirty="0" err="1" smtClean="0"/>
              <a:t>MoDELS</a:t>
            </a:r>
            <a:r>
              <a:rPr lang="en-US" dirty="0" smtClean="0"/>
              <a:t> 2017. </a:t>
            </a:r>
            <a:endParaRPr lang="en-US" dirty="0"/>
          </a:p>
        </p:txBody>
      </p:sp>
    </p:spTree>
    <p:extLst>
      <p:ext uri="{BB962C8B-B14F-4D97-AF65-F5344CB8AC3E}">
        <p14:creationId xmlns:p14="http://schemas.microsoft.com/office/powerpoint/2010/main" val="207684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the </a:t>
            </a:r>
            <a:r>
              <a:rPr lang="en-US" dirty="0" err="1" smtClean="0"/>
              <a:t>ModelProperty</a:t>
            </a:r>
            <a:r>
              <a:rPr lang="en-US" dirty="0" smtClean="0"/>
              <a:t> language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730" y="1381744"/>
            <a:ext cx="6144540" cy="4883561"/>
          </a:xfrm>
        </p:spPr>
      </p:pic>
    </p:spTree>
    <p:extLst>
      <p:ext uri="{BB962C8B-B14F-4D97-AF65-F5344CB8AC3E}">
        <p14:creationId xmlns:p14="http://schemas.microsoft.com/office/powerpoint/2010/main" val="20176822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current state of edition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1305" y="1441121"/>
            <a:ext cx="4477590" cy="2856317"/>
          </a:xfrm>
        </p:spPr>
      </p:pic>
      <p:sp>
        <p:nvSpPr>
          <p:cNvPr id="6" name="TextBox 5"/>
          <p:cNvSpPr txBox="1"/>
          <p:nvPr/>
        </p:nvSpPr>
        <p:spPr>
          <a:xfrm>
            <a:off x="5712031" y="2025884"/>
            <a:ext cx="2751074" cy="954107"/>
          </a:xfrm>
          <a:prstGeom prst="rect">
            <a:avLst/>
          </a:prstGeom>
          <a:noFill/>
        </p:spPr>
        <p:txBody>
          <a:bodyPr wrap="none" rtlCol="0">
            <a:spAutoFit/>
          </a:bodyPr>
          <a:lstStyle/>
          <a:p>
            <a:r>
              <a:rPr lang="en-US" dirty="0" smtClean="0"/>
              <a:t>Assumptions:</a:t>
            </a:r>
          </a:p>
          <a:p>
            <a:r>
              <a:rPr lang="en-US" dirty="0"/>
              <a:t> </a:t>
            </a:r>
            <a:r>
              <a:rPr lang="en-US" dirty="0" smtClean="0"/>
              <a:t>   - Directed acyclic graph</a:t>
            </a:r>
          </a:p>
          <a:p>
            <a:r>
              <a:rPr lang="en-US" dirty="0"/>
              <a:t> </a:t>
            </a:r>
            <a:r>
              <a:rPr lang="en-US" dirty="0" smtClean="0"/>
              <a:t>   - One start, final state</a:t>
            </a:r>
          </a:p>
          <a:p>
            <a:r>
              <a:rPr lang="en-US" dirty="0"/>
              <a:t> </a:t>
            </a:r>
            <a:r>
              <a:rPr lang="en-US" dirty="0" smtClean="0"/>
              <a:t>   - Forks are mutually exclusive</a:t>
            </a:r>
          </a:p>
        </p:txBody>
      </p:sp>
      <p:sp>
        <p:nvSpPr>
          <p:cNvPr id="7" name="TextBox 6"/>
          <p:cNvSpPr txBox="1"/>
          <p:nvPr/>
        </p:nvSpPr>
        <p:spPr>
          <a:xfrm>
            <a:off x="771305" y="5059983"/>
            <a:ext cx="7383753" cy="954107"/>
          </a:xfrm>
          <a:prstGeom prst="rect">
            <a:avLst/>
          </a:prstGeom>
          <a:noFill/>
        </p:spPr>
        <p:txBody>
          <a:bodyPr wrap="none" rtlCol="0">
            <a:spAutoFit/>
          </a:bodyPr>
          <a:lstStyle/>
          <a:p>
            <a:pPr marL="342900" indent="-342900">
              <a:buFont typeface="+mj-lt"/>
              <a:buAutoNum type="arabicPeriod"/>
            </a:pPr>
            <a:r>
              <a:rPr lang="en-US" dirty="0"/>
              <a:t>S</a:t>
            </a:r>
            <a:r>
              <a:rPr lang="en-US" dirty="0" smtClean="0"/>
              <a:t>tarting </a:t>
            </a:r>
            <a:r>
              <a:rPr lang="en-US" dirty="0"/>
              <a:t>at the initial </a:t>
            </a:r>
            <a:r>
              <a:rPr lang="en-US" dirty="0" smtClean="0"/>
              <a:t>state, recursively follow </a:t>
            </a:r>
            <a:r>
              <a:rPr lang="en-US" dirty="0"/>
              <a:t>the flow model graph until no more </a:t>
            </a:r>
            <a:r>
              <a:rPr lang="en-US" b="1" dirty="0"/>
              <a:t>states</a:t>
            </a:r>
            <a:r>
              <a:rPr lang="en-US" dirty="0"/>
              <a:t> </a:t>
            </a:r>
            <a:br>
              <a:rPr lang="en-US" dirty="0"/>
            </a:br>
            <a:r>
              <a:rPr lang="en-US" dirty="0" smtClean="0"/>
              <a:t>can </a:t>
            </a:r>
            <a:r>
              <a:rPr lang="en-US" dirty="0"/>
              <a:t>be found that </a:t>
            </a:r>
            <a:r>
              <a:rPr lang="en-US" b="1" dirty="0" smtClean="0"/>
              <a:t>satisfy </a:t>
            </a:r>
            <a:r>
              <a:rPr lang="en-US" dirty="0" smtClean="0"/>
              <a:t>the model</a:t>
            </a:r>
          </a:p>
          <a:p>
            <a:pPr marL="342900" indent="-342900">
              <a:buFont typeface="+mj-lt"/>
              <a:buAutoNum type="arabicPeriod"/>
            </a:pPr>
            <a:r>
              <a:rPr lang="en-US" dirty="0" smtClean="0"/>
              <a:t>Return last state that </a:t>
            </a:r>
            <a:r>
              <a:rPr lang="en-US" b="1" dirty="0" smtClean="0"/>
              <a:t>satisfies</a:t>
            </a:r>
            <a:r>
              <a:rPr lang="en-US" dirty="0" smtClean="0"/>
              <a:t> the model</a:t>
            </a:r>
            <a:endParaRPr lang="en-US" dirty="0"/>
          </a:p>
          <a:p>
            <a:endParaRPr lang="en-US" dirty="0"/>
          </a:p>
        </p:txBody>
      </p:sp>
    </p:spTree>
    <p:extLst>
      <p:ext uri="{BB962C8B-B14F-4D97-AF65-F5344CB8AC3E}">
        <p14:creationId xmlns:p14="http://schemas.microsoft.com/office/powerpoint/2010/main" val="271894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pPr marL="358775" indent="-358775">
              <a:lnSpc>
                <a:spcPct val="100000"/>
              </a:lnSpc>
              <a:buNone/>
            </a:pPr>
            <a:r>
              <a:rPr lang="en-GB" dirty="0" smtClean="0">
                <a:cs typeface="Arial" pitchFamily="34" charset="0"/>
              </a:rPr>
              <a:t>Contact // </a:t>
            </a:r>
            <a:r>
              <a:rPr lang="en-GB" dirty="0">
                <a:cs typeface="Arial" pitchFamily="34" charset="0"/>
              </a:rPr>
              <a:t>Levi </a:t>
            </a:r>
            <a:r>
              <a:rPr lang="en-GB" dirty="0" err="1">
                <a:cs typeface="Arial" pitchFamily="34" charset="0"/>
              </a:rPr>
              <a:t>Lúcio</a:t>
            </a:r>
            <a:endParaRPr lang="en-GB" dirty="0" smtClean="0">
              <a:cs typeface="Arial" pitchFamily="34" charset="0"/>
            </a:endParaRPr>
          </a:p>
          <a:p>
            <a:pPr marL="358775" indent="-358775">
              <a:lnSpc>
                <a:spcPct val="100000"/>
              </a:lnSpc>
              <a:buNone/>
            </a:pPr>
            <a:endParaRPr lang="en-GB" dirty="0" smtClean="0">
              <a:cs typeface="Arial" pitchFamily="34" charset="0"/>
            </a:endParaRPr>
          </a:p>
          <a:p>
            <a:pPr marL="358775" indent="-358775">
              <a:lnSpc>
                <a:spcPct val="100000"/>
              </a:lnSpc>
              <a:buNone/>
            </a:pPr>
            <a:r>
              <a:rPr lang="en-GB" dirty="0" smtClean="0">
                <a:cs typeface="Arial" pitchFamily="34" charset="0"/>
              </a:rPr>
              <a:t>fortiss GmbH</a:t>
            </a:r>
          </a:p>
          <a:p>
            <a:pPr marL="358775" indent="-358775">
              <a:lnSpc>
                <a:spcPct val="100000"/>
              </a:lnSpc>
              <a:buNone/>
            </a:pPr>
            <a:r>
              <a:rPr lang="de-DE" dirty="0" smtClean="0">
                <a:cs typeface="Arial" pitchFamily="34" charset="0"/>
              </a:rPr>
              <a:t>An-Institut Technische Universität München</a:t>
            </a:r>
          </a:p>
          <a:p>
            <a:pPr marL="358775" indent="-358775">
              <a:lnSpc>
                <a:spcPct val="100000"/>
              </a:lnSpc>
              <a:buNone/>
            </a:pPr>
            <a:r>
              <a:rPr lang="de-DE" dirty="0" smtClean="0">
                <a:cs typeface="Arial" pitchFamily="34" charset="0"/>
              </a:rPr>
              <a:t>Guerickestraße 25 · 80805 München · Germany</a:t>
            </a:r>
          </a:p>
          <a:p>
            <a:pPr marL="358775" indent="-358775">
              <a:lnSpc>
                <a:spcPct val="100000"/>
              </a:lnSpc>
              <a:buNone/>
            </a:pPr>
            <a:endParaRPr lang="en-GB" dirty="0" smtClean="0">
              <a:cs typeface="Arial" pitchFamily="34" charset="0"/>
            </a:endParaRPr>
          </a:p>
          <a:p>
            <a:pPr marL="358775" indent="-358775">
              <a:lnSpc>
                <a:spcPct val="100000"/>
              </a:lnSpc>
              <a:buNone/>
            </a:pPr>
            <a:r>
              <a:rPr lang="en-GB" dirty="0" err="1" smtClean="0">
                <a:cs typeface="Arial" pitchFamily="34" charset="0"/>
              </a:rPr>
              <a:t>tel</a:t>
            </a:r>
            <a:r>
              <a:rPr lang="en-GB" b="1" dirty="0" smtClean="0">
                <a:cs typeface="Arial" pitchFamily="34" charset="0"/>
              </a:rPr>
              <a:t> </a:t>
            </a:r>
            <a:r>
              <a:rPr lang="is-IS" dirty="0"/>
              <a:t>+49 (89) 360 35 22 26 </a:t>
            </a:r>
            <a:r>
              <a:rPr lang="is-IS" dirty="0" smtClean="0"/>
              <a:t> </a:t>
            </a:r>
            <a:r>
              <a:rPr lang="en-GB" dirty="0" smtClean="0">
                <a:cs typeface="Arial" pitchFamily="34" charset="0"/>
              </a:rPr>
              <a:t>fax</a:t>
            </a:r>
            <a:r>
              <a:rPr lang="en-GB" b="1" dirty="0" smtClean="0">
                <a:cs typeface="Arial" pitchFamily="34" charset="0"/>
              </a:rPr>
              <a:t> </a:t>
            </a:r>
            <a:r>
              <a:rPr lang="is-IS" dirty="0"/>
              <a:t>+49 (89) 360 35 22 50</a:t>
            </a:r>
            <a:endParaRPr lang="en-GB" dirty="0" smtClean="0">
              <a:cs typeface="Arial" pitchFamily="34" charset="0"/>
            </a:endParaRPr>
          </a:p>
          <a:p>
            <a:pPr marL="358775" indent="-358775">
              <a:lnSpc>
                <a:spcPct val="100000"/>
              </a:lnSpc>
              <a:buNone/>
            </a:pPr>
            <a:r>
              <a:rPr lang="en-GB" dirty="0" err="1" smtClean="0">
                <a:cs typeface="Arial" pitchFamily="34" charset="0"/>
              </a:rPr>
              <a:t>lucio@fortiss.org</a:t>
            </a:r>
            <a:endParaRPr lang="en-GB" dirty="0" smtClean="0">
              <a:cs typeface="Arial" pitchFamily="34" charset="0"/>
            </a:endParaRPr>
          </a:p>
          <a:p>
            <a:pPr marL="358775" indent="-358775">
              <a:lnSpc>
                <a:spcPct val="100000"/>
              </a:lnSpc>
              <a:buNone/>
            </a:pPr>
            <a:r>
              <a:rPr lang="en-GB" dirty="0" smtClean="0">
                <a:cs typeface="Arial" pitchFamily="34" charset="0"/>
              </a:rPr>
              <a:t>www.fortiss.org</a:t>
            </a:r>
          </a:p>
          <a:p>
            <a:endParaRPr lang="de-DE" dirty="0"/>
          </a:p>
        </p:txBody>
      </p:sp>
    </p:spTree>
    <p:extLst>
      <p:ext uri="{BB962C8B-B14F-4D97-AF65-F5344CB8AC3E}">
        <p14:creationId xmlns:p14="http://schemas.microsoft.com/office/powerpoint/2010/main" val="49477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the problem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147" y="1260475"/>
            <a:ext cx="6973706" cy="4859338"/>
          </a:xfrm>
          <a:prstGeom prst="rect">
            <a:avLst/>
          </a:prstGeom>
        </p:spPr>
      </p:pic>
    </p:spTree>
    <p:extLst>
      <p:ext uri="{BB962C8B-B14F-4D97-AF65-F5344CB8AC3E}">
        <p14:creationId xmlns:p14="http://schemas.microsoft.com/office/powerpoint/2010/main" val="20029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the problem: Roles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147" y="1260475"/>
            <a:ext cx="6973706" cy="4859338"/>
          </a:xfrm>
          <a:prstGeom prst="rect">
            <a:avLst/>
          </a:prstGeom>
        </p:spPr>
      </p:pic>
      <p:sp>
        <p:nvSpPr>
          <p:cNvPr id="3" name="TextBox 2"/>
          <p:cNvSpPr txBox="1"/>
          <p:nvPr/>
        </p:nvSpPr>
        <p:spPr>
          <a:xfrm>
            <a:off x="5274733" y="5452534"/>
            <a:ext cx="2454518" cy="369332"/>
          </a:xfrm>
          <a:prstGeom prst="rect">
            <a:avLst/>
          </a:prstGeom>
          <a:noFill/>
        </p:spPr>
        <p:txBody>
          <a:bodyPr wrap="none" rtlCol="0">
            <a:spAutoFit/>
          </a:bodyPr>
          <a:lstStyle/>
          <a:p>
            <a:r>
              <a:rPr lang="en-US" sz="1800" dirty="0" smtClean="0">
                <a:solidFill>
                  <a:schemeClr val="accent3"/>
                </a:solidFill>
              </a:rPr>
              <a:t>Framework Developer</a:t>
            </a:r>
            <a:endParaRPr lang="en-US" sz="1800" dirty="0">
              <a:solidFill>
                <a:schemeClr val="accent3"/>
              </a:solidFill>
            </a:endParaRPr>
          </a:p>
        </p:txBody>
      </p:sp>
      <p:sp>
        <p:nvSpPr>
          <p:cNvPr id="5" name="TextBox 4"/>
          <p:cNvSpPr txBox="1"/>
          <p:nvPr/>
        </p:nvSpPr>
        <p:spPr>
          <a:xfrm>
            <a:off x="5274733" y="2387601"/>
            <a:ext cx="1774845" cy="369332"/>
          </a:xfrm>
          <a:prstGeom prst="rect">
            <a:avLst/>
          </a:prstGeom>
          <a:noFill/>
        </p:spPr>
        <p:txBody>
          <a:bodyPr wrap="none" rtlCol="0">
            <a:spAutoFit/>
          </a:bodyPr>
          <a:lstStyle/>
          <a:p>
            <a:r>
              <a:rPr lang="en-US" sz="1800" dirty="0" err="1" smtClean="0">
                <a:solidFill>
                  <a:schemeClr val="accent3"/>
                </a:solidFill>
              </a:rPr>
              <a:t>Modeller</a:t>
            </a:r>
            <a:r>
              <a:rPr lang="en-US" sz="1800" dirty="0" smtClean="0">
                <a:solidFill>
                  <a:schemeClr val="accent3"/>
                </a:solidFill>
              </a:rPr>
              <a:t> (User)</a:t>
            </a:r>
            <a:endParaRPr lang="en-US" sz="1800" dirty="0">
              <a:solidFill>
                <a:schemeClr val="accent3"/>
              </a:solidFill>
            </a:endParaRPr>
          </a:p>
        </p:txBody>
      </p:sp>
      <p:sp>
        <p:nvSpPr>
          <p:cNvPr id="6" name="TextBox 5"/>
          <p:cNvSpPr txBox="1"/>
          <p:nvPr/>
        </p:nvSpPr>
        <p:spPr>
          <a:xfrm>
            <a:off x="5274732" y="3117295"/>
            <a:ext cx="2518638" cy="369332"/>
          </a:xfrm>
          <a:prstGeom prst="rect">
            <a:avLst/>
          </a:prstGeom>
          <a:noFill/>
        </p:spPr>
        <p:txBody>
          <a:bodyPr wrap="none" rtlCol="0">
            <a:spAutoFit/>
          </a:bodyPr>
          <a:lstStyle/>
          <a:p>
            <a:r>
              <a:rPr lang="en-US" sz="1800" dirty="0" smtClean="0">
                <a:solidFill>
                  <a:schemeClr val="accent3"/>
                </a:solidFill>
              </a:rPr>
              <a:t>Framework customizer</a:t>
            </a:r>
            <a:endParaRPr lang="en-US" sz="1800" dirty="0">
              <a:solidFill>
                <a:schemeClr val="accent3"/>
              </a:solidFill>
            </a:endParaRPr>
          </a:p>
        </p:txBody>
      </p:sp>
      <p:sp>
        <p:nvSpPr>
          <p:cNvPr id="7" name="TextBox 6"/>
          <p:cNvSpPr txBox="1"/>
          <p:nvPr/>
        </p:nvSpPr>
        <p:spPr>
          <a:xfrm>
            <a:off x="4351865" y="3915582"/>
            <a:ext cx="3493264" cy="369332"/>
          </a:xfrm>
          <a:prstGeom prst="rect">
            <a:avLst/>
          </a:prstGeom>
          <a:noFill/>
        </p:spPr>
        <p:txBody>
          <a:bodyPr wrap="none" rtlCol="0">
            <a:spAutoFit/>
          </a:bodyPr>
          <a:lstStyle/>
          <a:p>
            <a:r>
              <a:rPr lang="en-US" sz="1800" dirty="0" smtClean="0">
                <a:solidFill>
                  <a:schemeClr val="accent3"/>
                </a:solidFill>
              </a:rPr>
              <a:t>(Domain-specific) tool developer</a:t>
            </a:r>
            <a:endParaRPr lang="en-US" sz="1800" dirty="0">
              <a:solidFill>
                <a:schemeClr val="accent3"/>
              </a:solidFill>
            </a:endParaRPr>
          </a:p>
        </p:txBody>
      </p:sp>
    </p:spTree>
    <p:extLst>
      <p:ext uri="{BB962C8B-B14F-4D97-AF65-F5344CB8AC3E}">
        <p14:creationId xmlns:p14="http://schemas.microsoft.com/office/powerpoint/2010/main" val="103595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Framing the problem: Roles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490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 requirements gathering scenario</a:t>
            </a:r>
            <a:endParaRPr lang="en-US" sz="4000" dirty="0"/>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433" y="1690690"/>
            <a:ext cx="6120000" cy="4913239"/>
          </a:xfrm>
        </p:spPr>
      </p:pic>
      <p:sp>
        <p:nvSpPr>
          <p:cNvPr id="4" name="TextBox 3"/>
          <p:cNvSpPr txBox="1"/>
          <p:nvPr/>
        </p:nvSpPr>
        <p:spPr>
          <a:xfrm>
            <a:off x="1116622" y="1863145"/>
            <a:ext cx="4317023" cy="484748"/>
          </a:xfrm>
          <a:prstGeom prst="rect">
            <a:avLst/>
          </a:prstGeom>
          <a:solidFill>
            <a:srgbClr val="9ECAFF"/>
          </a:solidFill>
        </p:spPr>
        <p:txBody>
          <a:bodyPr wrap="square" rtlCol="0">
            <a:spAutoFit/>
          </a:bodyPr>
          <a:lstStyle/>
          <a:p>
            <a:pPr algn="ctr"/>
            <a:r>
              <a:rPr lang="en-US" sz="850" dirty="0" smtClean="0"/>
              <a:t>“The cooling controller shall cool down the hardware board by adjusting the speed of the fan to an appropriate duty cycle that depends on the current temperature of the hardware and whether that temperature is increasing or decreasing.”  </a:t>
            </a:r>
            <a:endParaRPr lang="en-US" sz="850" dirty="0"/>
          </a:p>
        </p:txBody>
      </p:sp>
    </p:spTree>
    <p:extLst>
      <p:ext uri="{BB962C8B-B14F-4D97-AF65-F5344CB8AC3E}">
        <p14:creationId xmlns:p14="http://schemas.microsoft.com/office/powerpoint/2010/main" val="1486477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00" y="1692000"/>
            <a:ext cx="6120947" cy="4914000"/>
          </a:xfrm>
          <a:prstGeom prst="rect">
            <a:avLst/>
          </a:prstGeom>
        </p:spPr>
      </p:pic>
      <p:sp>
        <p:nvSpPr>
          <p:cNvPr id="7" name="TextBox 6"/>
          <p:cNvSpPr txBox="1"/>
          <p:nvPr/>
        </p:nvSpPr>
        <p:spPr>
          <a:xfrm>
            <a:off x="5580000" y="3672000"/>
            <a:ext cx="2022220" cy="646331"/>
          </a:xfrm>
          <a:prstGeom prst="rect">
            <a:avLst/>
          </a:prstGeom>
          <a:noFill/>
        </p:spPr>
        <p:txBody>
          <a:bodyPr wrap="none" rtlCol="0">
            <a:spAutoFit/>
          </a:bodyPr>
          <a:lstStyle/>
          <a:p>
            <a:r>
              <a:rPr lang="en-US" sz="3600" dirty="0"/>
              <a:t>Artefacts!</a:t>
            </a:r>
          </a:p>
        </p:txBody>
      </p:sp>
      <p:sp>
        <p:nvSpPr>
          <p:cNvPr id="2" name="Title 1"/>
          <p:cNvSpPr>
            <a:spLocks noGrp="1"/>
          </p:cNvSpPr>
          <p:nvPr>
            <p:ph type="title"/>
          </p:nvPr>
        </p:nvSpPr>
        <p:spPr/>
        <p:txBody>
          <a:bodyPr>
            <a:normAutofit fontScale="90000"/>
          </a:bodyPr>
          <a:lstStyle/>
          <a:p>
            <a:r>
              <a:rPr lang="en-US" sz="4000" dirty="0"/>
              <a:t>A requirements gathering scenario</a:t>
            </a:r>
          </a:p>
        </p:txBody>
      </p:sp>
      <p:sp>
        <p:nvSpPr>
          <p:cNvPr id="6" name="TextBox 5"/>
          <p:cNvSpPr txBox="1"/>
          <p:nvPr/>
        </p:nvSpPr>
        <p:spPr>
          <a:xfrm>
            <a:off x="1116622" y="1863145"/>
            <a:ext cx="4317023" cy="484748"/>
          </a:xfrm>
          <a:prstGeom prst="rect">
            <a:avLst/>
          </a:prstGeom>
          <a:solidFill>
            <a:srgbClr val="9ECAFF"/>
          </a:solidFill>
        </p:spPr>
        <p:txBody>
          <a:bodyPr wrap="square" rtlCol="0">
            <a:spAutoFit/>
          </a:bodyPr>
          <a:lstStyle/>
          <a:p>
            <a:pPr algn="ctr"/>
            <a:r>
              <a:rPr lang="en-US" sz="850" dirty="0" smtClean="0"/>
              <a:t>“The cooling controller shall cool down the hardware board by adjusting the speed of the fan to an appropriate duty cycle that depends on the current temperature of the hardware and whether that temperature is increasing or decreasing.”  </a:t>
            </a:r>
            <a:endParaRPr lang="en-US" sz="850" dirty="0"/>
          </a:p>
        </p:txBody>
      </p:sp>
    </p:spTree>
    <p:extLst>
      <p:ext uri="{BB962C8B-B14F-4D97-AF65-F5344CB8AC3E}">
        <p14:creationId xmlns:p14="http://schemas.microsoft.com/office/powerpoint/2010/main" val="1400518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A requirements gathering scenario</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00" y="1690689"/>
            <a:ext cx="6120000" cy="4913240"/>
          </a:xfrm>
          <a:prstGeom prst="rect">
            <a:avLst/>
          </a:prstGeom>
        </p:spPr>
      </p:pic>
      <p:sp>
        <p:nvSpPr>
          <p:cNvPr id="5" name="TextBox 4"/>
          <p:cNvSpPr txBox="1"/>
          <p:nvPr/>
        </p:nvSpPr>
        <p:spPr>
          <a:xfrm>
            <a:off x="5578243" y="3670339"/>
            <a:ext cx="2692084" cy="646331"/>
          </a:xfrm>
          <a:prstGeom prst="rect">
            <a:avLst/>
          </a:prstGeom>
          <a:noFill/>
        </p:spPr>
        <p:txBody>
          <a:bodyPr wrap="none" rtlCol="0">
            <a:spAutoFit/>
          </a:bodyPr>
          <a:lstStyle/>
          <a:p>
            <a:r>
              <a:rPr lang="en-US" sz="3600" dirty="0"/>
              <a:t>Refinements!</a:t>
            </a:r>
          </a:p>
        </p:txBody>
      </p:sp>
      <p:sp>
        <p:nvSpPr>
          <p:cNvPr id="6" name="TextBox 5"/>
          <p:cNvSpPr txBox="1"/>
          <p:nvPr/>
        </p:nvSpPr>
        <p:spPr>
          <a:xfrm>
            <a:off x="1116622" y="1863145"/>
            <a:ext cx="4317023" cy="484748"/>
          </a:xfrm>
          <a:prstGeom prst="rect">
            <a:avLst/>
          </a:prstGeom>
          <a:solidFill>
            <a:srgbClr val="9ECAFF"/>
          </a:solidFill>
        </p:spPr>
        <p:txBody>
          <a:bodyPr wrap="square" rtlCol="0">
            <a:spAutoFit/>
          </a:bodyPr>
          <a:lstStyle/>
          <a:p>
            <a:pPr algn="ctr"/>
            <a:r>
              <a:rPr lang="en-US" sz="850" dirty="0" smtClean="0"/>
              <a:t>“The cooling controller shall cool down the hardware board by adjusting the speed of the fan to an appropriate duty cycle that depends on the current temperature of the hardware and whether that temperature is increasing or decreasing.”  </a:t>
            </a:r>
            <a:endParaRPr lang="en-US" sz="850" dirty="0"/>
          </a:p>
        </p:txBody>
      </p:sp>
    </p:spTree>
    <p:extLst>
      <p:ext uri="{BB962C8B-B14F-4D97-AF65-F5344CB8AC3E}">
        <p14:creationId xmlns:p14="http://schemas.microsoft.com/office/powerpoint/2010/main" val="684854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tiss.20120413">
  <a:themeElements>
    <a:clrScheme name="fortiss">
      <a:dk1>
        <a:srgbClr val="737B99"/>
      </a:dk1>
      <a:lt1>
        <a:srgbClr val="FFFFFF"/>
      </a:lt1>
      <a:dk2>
        <a:srgbClr val="B7B5C3"/>
      </a:dk2>
      <a:lt2>
        <a:srgbClr val="FFFFFF"/>
      </a:lt2>
      <a:accent1>
        <a:srgbClr val="003CD6"/>
      </a:accent1>
      <a:accent2>
        <a:srgbClr val="18181B"/>
      </a:accent2>
      <a:accent3>
        <a:srgbClr val="5F636A"/>
      </a:accent3>
      <a:accent4>
        <a:srgbClr val="BDB69E"/>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2160</TotalTime>
  <Words>857</Words>
  <Application>Microsoft Macintosh PowerPoint</Application>
  <PresentationFormat>On-screen Show (4:3)</PresentationFormat>
  <Paragraphs>230</Paragraphs>
  <Slides>38</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Calibri</vt:lpstr>
      <vt:lpstr>Museo Sans 300</vt:lpstr>
      <vt:lpstr>Arial</vt:lpstr>
      <vt:lpstr>fortiss.20120413</vt:lpstr>
      <vt:lpstr>Process-Aware Model-Driven Development Environments</vt:lpstr>
      <vt:lpstr>Problem statement</vt:lpstr>
      <vt:lpstr>Presentation plan</vt:lpstr>
      <vt:lpstr>Framing the problem</vt:lpstr>
      <vt:lpstr>Framing the problem: Roles</vt:lpstr>
      <vt:lpstr>Framing the problem: Roles</vt:lpstr>
      <vt:lpstr>A requirements gathering scenario</vt:lpstr>
      <vt:lpstr>A requirements gathering scenario</vt:lpstr>
      <vt:lpstr>A requirements gathering scenario</vt:lpstr>
      <vt:lpstr>A requirements gathering scenario</vt:lpstr>
      <vt:lpstr>A requirements gathering scenario</vt:lpstr>
      <vt:lpstr>A requirements gathering scenario</vt:lpstr>
      <vt:lpstr>Other important aspects of the process</vt:lpstr>
      <vt:lpstr>Components of the framework</vt:lpstr>
      <vt:lpstr>Components of the framework</vt:lpstr>
      <vt:lpstr>Components of the framework</vt:lpstr>
      <vt:lpstr>Artefacts</vt:lpstr>
      <vt:lpstr>Artefacts</vt:lpstr>
      <vt:lpstr>Components of the framework</vt:lpstr>
      <vt:lpstr>Components of the framework</vt:lpstr>
      <vt:lpstr>Refinements</vt:lpstr>
      <vt:lpstr>Refinements</vt:lpstr>
      <vt:lpstr>Refinements</vt:lpstr>
      <vt:lpstr>Refinements</vt:lpstr>
      <vt:lpstr>Components of the framework</vt:lpstr>
      <vt:lpstr>Components of the framework</vt:lpstr>
      <vt:lpstr>Correctness</vt:lpstr>
      <vt:lpstr>Correctness</vt:lpstr>
      <vt:lpstr>Components of the framework</vt:lpstr>
      <vt:lpstr>Components of the framework</vt:lpstr>
      <vt:lpstr>Guidance in action</vt:lpstr>
      <vt:lpstr>Guidance in action</vt:lpstr>
      <vt:lpstr>A requirements gathering framework</vt:lpstr>
      <vt:lpstr>A requirements gathering framework</vt:lpstr>
      <vt:lpstr>Instantiating the framework</vt:lpstr>
      <vt:lpstr>Architecture of the ModelProperty language</vt:lpstr>
      <vt:lpstr>Calculating current state of edition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MbSE - Tech Day 2017</dc:title>
  <dc:creator>Simon Barner</dc:creator>
  <cp:lastModifiedBy>Microsoft Office User</cp:lastModifiedBy>
  <cp:revision>100</cp:revision>
  <dcterms:modified xsi:type="dcterms:W3CDTF">2017-09-12T15:22:42Z</dcterms:modified>
</cp:coreProperties>
</file>