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9" r:id="rId5"/>
    <p:sldId id="280" r:id="rId6"/>
    <p:sldId id="279" r:id="rId7"/>
    <p:sldId id="275" r:id="rId8"/>
    <p:sldId id="281" r:id="rId9"/>
    <p:sldId id="278" r:id="rId10"/>
    <p:sldId id="277" r:id="rId11"/>
    <p:sldId id="276" r:id="rId12"/>
    <p:sldId id="274" r:id="rId13"/>
    <p:sldId id="28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dirty="0"/>
              <a:t>G2M insight for Cab Investment firm</a:t>
            </a:r>
            <a:endParaRPr lang="en-US" sz="4000" dirty="0"/>
          </a:p>
          <a:p>
            <a:endParaRPr lang="en-US" sz="2800" b="1" dirty="0"/>
          </a:p>
          <a:p>
            <a:r>
              <a:rPr lang="en-US" sz="2800" b="1" dirty="0"/>
              <a:t>Name : Saad Bin Munir</a:t>
            </a:r>
            <a:endParaRPr lang="en-US"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Age of travelers </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861774"/>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i="0" dirty="0">
                <a:effectLst/>
              </a:rPr>
              <a:t>It is evident that both have almost the same proportions of age groups travelling.</a:t>
            </a:r>
          </a:p>
          <a:p>
            <a:pPr marL="342900" indent="-342900">
              <a:spcBef>
                <a:spcPts val="1200"/>
              </a:spcBef>
              <a:buFont typeface="Arial" panose="020B0604020202020204" pitchFamily="34" charset="0"/>
              <a:buChar char="•"/>
            </a:pPr>
            <a:r>
              <a:rPr lang="en-US" sz="2000" dirty="0"/>
              <a:t>Most peoples using both cab services are young people i.e., more than 70% are below 40. </a:t>
            </a:r>
            <a:endParaRPr lang="en-US" sz="2000" i="0" dirty="0">
              <a:effectLst/>
            </a:endParaRPr>
          </a:p>
        </p:txBody>
      </p:sp>
      <p:pic>
        <p:nvPicPr>
          <p:cNvPr id="3" name="Picture 2" descr="Chart, pie chart&#10;&#10;Description automatically generated">
            <a:extLst>
              <a:ext uri="{FF2B5EF4-FFF2-40B4-BE49-F238E27FC236}">
                <a16:creationId xmlns:a16="http://schemas.microsoft.com/office/drawing/2014/main" id="{241F6EB6-E156-472F-BFDA-A0BA87468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5" y="2725300"/>
            <a:ext cx="10258625" cy="3728222"/>
          </a:xfrm>
          <a:prstGeom prst="rect">
            <a:avLst/>
          </a:prstGeom>
        </p:spPr>
      </p:pic>
    </p:spTree>
    <p:extLst>
      <p:ext uri="{BB962C8B-B14F-4D97-AF65-F5344CB8AC3E}">
        <p14:creationId xmlns:p14="http://schemas.microsoft.com/office/powerpoint/2010/main" val="316746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Distance Travelled</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400110"/>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i="0" dirty="0">
                <a:effectLst/>
              </a:rPr>
              <a:t>It is evident that both have almost the same proportions of distance travelled. </a:t>
            </a:r>
          </a:p>
        </p:txBody>
      </p:sp>
      <p:pic>
        <p:nvPicPr>
          <p:cNvPr id="3" name="Picture 2" descr="Chart, pie chart&#10;&#10;Description automatically generated">
            <a:extLst>
              <a:ext uri="{FF2B5EF4-FFF2-40B4-BE49-F238E27FC236}">
                <a16:creationId xmlns:a16="http://schemas.microsoft.com/office/drawing/2014/main" id="{E19E242F-667B-4091-A7E8-37FBF3975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53" y="2391132"/>
            <a:ext cx="10982262" cy="3742558"/>
          </a:xfrm>
          <a:prstGeom prst="rect">
            <a:avLst/>
          </a:prstGeom>
        </p:spPr>
      </p:pic>
    </p:spTree>
    <p:extLst>
      <p:ext uri="{BB962C8B-B14F-4D97-AF65-F5344CB8AC3E}">
        <p14:creationId xmlns:p14="http://schemas.microsoft.com/office/powerpoint/2010/main" val="385638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627667" y="1604449"/>
            <a:ext cx="10936665" cy="3016210"/>
          </a:xfrm>
          <a:prstGeom prst="rect">
            <a:avLst/>
          </a:prstGeom>
          <a:noFill/>
          <a:ln w="28575">
            <a:solidFill>
              <a:schemeClr val="bg1"/>
            </a:solidFill>
          </a:ln>
        </p:spPr>
        <p:txBody>
          <a:bodyPr wrap="square" rtlCol="0">
            <a:spAutoFit/>
          </a:bodyPr>
          <a:lstStyle/>
          <a:p>
            <a:pPr algn="just">
              <a:spcBef>
                <a:spcPts val="1000"/>
              </a:spcBef>
            </a:pPr>
            <a:endParaRPr lang="en-US" sz="2000" dirty="0"/>
          </a:p>
          <a:p>
            <a:pPr marL="342900" indent="-342900" algn="just">
              <a:spcBef>
                <a:spcPts val="1000"/>
              </a:spcBef>
              <a:buFont typeface="Arial" panose="020B0604020202020204" pitchFamily="34" charset="0"/>
              <a:buChar char="•"/>
            </a:pPr>
            <a:r>
              <a:rPr lang="en-US" sz="2000" i="0" dirty="0">
                <a:effectLst/>
              </a:rPr>
              <a:t>Yellow Cab has more travelers than Pink cab and hence is more profitable.</a:t>
            </a:r>
          </a:p>
          <a:p>
            <a:pPr marL="342900" indent="-342900" algn="just">
              <a:spcBef>
                <a:spcPts val="1000"/>
              </a:spcBef>
              <a:buFont typeface="Arial" panose="020B0604020202020204" pitchFamily="34" charset="0"/>
              <a:buChar char="•"/>
            </a:pPr>
            <a:r>
              <a:rPr lang="en-US" sz="2000" dirty="0"/>
              <a:t>There is more proportion of male travelers than female in both companies. </a:t>
            </a:r>
            <a:r>
              <a:rPr lang="en-US" sz="2000" i="0" dirty="0">
                <a:effectLst/>
              </a:rPr>
              <a:t> </a:t>
            </a:r>
          </a:p>
          <a:p>
            <a:pPr marL="342900" indent="-342900" algn="just">
              <a:spcBef>
                <a:spcPts val="1000"/>
              </a:spcBef>
              <a:buFont typeface="Arial" panose="020B0604020202020204" pitchFamily="34" charset="0"/>
              <a:buChar char="•"/>
            </a:pPr>
            <a:r>
              <a:rPr lang="en-US" sz="2000" i="0" dirty="0">
                <a:effectLst/>
              </a:rPr>
              <a:t>Users of both companies prefer using card as a payment method.</a:t>
            </a:r>
          </a:p>
          <a:p>
            <a:pPr marL="342900" indent="-342900" algn="just">
              <a:spcBef>
                <a:spcPts val="1000"/>
              </a:spcBef>
              <a:buFont typeface="Arial" panose="020B0604020202020204" pitchFamily="34" charset="0"/>
              <a:buChar char="•"/>
            </a:pPr>
            <a:r>
              <a:rPr lang="en-US" sz="2000" dirty="0"/>
              <a:t>New York, Chicago and Washington DC have the maximum number of travelers.</a:t>
            </a:r>
          </a:p>
          <a:p>
            <a:pPr marL="342900" indent="-342900" algn="just">
              <a:spcBef>
                <a:spcPts val="1000"/>
              </a:spcBef>
              <a:buFont typeface="Arial" panose="020B0604020202020204" pitchFamily="34" charset="0"/>
              <a:buChar char="•"/>
            </a:pPr>
            <a:r>
              <a:rPr lang="en-US" sz="2000" dirty="0"/>
              <a:t>The majority of cab riders are </a:t>
            </a:r>
            <a:r>
              <a:rPr lang="en-US" sz="2000" dirty="0">
                <a:effectLst/>
              </a:rPr>
              <a:t>40-year-old or younger</a:t>
            </a:r>
            <a:r>
              <a:rPr lang="en-US" sz="2000" i="0" dirty="0">
                <a:effectLst/>
              </a:rPr>
              <a:t>.</a:t>
            </a:r>
          </a:p>
          <a:p>
            <a:pPr marL="342900" indent="-342900" algn="just">
              <a:spcBef>
                <a:spcPts val="1000"/>
              </a:spcBef>
              <a:buFont typeface="Arial" panose="020B0604020202020204" pitchFamily="34" charset="0"/>
              <a:buChar char="•"/>
            </a:pPr>
            <a:r>
              <a:rPr lang="en-US" sz="2000" dirty="0"/>
              <a:t>Typical car rides do not exceed 40 kilometers</a:t>
            </a:r>
            <a:endParaRPr lang="en-US" sz="2000" i="0" dirty="0">
              <a:effectLst/>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accent2"/>
                </a:solidFill>
                <a:latin typeface="+mj-lt"/>
              </a:rPr>
              <a:t>      Conclusions</a:t>
            </a:r>
          </a:p>
        </p:txBody>
      </p:sp>
    </p:spTree>
    <p:extLst>
      <p:ext uri="{BB962C8B-B14F-4D97-AF65-F5344CB8AC3E}">
        <p14:creationId xmlns:p14="http://schemas.microsoft.com/office/powerpoint/2010/main" val="35444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627667" y="1604449"/>
            <a:ext cx="10936665" cy="2451953"/>
          </a:xfrm>
          <a:prstGeom prst="rect">
            <a:avLst/>
          </a:prstGeom>
          <a:noFill/>
          <a:ln w="28575">
            <a:solidFill>
              <a:schemeClr val="bg1"/>
            </a:solidFill>
          </a:ln>
        </p:spPr>
        <p:txBody>
          <a:bodyPr wrap="square" rtlCol="0">
            <a:spAutoFit/>
          </a:bodyPr>
          <a:lstStyle/>
          <a:p>
            <a:pPr algn="just">
              <a:spcBef>
                <a:spcPts val="1000"/>
              </a:spcBef>
            </a:pPr>
            <a:endParaRPr lang="en-US" sz="2000" dirty="0"/>
          </a:p>
          <a:p>
            <a:pPr marL="342900" indent="-342900" algn="just">
              <a:spcBef>
                <a:spcPts val="1000"/>
              </a:spcBef>
              <a:buFont typeface="Arial" panose="020B0604020202020204" pitchFamily="34" charset="0"/>
              <a:buChar char="•"/>
            </a:pPr>
            <a:r>
              <a:rPr lang="en-US" sz="2000" i="0" dirty="0">
                <a:effectLst/>
              </a:rPr>
              <a:t>Yellow is more </a:t>
            </a:r>
            <a:r>
              <a:rPr lang="en-US" sz="2000" i="0">
                <a:effectLst/>
              </a:rPr>
              <a:t>profitable hence </a:t>
            </a:r>
            <a:r>
              <a:rPr lang="en-US" sz="2000" i="0" dirty="0">
                <a:effectLst/>
              </a:rPr>
              <a:t>we recommend to invest in that company.</a:t>
            </a:r>
          </a:p>
          <a:p>
            <a:pPr marL="342900" indent="-342900" algn="just">
              <a:spcBef>
                <a:spcPts val="1000"/>
              </a:spcBef>
              <a:buFont typeface="Arial" panose="020B0604020202020204" pitchFamily="34" charset="0"/>
              <a:buChar char="•"/>
            </a:pPr>
            <a:r>
              <a:rPr lang="en-US" sz="2000" i="0" dirty="0">
                <a:effectLst/>
              </a:rPr>
              <a:t>The ideal time to start the service is towards the end of the years because of more travelers. </a:t>
            </a:r>
          </a:p>
          <a:p>
            <a:pPr marL="342900" indent="-342900" algn="just">
              <a:spcBef>
                <a:spcPts val="1000"/>
              </a:spcBef>
              <a:buFont typeface="Arial" panose="020B0604020202020204" pitchFamily="34" charset="0"/>
              <a:buChar char="•"/>
            </a:pPr>
            <a:r>
              <a:rPr lang="en-US" sz="2000" i="0" dirty="0">
                <a:effectLst/>
              </a:rPr>
              <a:t>Make sure that the new service accepts the card as a payment method because that is preferable.</a:t>
            </a:r>
          </a:p>
          <a:p>
            <a:pPr marL="342900" indent="-342900" algn="just">
              <a:spcBef>
                <a:spcPts val="1000"/>
              </a:spcBef>
              <a:buFont typeface="Arial" panose="020B0604020202020204" pitchFamily="34" charset="0"/>
              <a:buChar char="•"/>
            </a:pPr>
            <a:r>
              <a:rPr lang="en-US" sz="2000" dirty="0"/>
              <a:t>It is recommended to target New York, Chicago and Washington DC because they are good marketplaces.</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accent2"/>
                </a:solidFill>
                <a:latin typeface="+mj-lt"/>
              </a:rPr>
              <a:t>      Recommendations</a:t>
            </a:r>
          </a:p>
        </p:txBody>
      </p:sp>
    </p:spTree>
    <p:extLst>
      <p:ext uri="{BB962C8B-B14F-4D97-AF65-F5344CB8AC3E}">
        <p14:creationId xmlns:p14="http://schemas.microsoft.com/office/powerpoint/2010/main" val="301310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G2M insight for Cab Investment firm</a:t>
            </a:r>
            <a:br>
              <a:rPr lang="en-US" sz="6000"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Data Exploration</a:t>
            </a:r>
          </a:p>
          <a:p>
            <a:pPr algn="just"/>
            <a:r>
              <a:rPr lang="en-US" sz="2800" dirty="0">
                <a:solidFill>
                  <a:srgbClr val="FF6600"/>
                </a:solidFill>
              </a:rPr>
              <a:t>         EDA Analysis</a:t>
            </a:r>
          </a:p>
          <a:p>
            <a:pPr algn="just"/>
            <a:r>
              <a:rPr lang="en-US" sz="2800" dirty="0">
                <a:solidFill>
                  <a:srgbClr val="FF6600"/>
                </a:solidFill>
              </a:rPr>
              <a:t>         Conclusions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652353"/>
            <a:ext cx="10515600" cy="4351338"/>
          </a:xfrm>
        </p:spPr>
        <p:txBody>
          <a:bodyPr>
            <a:normAutofit/>
          </a:bodyPr>
          <a:lstStyle/>
          <a:p>
            <a:pPr algn="just">
              <a:lnSpc>
                <a:spcPct val="100000"/>
              </a:lnSpc>
            </a:pPr>
            <a:r>
              <a:rPr lang="en-US" sz="2000" dirty="0"/>
              <a:t>Due to remarkable growth in the Cab Industry in last few years and multiple key players in the market, XYZ (A private firm in US) is planning to invest in Cab industry and as per their Go-to-Market(G2M) strategy they want to understand the market before taking final decision.</a:t>
            </a:r>
          </a:p>
          <a:p>
            <a:pPr algn="just">
              <a:lnSpc>
                <a:spcPct val="100000"/>
              </a:lnSpc>
            </a:pPr>
            <a:r>
              <a:rPr lang="en-US" sz="2000" dirty="0"/>
              <a:t>In this project we will use multiple data sets that contain information on 2 cab companies and use that information to identify the right company to make their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4000" dirty="0">
                <a:solidFill>
                  <a:srgbClr val="FF6600"/>
                </a:solidFill>
              </a:rPr>
              <a:t>Problem Statement</a:t>
            </a:r>
            <a:endParaRPr lang="en-US" sz="4000" b="1" dirty="0">
              <a:solidFill>
                <a:schemeClr val="accent2"/>
              </a:solidFill>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2231957"/>
            <a:ext cx="5700386" cy="3016210"/>
          </a:xfrm>
          <a:prstGeom prst="rect">
            <a:avLst/>
          </a:prstGeom>
          <a:noFill/>
          <a:ln w="28575">
            <a:solidFill>
              <a:schemeClr val="bg1"/>
            </a:solidFill>
          </a:ln>
        </p:spPr>
        <p:txBody>
          <a:bodyPr wrap="square" rtlCol="0">
            <a:spAutoFit/>
          </a:bodyPr>
          <a:lstStyle/>
          <a:p>
            <a:pPr marL="285750" indent="-285750" algn="just">
              <a:spcBef>
                <a:spcPts val="1200"/>
              </a:spcBef>
              <a:buFont typeface="Arial" panose="020B0604020202020204" pitchFamily="34" charset="0"/>
              <a:buChar char="•"/>
            </a:pPr>
            <a:r>
              <a:rPr lang="en-US" sz="2000" dirty="0"/>
              <a:t>The datasets were already clean and had no duplicate values preset.</a:t>
            </a:r>
          </a:p>
          <a:p>
            <a:pPr marL="285750" indent="-285750" algn="just">
              <a:spcBef>
                <a:spcPts val="1200"/>
              </a:spcBef>
              <a:buFont typeface="Arial" panose="020B0604020202020204" pitchFamily="34" charset="0"/>
              <a:buChar char="•"/>
            </a:pPr>
            <a:r>
              <a:rPr lang="en-US" sz="2000" dirty="0"/>
              <a:t>The datasets contains data of three years ranging from 2016 to 2018.</a:t>
            </a:r>
          </a:p>
          <a:p>
            <a:pPr marL="285750" indent="-285750" algn="just">
              <a:spcBef>
                <a:spcPts val="1200"/>
              </a:spcBef>
              <a:buFont typeface="Arial" panose="020B0604020202020204" pitchFamily="34" charset="0"/>
              <a:buChar char="•"/>
            </a:pPr>
            <a:r>
              <a:rPr lang="en-US" sz="2000" dirty="0"/>
              <a:t>Univariate outlier analysis was carried out to find out the information about variables. </a:t>
            </a:r>
          </a:p>
          <a:p>
            <a:pPr marL="285750" indent="-285750" algn="just">
              <a:spcBef>
                <a:spcPts val="1200"/>
              </a:spcBef>
              <a:buFont typeface="Arial" panose="020B0604020202020204" pitchFamily="34" charset="0"/>
              <a:buChar char="•"/>
            </a:pPr>
            <a:r>
              <a:rPr lang="en-US" sz="2000" dirty="0"/>
              <a:t>All four datasets were combined in meaningful way in order to use them for analysis.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dirty="0">
                <a:solidFill>
                  <a:schemeClr val="accent2"/>
                </a:solidFill>
              </a:rPr>
              <a:t>Data Exploration</a:t>
            </a:r>
          </a:p>
        </p:txBody>
      </p:sp>
      <p:graphicFrame>
        <p:nvGraphicFramePr>
          <p:cNvPr id="16" name="Table 2">
            <a:extLst>
              <a:ext uri="{FF2B5EF4-FFF2-40B4-BE49-F238E27FC236}">
                <a16:creationId xmlns:a16="http://schemas.microsoft.com/office/drawing/2014/main" id="{EE9284F7-3F29-4B56-AB60-08AA487A3CB5}"/>
              </a:ext>
            </a:extLst>
          </p:cNvPr>
          <p:cNvGraphicFramePr>
            <a:graphicFrameLocks noGrp="1"/>
          </p:cNvGraphicFramePr>
          <p:nvPr>
            <p:extLst>
              <p:ext uri="{D42A27DB-BD31-4B8C-83A1-F6EECF244321}">
                <p14:modId xmlns:p14="http://schemas.microsoft.com/office/powerpoint/2010/main" val="1647640117"/>
              </p:ext>
            </p:extLst>
          </p:nvPr>
        </p:nvGraphicFramePr>
        <p:xfrm>
          <a:off x="6764054" y="2418770"/>
          <a:ext cx="4589744" cy="2642584"/>
        </p:xfrm>
        <a:graphic>
          <a:graphicData uri="http://schemas.openxmlformats.org/drawingml/2006/table">
            <a:tbl>
              <a:tblPr firstRow="1" bandRow="1">
                <a:tableStyleId>{5940675A-B579-460E-94D1-54222C63F5DA}</a:tableStyleId>
              </a:tblPr>
              <a:tblGrid>
                <a:gridCol w="1878905">
                  <a:extLst>
                    <a:ext uri="{9D8B030D-6E8A-4147-A177-3AD203B41FA5}">
                      <a16:colId xmlns:a16="http://schemas.microsoft.com/office/drawing/2014/main" val="540777668"/>
                    </a:ext>
                  </a:extLst>
                </a:gridCol>
                <a:gridCol w="1302707">
                  <a:extLst>
                    <a:ext uri="{9D8B030D-6E8A-4147-A177-3AD203B41FA5}">
                      <a16:colId xmlns:a16="http://schemas.microsoft.com/office/drawing/2014/main" val="1555181963"/>
                    </a:ext>
                  </a:extLst>
                </a:gridCol>
                <a:gridCol w="1408132">
                  <a:extLst>
                    <a:ext uri="{9D8B030D-6E8A-4147-A177-3AD203B41FA5}">
                      <a16:colId xmlns:a16="http://schemas.microsoft.com/office/drawing/2014/main" val="661245217"/>
                    </a:ext>
                  </a:extLst>
                </a:gridCol>
              </a:tblGrid>
              <a:tr h="517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 Filename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 Number of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Number of 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4246853"/>
                  </a:ext>
                </a:extLst>
              </a:tr>
              <a:tr h="517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Cab_Data.csv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359392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4301911"/>
                  </a:ext>
                </a:extLst>
              </a:tr>
              <a:tr h="517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Customer_ID.csv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49171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9941009"/>
                  </a:ext>
                </a:extLst>
              </a:tr>
              <a:tr h="572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Transaction_ID.csv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440098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3147923"/>
                  </a:ext>
                </a:extLst>
              </a:tr>
              <a:tr h="517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City.csv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3860889"/>
                  </a:ext>
                </a:extLst>
              </a:tr>
            </a:tbl>
          </a:graphicData>
        </a:graphic>
      </p:graphicFrame>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Company Performance and Gender</a:t>
            </a:r>
          </a:p>
        </p:txBody>
      </p:sp>
      <p:sp>
        <p:nvSpPr>
          <p:cNvPr id="19" name="TextBox 18">
            <a:extLst>
              <a:ext uri="{FF2B5EF4-FFF2-40B4-BE49-F238E27FC236}">
                <a16:creationId xmlns:a16="http://schemas.microsoft.com/office/drawing/2014/main" id="{C4F94767-290C-4487-87DE-A67558E1E75F}"/>
              </a:ext>
            </a:extLst>
          </p:cNvPr>
          <p:cNvSpPr txBox="1"/>
          <p:nvPr/>
        </p:nvSpPr>
        <p:spPr>
          <a:xfrm>
            <a:off x="717451" y="1624508"/>
            <a:ext cx="10858663" cy="861774"/>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i="0" dirty="0">
                <a:effectLst/>
              </a:rPr>
              <a:t>Most of the travelers prefer yellow cab over pink cab.</a:t>
            </a:r>
          </a:p>
          <a:p>
            <a:pPr marL="342900" indent="-342900">
              <a:spcBef>
                <a:spcPts val="1200"/>
              </a:spcBef>
              <a:buFont typeface="Arial" panose="020B0604020202020204" pitchFamily="34" charset="0"/>
              <a:buChar char="•"/>
            </a:pPr>
            <a:r>
              <a:rPr lang="en-US" sz="2000" dirty="0"/>
              <a:t>Both companies have more proportion of male travelers. </a:t>
            </a:r>
            <a:r>
              <a:rPr lang="en-US" sz="2000" i="0" dirty="0">
                <a:effectLst/>
              </a:rPr>
              <a:t> </a:t>
            </a:r>
            <a:endParaRPr lang="en-US" sz="2000" dirty="0"/>
          </a:p>
        </p:txBody>
      </p:sp>
      <p:pic>
        <p:nvPicPr>
          <p:cNvPr id="3" name="Picture 2" descr="Chart, bar chart&#10;&#10;Description automatically generated">
            <a:extLst>
              <a:ext uri="{FF2B5EF4-FFF2-40B4-BE49-F238E27FC236}">
                <a16:creationId xmlns:a16="http://schemas.microsoft.com/office/drawing/2014/main" id="{6ED57BD7-8CEE-4FEF-83F9-701B2D111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880" y="2725300"/>
            <a:ext cx="5733120" cy="3709042"/>
          </a:xfrm>
          <a:prstGeom prst="rect">
            <a:avLst/>
          </a:prstGeom>
        </p:spPr>
      </p:pic>
      <p:pic>
        <p:nvPicPr>
          <p:cNvPr id="4" name="Picture 3" descr="Chart, bar chart&#10;&#10;Description automatically generated">
            <a:extLst>
              <a:ext uri="{FF2B5EF4-FFF2-40B4-BE49-F238E27FC236}">
                <a16:creationId xmlns:a16="http://schemas.microsoft.com/office/drawing/2014/main" id="{E8B29CB3-F921-4A34-BDCB-E40AF27E1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63" y="2725300"/>
            <a:ext cx="5733120" cy="3670924"/>
          </a:xfrm>
          <a:prstGeom prst="rect">
            <a:avLst/>
          </a:prstGeom>
        </p:spPr>
      </p:pic>
    </p:spTree>
    <p:extLst>
      <p:ext uri="{BB962C8B-B14F-4D97-AF65-F5344CB8AC3E}">
        <p14:creationId xmlns:p14="http://schemas.microsoft.com/office/powerpoint/2010/main" val="427456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Yearly Performance</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400110"/>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dirty="0"/>
              <a:t>Both companies had maximum customers in 2007 and minimum customers in 2016.</a:t>
            </a:r>
          </a:p>
        </p:txBody>
      </p:sp>
      <p:pic>
        <p:nvPicPr>
          <p:cNvPr id="3" name="Picture 2" descr="Chart, bar chart&#10;&#10;Description automatically generated">
            <a:extLst>
              <a:ext uri="{FF2B5EF4-FFF2-40B4-BE49-F238E27FC236}">
                <a16:creationId xmlns:a16="http://schemas.microsoft.com/office/drawing/2014/main" id="{9C125D41-7631-4282-B464-738A80E07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32" y="2284661"/>
            <a:ext cx="10565468" cy="4125211"/>
          </a:xfrm>
          <a:prstGeom prst="rect">
            <a:avLst/>
          </a:prstGeom>
        </p:spPr>
      </p:pic>
    </p:spTree>
    <p:extLst>
      <p:ext uri="{BB962C8B-B14F-4D97-AF65-F5344CB8AC3E}">
        <p14:creationId xmlns:p14="http://schemas.microsoft.com/office/powerpoint/2010/main" val="416030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Monthly Performance</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861774"/>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dirty="0"/>
              <a:t>The number of travelers increase in both companies with the month. </a:t>
            </a:r>
          </a:p>
          <a:p>
            <a:pPr marL="342900" indent="-342900">
              <a:spcBef>
                <a:spcPts val="1200"/>
              </a:spcBef>
              <a:buFont typeface="Arial" panose="020B0604020202020204" pitchFamily="34" charset="0"/>
              <a:buChar char="•"/>
            </a:pPr>
            <a:r>
              <a:rPr lang="en-US" sz="2000" dirty="0"/>
              <a:t>The maximum numbers of customers are seen in December for both companies. </a:t>
            </a:r>
          </a:p>
        </p:txBody>
      </p:sp>
      <p:pic>
        <p:nvPicPr>
          <p:cNvPr id="3" name="Picture 2" descr="Chart, bar chart&#10;&#10;Description automatically generated">
            <a:extLst>
              <a:ext uri="{FF2B5EF4-FFF2-40B4-BE49-F238E27FC236}">
                <a16:creationId xmlns:a16="http://schemas.microsoft.com/office/drawing/2014/main" id="{1C6B6D67-65C0-4FE4-A9EA-B460E6295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46325"/>
            <a:ext cx="10344734" cy="4111675"/>
          </a:xfrm>
          <a:prstGeom prst="rect">
            <a:avLst/>
          </a:prstGeom>
        </p:spPr>
      </p:pic>
    </p:spTree>
    <p:extLst>
      <p:ext uri="{BB962C8B-B14F-4D97-AF65-F5344CB8AC3E}">
        <p14:creationId xmlns:p14="http://schemas.microsoft.com/office/powerpoint/2010/main" val="414668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Locations Overview</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707886"/>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dirty="0"/>
              <a:t>The Yellow cab is quite popular in New York NY (more than 80000 people travelers) and Chicago IL and Washington DC compared to Pink cab.</a:t>
            </a:r>
          </a:p>
        </p:txBody>
      </p:sp>
      <p:pic>
        <p:nvPicPr>
          <p:cNvPr id="3" name="Picture 2" descr="Chart, histogram&#10;&#10;Description automatically generated">
            <a:extLst>
              <a:ext uri="{FF2B5EF4-FFF2-40B4-BE49-F238E27FC236}">
                <a16:creationId xmlns:a16="http://schemas.microsoft.com/office/drawing/2014/main" id="{7EE5A069-972C-4402-846A-17CB170FA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2398073"/>
            <a:ext cx="9616439" cy="4400000"/>
          </a:xfrm>
          <a:prstGeom prst="rect">
            <a:avLst/>
          </a:prstGeom>
        </p:spPr>
      </p:pic>
    </p:spTree>
    <p:extLst>
      <p:ext uri="{BB962C8B-B14F-4D97-AF65-F5344CB8AC3E}">
        <p14:creationId xmlns:p14="http://schemas.microsoft.com/office/powerpoint/2010/main" val="238748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sz="4000" b="1" dirty="0">
                <a:solidFill>
                  <a:schemeClr val="accent2"/>
                </a:solidFill>
              </a:rPr>
              <a:t>EDA: Transaction Overview</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861774"/>
          </a:xfrm>
          <a:prstGeom prst="rect">
            <a:avLst/>
          </a:prstGeom>
          <a:solidFill>
            <a:schemeClr val="bg1"/>
          </a:solidFill>
          <a:ln w="28575">
            <a:solidFill>
              <a:schemeClr val="bg1"/>
            </a:solidFill>
          </a:ln>
        </p:spPr>
        <p:txBody>
          <a:bodyPr wrap="square">
            <a:spAutoFit/>
          </a:bodyPr>
          <a:lstStyle/>
          <a:p>
            <a:pPr marL="342900" indent="-342900">
              <a:spcBef>
                <a:spcPts val="1200"/>
              </a:spcBef>
              <a:buFont typeface="Arial" panose="020B0604020202020204" pitchFamily="34" charset="0"/>
              <a:buChar char="•"/>
            </a:pPr>
            <a:r>
              <a:rPr lang="en-US" sz="2000" i="0" dirty="0">
                <a:effectLst/>
              </a:rPr>
              <a:t>The yellow </a:t>
            </a:r>
            <a:r>
              <a:rPr lang="en-US" sz="2000" dirty="0"/>
              <a:t>c</a:t>
            </a:r>
            <a:r>
              <a:rPr lang="en-US" sz="2000" i="0" dirty="0">
                <a:effectLst/>
              </a:rPr>
              <a:t>ab company has significantly more transactions than pink </a:t>
            </a:r>
            <a:r>
              <a:rPr lang="en-US" sz="2000" dirty="0"/>
              <a:t>c</a:t>
            </a:r>
            <a:r>
              <a:rPr lang="en-US" sz="2000" i="0" dirty="0">
                <a:effectLst/>
              </a:rPr>
              <a:t>ab.</a:t>
            </a:r>
          </a:p>
          <a:p>
            <a:pPr marL="342900" indent="-342900">
              <a:spcBef>
                <a:spcPts val="1200"/>
              </a:spcBef>
              <a:buFont typeface="Arial" panose="020B0604020202020204" pitchFamily="34" charset="0"/>
              <a:buChar char="•"/>
            </a:pPr>
            <a:r>
              <a:rPr lang="en-US" sz="2000" dirty="0"/>
              <a:t>U</a:t>
            </a:r>
            <a:r>
              <a:rPr lang="en-US" sz="2000" i="0" dirty="0">
                <a:effectLst/>
              </a:rPr>
              <a:t>sers of both cab companies </a:t>
            </a:r>
            <a:r>
              <a:rPr lang="en-US" sz="2000" dirty="0"/>
              <a:t>prefer to pay using card rather than cash.</a:t>
            </a:r>
          </a:p>
        </p:txBody>
      </p:sp>
      <p:pic>
        <p:nvPicPr>
          <p:cNvPr id="3" name="Picture 2" descr="Chart, bar chart&#10;&#10;Description automatically generated">
            <a:extLst>
              <a:ext uri="{FF2B5EF4-FFF2-40B4-BE49-F238E27FC236}">
                <a16:creationId xmlns:a16="http://schemas.microsoft.com/office/drawing/2014/main" id="{8BE66DF1-31C0-4C4E-9357-9585BAE7D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88" y="2510484"/>
            <a:ext cx="11200127" cy="4072773"/>
          </a:xfrm>
          <a:prstGeom prst="rect">
            <a:avLst/>
          </a:prstGeom>
        </p:spPr>
      </p:pic>
    </p:spTree>
    <p:extLst>
      <p:ext uri="{BB962C8B-B14F-4D97-AF65-F5344CB8AC3E}">
        <p14:creationId xmlns:p14="http://schemas.microsoft.com/office/powerpoint/2010/main" val="4244638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888</TotalTime>
  <Words>560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   Agenda</vt:lpstr>
      <vt:lpstr>Problem Statement</vt:lpstr>
      <vt:lpstr>Data Exploration</vt:lpstr>
      <vt:lpstr>EDA: Company Performance and Gender</vt:lpstr>
      <vt:lpstr>EDA: Yearly Performance</vt:lpstr>
      <vt:lpstr>EDA: Monthly Performance</vt:lpstr>
      <vt:lpstr>EDA: Locations Overview</vt:lpstr>
      <vt:lpstr>EDA: Transaction Overview</vt:lpstr>
      <vt:lpstr>EDA: Age of travelers </vt:lpstr>
      <vt:lpstr>EDA: Distance Travelled</vt:lpstr>
      <vt:lpstr>PowerPoint Presentation</vt:lpstr>
      <vt:lpstr>PowerPoint Presentation</vt:lpstr>
      <vt:lpstr>G2M insight for Cab Investment firm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Bin Munir</dc:creator>
  <cp:lastModifiedBy>Saad Bin Munir</cp:lastModifiedBy>
  <cp:revision>68</cp:revision>
  <dcterms:created xsi:type="dcterms:W3CDTF">2022-03-08T18:44:17Z</dcterms:created>
  <dcterms:modified xsi:type="dcterms:W3CDTF">2022-03-09T10:23:34Z</dcterms:modified>
</cp:coreProperties>
</file>