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1"/>
  </p:notesMasterIdLst>
  <p:sldIdLst>
    <p:sldId id="256" r:id="rId2"/>
    <p:sldId id="257" r:id="rId3"/>
    <p:sldId id="261" r:id="rId4"/>
    <p:sldId id="259" r:id="rId5"/>
    <p:sldId id="260" r:id="rId6"/>
    <p:sldId id="268" r:id="rId7"/>
    <p:sldId id="262" r:id="rId8"/>
    <p:sldId id="263" r:id="rId9"/>
    <p:sldId id="264" r:id="rId10"/>
    <p:sldId id="279" r:id="rId11"/>
    <p:sldId id="265" r:id="rId12"/>
    <p:sldId id="282" r:id="rId13"/>
    <p:sldId id="267" r:id="rId14"/>
    <p:sldId id="269" r:id="rId15"/>
    <p:sldId id="270" r:id="rId16"/>
    <p:sldId id="271" r:id="rId17"/>
    <p:sldId id="273" r:id="rId18"/>
    <p:sldId id="274" r:id="rId19"/>
    <p:sldId id="275" r:id="rId20"/>
    <p:sldId id="276" r:id="rId21"/>
    <p:sldId id="277" r:id="rId22"/>
    <p:sldId id="278" r:id="rId23"/>
    <p:sldId id="280" r:id="rId24"/>
    <p:sldId id="281" r:id="rId25"/>
    <p:sldId id="283" r:id="rId26"/>
    <p:sldId id="284" r:id="rId27"/>
    <p:sldId id="285" r:id="rId28"/>
    <p:sldId id="286" r:id="rId29"/>
    <p:sldId id="291" r:id="rId30"/>
    <p:sldId id="288" r:id="rId31"/>
    <p:sldId id="289" r:id="rId32"/>
    <p:sldId id="290" r:id="rId33"/>
    <p:sldId id="292" r:id="rId34"/>
    <p:sldId id="293" r:id="rId35"/>
    <p:sldId id="294" r:id="rId36"/>
    <p:sldId id="295" r:id="rId37"/>
    <p:sldId id="296" r:id="rId38"/>
    <p:sldId id="297" r:id="rId39"/>
    <p:sldId id="29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405430-CF0D-4509-ADBE-4C8522E395F6}" type="doc">
      <dgm:prSet loTypeId="urn:microsoft.com/office/officeart/2005/8/layout/process1" loCatId="process" qsTypeId="urn:microsoft.com/office/officeart/2005/8/quickstyle/simple1" qsCatId="simple" csTypeId="urn:microsoft.com/office/officeart/2005/8/colors/accent1_2" csCatId="accent1" phldr="1"/>
      <dgm:spPr/>
    </dgm:pt>
    <dgm:pt modelId="{B16C7403-3E99-4BAA-9240-AC0BBD728EF9}">
      <dgm:prSet phldrT="[Text]"/>
      <dgm:spPr/>
      <dgm:t>
        <a:bodyPr/>
        <a:lstStyle/>
        <a:p>
          <a:r>
            <a:rPr lang="en-US" dirty="0"/>
            <a:t>Conv2D </a:t>
          </a:r>
          <a:br>
            <a:rPr lang="en-US" dirty="0"/>
          </a:br>
          <a:r>
            <a:rPr lang="en-US" dirty="0"/>
            <a:t>(128 filters)</a:t>
          </a:r>
        </a:p>
      </dgm:t>
    </dgm:pt>
    <dgm:pt modelId="{ED2FA6E7-9510-47FD-A490-8DF65F31BEBD}" type="parTrans" cxnId="{A3E469B7-0498-4C56-83EA-F00EE45CB178}">
      <dgm:prSet/>
      <dgm:spPr/>
      <dgm:t>
        <a:bodyPr/>
        <a:lstStyle/>
        <a:p>
          <a:endParaRPr lang="en-US"/>
        </a:p>
      </dgm:t>
    </dgm:pt>
    <dgm:pt modelId="{0AD43CC8-9F3C-45A6-A375-F6C1E947E794}" type="sibTrans" cxnId="{A3E469B7-0498-4C56-83EA-F00EE45CB178}">
      <dgm:prSet/>
      <dgm:spPr/>
      <dgm:t>
        <a:bodyPr/>
        <a:lstStyle/>
        <a:p>
          <a:endParaRPr lang="en-US"/>
        </a:p>
      </dgm:t>
    </dgm:pt>
    <dgm:pt modelId="{CA67F9B0-CC53-415E-A51A-B06AA4046468}">
      <dgm:prSet phldrT="[Text]"/>
      <dgm:spPr/>
      <dgm:t>
        <a:bodyPr/>
        <a:lstStyle/>
        <a:p>
          <a:r>
            <a:rPr lang="en-US" dirty="0"/>
            <a:t>MaxPooling2D (2x2)</a:t>
          </a:r>
        </a:p>
      </dgm:t>
    </dgm:pt>
    <dgm:pt modelId="{CBD2F231-204A-41D9-B02D-6F21AE69203A}" type="parTrans" cxnId="{3F1DDCE5-0A66-4045-A6E5-2FCB42E3E0C3}">
      <dgm:prSet/>
      <dgm:spPr/>
      <dgm:t>
        <a:bodyPr/>
        <a:lstStyle/>
        <a:p>
          <a:endParaRPr lang="en-US"/>
        </a:p>
      </dgm:t>
    </dgm:pt>
    <dgm:pt modelId="{5BF22040-CD42-4EC8-93FF-0B1C00111EB8}" type="sibTrans" cxnId="{3F1DDCE5-0A66-4045-A6E5-2FCB42E3E0C3}">
      <dgm:prSet/>
      <dgm:spPr/>
      <dgm:t>
        <a:bodyPr/>
        <a:lstStyle/>
        <a:p>
          <a:endParaRPr lang="en-US"/>
        </a:p>
      </dgm:t>
    </dgm:pt>
    <dgm:pt modelId="{8C10BCDE-10B8-4C8A-ACD5-A4E14DEAD3D3}">
      <dgm:prSet phldrT="[Text]"/>
      <dgm:spPr/>
      <dgm:t>
        <a:bodyPr/>
        <a:lstStyle/>
        <a:p>
          <a:r>
            <a:rPr lang="en-US" dirty="0"/>
            <a:t>Dropout (30%)</a:t>
          </a:r>
        </a:p>
      </dgm:t>
    </dgm:pt>
    <dgm:pt modelId="{FE4DEB14-9B70-4165-BFB4-25D7970646A9}" type="parTrans" cxnId="{DD6E93AE-212E-4CAD-94A7-7AC2170FF437}">
      <dgm:prSet/>
      <dgm:spPr/>
      <dgm:t>
        <a:bodyPr/>
        <a:lstStyle/>
        <a:p>
          <a:endParaRPr lang="en-US"/>
        </a:p>
      </dgm:t>
    </dgm:pt>
    <dgm:pt modelId="{1EEF596F-9067-4309-8312-3E5D3C4CB781}" type="sibTrans" cxnId="{DD6E93AE-212E-4CAD-94A7-7AC2170FF437}">
      <dgm:prSet/>
      <dgm:spPr/>
      <dgm:t>
        <a:bodyPr/>
        <a:lstStyle/>
        <a:p>
          <a:endParaRPr lang="en-US"/>
        </a:p>
      </dgm:t>
    </dgm:pt>
    <dgm:pt modelId="{9470449E-A0FC-4A7C-8329-DBC76913B498}">
      <dgm:prSet phldrT="[Text]"/>
      <dgm:spPr/>
      <dgm:t>
        <a:bodyPr/>
        <a:lstStyle/>
        <a:p>
          <a:r>
            <a:rPr lang="en-US" dirty="0"/>
            <a:t>Flatten</a:t>
          </a:r>
        </a:p>
      </dgm:t>
    </dgm:pt>
    <dgm:pt modelId="{B5964263-373B-4A77-8C48-ACB0F5B34065}" type="parTrans" cxnId="{671628B0-731D-4D8A-B2F4-EB06F453EA73}">
      <dgm:prSet/>
      <dgm:spPr/>
      <dgm:t>
        <a:bodyPr/>
        <a:lstStyle/>
        <a:p>
          <a:endParaRPr lang="en-US"/>
        </a:p>
      </dgm:t>
    </dgm:pt>
    <dgm:pt modelId="{1992A298-BE46-4A62-9320-24E58852C962}" type="sibTrans" cxnId="{671628B0-731D-4D8A-B2F4-EB06F453EA73}">
      <dgm:prSet/>
      <dgm:spPr/>
      <dgm:t>
        <a:bodyPr/>
        <a:lstStyle/>
        <a:p>
          <a:endParaRPr lang="en-US"/>
        </a:p>
      </dgm:t>
    </dgm:pt>
    <dgm:pt modelId="{4A0AA412-FAC3-4246-A8B0-72D4B9204679}">
      <dgm:prSet phldrT="[Text]"/>
      <dgm:spPr/>
      <dgm:t>
        <a:bodyPr/>
        <a:lstStyle/>
        <a:p>
          <a:r>
            <a:rPr lang="en-US" dirty="0"/>
            <a:t>Dense</a:t>
          </a:r>
          <a:br>
            <a:rPr lang="en-US" dirty="0"/>
          </a:br>
          <a:r>
            <a:rPr lang="en-US" dirty="0"/>
            <a:t>(128 Neurons)</a:t>
          </a:r>
        </a:p>
      </dgm:t>
    </dgm:pt>
    <dgm:pt modelId="{1E0E61D4-66DB-453E-A930-9F8D306546F1}" type="parTrans" cxnId="{6B14CFB8-762A-497F-9C1C-EC532D37DB44}">
      <dgm:prSet/>
      <dgm:spPr/>
      <dgm:t>
        <a:bodyPr/>
        <a:lstStyle/>
        <a:p>
          <a:endParaRPr lang="en-US"/>
        </a:p>
      </dgm:t>
    </dgm:pt>
    <dgm:pt modelId="{3A75E8EA-CD10-4D2F-8BA7-0CB622AABE97}" type="sibTrans" cxnId="{6B14CFB8-762A-497F-9C1C-EC532D37DB44}">
      <dgm:prSet/>
      <dgm:spPr/>
      <dgm:t>
        <a:bodyPr/>
        <a:lstStyle/>
        <a:p>
          <a:endParaRPr lang="en-US"/>
        </a:p>
      </dgm:t>
    </dgm:pt>
    <dgm:pt modelId="{89542BB5-B6A0-4C88-9161-1666034ED17F}">
      <dgm:prSet phldrT="[Text]"/>
      <dgm:spPr/>
      <dgm:t>
        <a:bodyPr/>
        <a:lstStyle/>
        <a:p>
          <a:r>
            <a:rPr lang="en-US" dirty="0"/>
            <a:t>Input </a:t>
          </a:r>
          <a:br>
            <a:rPr lang="en-US" dirty="0"/>
          </a:br>
          <a:r>
            <a:rPr lang="en-US" dirty="0"/>
            <a:t>(28,28,2)</a:t>
          </a:r>
        </a:p>
      </dgm:t>
    </dgm:pt>
    <dgm:pt modelId="{20F45901-0078-4AB2-956F-44B33B620785}" type="parTrans" cxnId="{77EEB4CC-985B-4451-BA22-8A852AE98543}">
      <dgm:prSet/>
      <dgm:spPr/>
      <dgm:t>
        <a:bodyPr/>
        <a:lstStyle/>
        <a:p>
          <a:endParaRPr lang="en-US"/>
        </a:p>
      </dgm:t>
    </dgm:pt>
    <dgm:pt modelId="{B7CF95EB-11CC-44B9-96C5-96BEFB7DB869}" type="sibTrans" cxnId="{77EEB4CC-985B-4451-BA22-8A852AE98543}">
      <dgm:prSet/>
      <dgm:spPr/>
      <dgm:t>
        <a:bodyPr/>
        <a:lstStyle/>
        <a:p>
          <a:endParaRPr lang="en-US"/>
        </a:p>
      </dgm:t>
    </dgm:pt>
    <dgm:pt modelId="{39908F54-7714-4E4A-949F-47FE7FFB1556}">
      <dgm:prSet phldrT="[Text]"/>
      <dgm:spPr/>
      <dgm:t>
        <a:bodyPr/>
        <a:lstStyle/>
        <a:p>
          <a:r>
            <a:rPr lang="en-US" dirty="0"/>
            <a:t>Output</a:t>
          </a:r>
          <a:br>
            <a:rPr lang="en-US" dirty="0"/>
          </a:br>
          <a:r>
            <a:rPr lang="en-US" dirty="0"/>
            <a:t>(20 classes)</a:t>
          </a:r>
        </a:p>
      </dgm:t>
    </dgm:pt>
    <dgm:pt modelId="{D9209395-669C-4093-A4D7-F3FD4ED3C37D}" type="parTrans" cxnId="{4592DFD9-8B85-4454-B066-1AE3A292E132}">
      <dgm:prSet/>
      <dgm:spPr/>
      <dgm:t>
        <a:bodyPr/>
        <a:lstStyle/>
        <a:p>
          <a:endParaRPr lang="en-US"/>
        </a:p>
      </dgm:t>
    </dgm:pt>
    <dgm:pt modelId="{507D6E07-E1FF-45B7-9544-43BD4A6B7D0C}" type="sibTrans" cxnId="{4592DFD9-8B85-4454-B066-1AE3A292E132}">
      <dgm:prSet/>
      <dgm:spPr/>
      <dgm:t>
        <a:bodyPr/>
        <a:lstStyle/>
        <a:p>
          <a:endParaRPr lang="en-US"/>
        </a:p>
      </dgm:t>
    </dgm:pt>
    <dgm:pt modelId="{CBEAE0CD-D497-4AC7-AF46-E5C7EF3964F0}" type="pres">
      <dgm:prSet presAssocID="{49405430-CF0D-4509-ADBE-4C8522E395F6}" presName="Name0" presStyleCnt="0">
        <dgm:presLayoutVars>
          <dgm:dir/>
          <dgm:resizeHandles val="exact"/>
        </dgm:presLayoutVars>
      </dgm:prSet>
      <dgm:spPr/>
    </dgm:pt>
    <dgm:pt modelId="{FACF5B12-1D5C-4EEC-8CEE-ACC1EA240C92}" type="pres">
      <dgm:prSet presAssocID="{89542BB5-B6A0-4C88-9161-1666034ED17F}" presName="node" presStyleLbl="node1" presStyleIdx="0" presStyleCnt="7">
        <dgm:presLayoutVars>
          <dgm:bulletEnabled val="1"/>
        </dgm:presLayoutVars>
      </dgm:prSet>
      <dgm:spPr/>
    </dgm:pt>
    <dgm:pt modelId="{353B7735-279D-436D-AA53-3AAD24AE70F9}" type="pres">
      <dgm:prSet presAssocID="{B7CF95EB-11CC-44B9-96C5-96BEFB7DB869}" presName="sibTrans" presStyleLbl="sibTrans2D1" presStyleIdx="0" presStyleCnt="6"/>
      <dgm:spPr/>
    </dgm:pt>
    <dgm:pt modelId="{B6543A7A-5D57-415B-A386-ACB60E1632D9}" type="pres">
      <dgm:prSet presAssocID="{B7CF95EB-11CC-44B9-96C5-96BEFB7DB869}" presName="connectorText" presStyleLbl="sibTrans2D1" presStyleIdx="0" presStyleCnt="6"/>
      <dgm:spPr/>
    </dgm:pt>
    <dgm:pt modelId="{FB78DB2C-1598-43B8-9E31-034E723F8871}" type="pres">
      <dgm:prSet presAssocID="{B16C7403-3E99-4BAA-9240-AC0BBD728EF9}" presName="node" presStyleLbl="node1" presStyleIdx="1" presStyleCnt="7">
        <dgm:presLayoutVars>
          <dgm:bulletEnabled val="1"/>
        </dgm:presLayoutVars>
      </dgm:prSet>
      <dgm:spPr/>
    </dgm:pt>
    <dgm:pt modelId="{054A51A8-DB4D-4734-BCE3-9DC5DD5185AF}" type="pres">
      <dgm:prSet presAssocID="{0AD43CC8-9F3C-45A6-A375-F6C1E947E794}" presName="sibTrans" presStyleLbl="sibTrans2D1" presStyleIdx="1" presStyleCnt="6"/>
      <dgm:spPr/>
    </dgm:pt>
    <dgm:pt modelId="{681C7449-43C2-4C75-A8A1-8D371423ED26}" type="pres">
      <dgm:prSet presAssocID="{0AD43CC8-9F3C-45A6-A375-F6C1E947E794}" presName="connectorText" presStyleLbl="sibTrans2D1" presStyleIdx="1" presStyleCnt="6"/>
      <dgm:spPr/>
    </dgm:pt>
    <dgm:pt modelId="{6D2FD09A-63B7-4853-BCDE-B892093F82BC}" type="pres">
      <dgm:prSet presAssocID="{CA67F9B0-CC53-415E-A51A-B06AA4046468}" presName="node" presStyleLbl="node1" presStyleIdx="2" presStyleCnt="7">
        <dgm:presLayoutVars>
          <dgm:bulletEnabled val="1"/>
        </dgm:presLayoutVars>
      </dgm:prSet>
      <dgm:spPr/>
    </dgm:pt>
    <dgm:pt modelId="{12D88498-04E5-465A-AB5C-6BDFB751488F}" type="pres">
      <dgm:prSet presAssocID="{5BF22040-CD42-4EC8-93FF-0B1C00111EB8}" presName="sibTrans" presStyleLbl="sibTrans2D1" presStyleIdx="2" presStyleCnt="6"/>
      <dgm:spPr/>
    </dgm:pt>
    <dgm:pt modelId="{48AD28AA-BDB6-438E-B61A-2A178DF59B3B}" type="pres">
      <dgm:prSet presAssocID="{5BF22040-CD42-4EC8-93FF-0B1C00111EB8}" presName="connectorText" presStyleLbl="sibTrans2D1" presStyleIdx="2" presStyleCnt="6"/>
      <dgm:spPr/>
    </dgm:pt>
    <dgm:pt modelId="{5475A1DB-100C-4AFB-A5EF-0564A58264BD}" type="pres">
      <dgm:prSet presAssocID="{8C10BCDE-10B8-4C8A-ACD5-A4E14DEAD3D3}" presName="node" presStyleLbl="node1" presStyleIdx="3" presStyleCnt="7">
        <dgm:presLayoutVars>
          <dgm:bulletEnabled val="1"/>
        </dgm:presLayoutVars>
      </dgm:prSet>
      <dgm:spPr/>
    </dgm:pt>
    <dgm:pt modelId="{C47B5A0B-2B4D-44A6-94CB-551E168E7A48}" type="pres">
      <dgm:prSet presAssocID="{1EEF596F-9067-4309-8312-3E5D3C4CB781}" presName="sibTrans" presStyleLbl="sibTrans2D1" presStyleIdx="3" presStyleCnt="6"/>
      <dgm:spPr/>
    </dgm:pt>
    <dgm:pt modelId="{67B765EF-2E4C-40F0-9C7C-B7C9CF60CC5D}" type="pres">
      <dgm:prSet presAssocID="{1EEF596F-9067-4309-8312-3E5D3C4CB781}" presName="connectorText" presStyleLbl="sibTrans2D1" presStyleIdx="3" presStyleCnt="6"/>
      <dgm:spPr/>
    </dgm:pt>
    <dgm:pt modelId="{DE9A48DD-C0CA-4DF1-B2EF-3CC6D9858A7A}" type="pres">
      <dgm:prSet presAssocID="{9470449E-A0FC-4A7C-8329-DBC76913B498}" presName="node" presStyleLbl="node1" presStyleIdx="4" presStyleCnt="7">
        <dgm:presLayoutVars>
          <dgm:bulletEnabled val="1"/>
        </dgm:presLayoutVars>
      </dgm:prSet>
      <dgm:spPr/>
    </dgm:pt>
    <dgm:pt modelId="{557BDCA0-8603-4CD1-B798-9E7D5C92A26A}" type="pres">
      <dgm:prSet presAssocID="{1992A298-BE46-4A62-9320-24E58852C962}" presName="sibTrans" presStyleLbl="sibTrans2D1" presStyleIdx="4" presStyleCnt="6"/>
      <dgm:spPr/>
    </dgm:pt>
    <dgm:pt modelId="{169B8884-FD43-474B-A043-6AFB68861F2F}" type="pres">
      <dgm:prSet presAssocID="{1992A298-BE46-4A62-9320-24E58852C962}" presName="connectorText" presStyleLbl="sibTrans2D1" presStyleIdx="4" presStyleCnt="6"/>
      <dgm:spPr/>
    </dgm:pt>
    <dgm:pt modelId="{54E4E6F0-6D8A-484F-89ED-17959270B70A}" type="pres">
      <dgm:prSet presAssocID="{4A0AA412-FAC3-4246-A8B0-72D4B9204679}" presName="node" presStyleLbl="node1" presStyleIdx="5" presStyleCnt="7">
        <dgm:presLayoutVars>
          <dgm:bulletEnabled val="1"/>
        </dgm:presLayoutVars>
      </dgm:prSet>
      <dgm:spPr/>
    </dgm:pt>
    <dgm:pt modelId="{768FADF0-6776-410B-B34F-AAD8EF634C45}" type="pres">
      <dgm:prSet presAssocID="{3A75E8EA-CD10-4D2F-8BA7-0CB622AABE97}" presName="sibTrans" presStyleLbl="sibTrans2D1" presStyleIdx="5" presStyleCnt="6"/>
      <dgm:spPr/>
    </dgm:pt>
    <dgm:pt modelId="{8B02ABCC-E2B9-444D-BE1A-768792E6D2CA}" type="pres">
      <dgm:prSet presAssocID="{3A75E8EA-CD10-4D2F-8BA7-0CB622AABE97}" presName="connectorText" presStyleLbl="sibTrans2D1" presStyleIdx="5" presStyleCnt="6"/>
      <dgm:spPr/>
    </dgm:pt>
    <dgm:pt modelId="{3D327A49-54F1-4D4D-9D20-5D5D35BDDF6B}" type="pres">
      <dgm:prSet presAssocID="{39908F54-7714-4E4A-949F-47FE7FFB1556}" presName="node" presStyleLbl="node1" presStyleIdx="6" presStyleCnt="7">
        <dgm:presLayoutVars>
          <dgm:bulletEnabled val="1"/>
        </dgm:presLayoutVars>
      </dgm:prSet>
      <dgm:spPr/>
    </dgm:pt>
  </dgm:ptLst>
  <dgm:cxnLst>
    <dgm:cxn modelId="{5872EB1B-1FF9-41B8-988E-4ACED645F38C}" type="presOf" srcId="{9470449E-A0FC-4A7C-8329-DBC76913B498}" destId="{DE9A48DD-C0CA-4DF1-B2EF-3CC6D9858A7A}" srcOrd="0" destOrd="0" presId="urn:microsoft.com/office/officeart/2005/8/layout/process1"/>
    <dgm:cxn modelId="{CFE59C2B-AAFB-456F-A439-B44923997879}" type="presOf" srcId="{49405430-CF0D-4509-ADBE-4C8522E395F6}" destId="{CBEAE0CD-D497-4AC7-AF46-E5C7EF3964F0}" srcOrd="0" destOrd="0" presId="urn:microsoft.com/office/officeart/2005/8/layout/process1"/>
    <dgm:cxn modelId="{91592A2D-B9A6-4886-A31B-38904D5AE45F}" type="presOf" srcId="{4A0AA412-FAC3-4246-A8B0-72D4B9204679}" destId="{54E4E6F0-6D8A-484F-89ED-17959270B70A}" srcOrd="0" destOrd="0" presId="urn:microsoft.com/office/officeart/2005/8/layout/process1"/>
    <dgm:cxn modelId="{3B177158-DC86-4F68-936B-442412CE47A3}" type="presOf" srcId="{1EEF596F-9067-4309-8312-3E5D3C4CB781}" destId="{C47B5A0B-2B4D-44A6-94CB-551E168E7A48}" srcOrd="0" destOrd="0" presId="urn:microsoft.com/office/officeart/2005/8/layout/process1"/>
    <dgm:cxn modelId="{9DEF9281-72DD-4F8D-B338-4F093159B3C6}" type="presOf" srcId="{1992A298-BE46-4A62-9320-24E58852C962}" destId="{557BDCA0-8603-4CD1-B798-9E7D5C92A26A}" srcOrd="0" destOrd="0" presId="urn:microsoft.com/office/officeart/2005/8/layout/process1"/>
    <dgm:cxn modelId="{A9A0BB84-848A-4439-AC9A-88120064F80F}" type="presOf" srcId="{5BF22040-CD42-4EC8-93FF-0B1C00111EB8}" destId="{12D88498-04E5-465A-AB5C-6BDFB751488F}" srcOrd="0" destOrd="0" presId="urn:microsoft.com/office/officeart/2005/8/layout/process1"/>
    <dgm:cxn modelId="{039C8395-6C50-46E9-B2B1-1ADC7A35DA60}" type="presOf" srcId="{89542BB5-B6A0-4C88-9161-1666034ED17F}" destId="{FACF5B12-1D5C-4EEC-8CEE-ACC1EA240C92}" srcOrd="0" destOrd="0" presId="urn:microsoft.com/office/officeart/2005/8/layout/process1"/>
    <dgm:cxn modelId="{93E45F9F-159C-48AA-828C-3DDFC96B57BE}" type="presOf" srcId="{8C10BCDE-10B8-4C8A-ACD5-A4E14DEAD3D3}" destId="{5475A1DB-100C-4AFB-A5EF-0564A58264BD}" srcOrd="0" destOrd="0" presId="urn:microsoft.com/office/officeart/2005/8/layout/process1"/>
    <dgm:cxn modelId="{5FD174A2-74CD-4AD3-B044-61232E0AFEF3}" type="presOf" srcId="{3A75E8EA-CD10-4D2F-8BA7-0CB622AABE97}" destId="{768FADF0-6776-410B-B34F-AAD8EF634C45}" srcOrd="0" destOrd="0" presId="urn:microsoft.com/office/officeart/2005/8/layout/process1"/>
    <dgm:cxn modelId="{DD6E93AE-212E-4CAD-94A7-7AC2170FF437}" srcId="{49405430-CF0D-4509-ADBE-4C8522E395F6}" destId="{8C10BCDE-10B8-4C8A-ACD5-A4E14DEAD3D3}" srcOrd="3" destOrd="0" parTransId="{FE4DEB14-9B70-4165-BFB4-25D7970646A9}" sibTransId="{1EEF596F-9067-4309-8312-3E5D3C4CB781}"/>
    <dgm:cxn modelId="{671628B0-731D-4D8A-B2F4-EB06F453EA73}" srcId="{49405430-CF0D-4509-ADBE-4C8522E395F6}" destId="{9470449E-A0FC-4A7C-8329-DBC76913B498}" srcOrd="4" destOrd="0" parTransId="{B5964263-373B-4A77-8C48-ACB0F5B34065}" sibTransId="{1992A298-BE46-4A62-9320-24E58852C962}"/>
    <dgm:cxn modelId="{43BA26B7-0F1D-44DF-B8DD-76063930862F}" type="presOf" srcId="{0AD43CC8-9F3C-45A6-A375-F6C1E947E794}" destId="{681C7449-43C2-4C75-A8A1-8D371423ED26}" srcOrd="1" destOrd="0" presId="urn:microsoft.com/office/officeart/2005/8/layout/process1"/>
    <dgm:cxn modelId="{A3E469B7-0498-4C56-83EA-F00EE45CB178}" srcId="{49405430-CF0D-4509-ADBE-4C8522E395F6}" destId="{B16C7403-3E99-4BAA-9240-AC0BBD728EF9}" srcOrd="1" destOrd="0" parTransId="{ED2FA6E7-9510-47FD-A490-8DF65F31BEBD}" sibTransId="{0AD43CC8-9F3C-45A6-A375-F6C1E947E794}"/>
    <dgm:cxn modelId="{6B14CFB8-762A-497F-9C1C-EC532D37DB44}" srcId="{49405430-CF0D-4509-ADBE-4C8522E395F6}" destId="{4A0AA412-FAC3-4246-A8B0-72D4B9204679}" srcOrd="5" destOrd="0" parTransId="{1E0E61D4-66DB-453E-A930-9F8D306546F1}" sibTransId="{3A75E8EA-CD10-4D2F-8BA7-0CB622AABE97}"/>
    <dgm:cxn modelId="{7D327BBF-3EFF-4B9C-ACAA-86DD8124A37D}" type="presOf" srcId="{39908F54-7714-4E4A-949F-47FE7FFB1556}" destId="{3D327A49-54F1-4D4D-9D20-5D5D35BDDF6B}" srcOrd="0" destOrd="0" presId="urn:microsoft.com/office/officeart/2005/8/layout/process1"/>
    <dgm:cxn modelId="{7A0B52C1-7BC3-4656-9C3C-E6A5A40E746A}" type="presOf" srcId="{5BF22040-CD42-4EC8-93FF-0B1C00111EB8}" destId="{48AD28AA-BDB6-438E-B61A-2A178DF59B3B}" srcOrd="1" destOrd="0" presId="urn:microsoft.com/office/officeart/2005/8/layout/process1"/>
    <dgm:cxn modelId="{9D3C04C4-859F-40DF-993F-0EA9112D1F6D}" type="presOf" srcId="{CA67F9B0-CC53-415E-A51A-B06AA4046468}" destId="{6D2FD09A-63B7-4853-BCDE-B892093F82BC}" srcOrd="0" destOrd="0" presId="urn:microsoft.com/office/officeart/2005/8/layout/process1"/>
    <dgm:cxn modelId="{63BC19CB-DF51-4AA0-BD45-FCCB8AE6946F}" type="presOf" srcId="{1992A298-BE46-4A62-9320-24E58852C962}" destId="{169B8884-FD43-474B-A043-6AFB68861F2F}" srcOrd="1" destOrd="0" presId="urn:microsoft.com/office/officeart/2005/8/layout/process1"/>
    <dgm:cxn modelId="{77EEB4CC-985B-4451-BA22-8A852AE98543}" srcId="{49405430-CF0D-4509-ADBE-4C8522E395F6}" destId="{89542BB5-B6A0-4C88-9161-1666034ED17F}" srcOrd="0" destOrd="0" parTransId="{20F45901-0078-4AB2-956F-44B33B620785}" sibTransId="{B7CF95EB-11CC-44B9-96C5-96BEFB7DB869}"/>
    <dgm:cxn modelId="{4592DFD9-8B85-4454-B066-1AE3A292E132}" srcId="{49405430-CF0D-4509-ADBE-4C8522E395F6}" destId="{39908F54-7714-4E4A-949F-47FE7FFB1556}" srcOrd="6" destOrd="0" parTransId="{D9209395-669C-4093-A4D7-F3FD4ED3C37D}" sibTransId="{507D6E07-E1FF-45B7-9544-43BD4A6B7D0C}"/>
    <dgm:cxn modelId="{50EEA7DD-D161-481C-8CE2-C9BFF7FCF0F7}" type="presOf" srcId="{B7CF95EB-11CC-44B9-96C5-96BEFB7DB869}" destId="{353B7735-279D-436D-AA53-3AAD24AE70F9}" srcOrd="0" destOrd="0" presId="urn:microsoft.com/office/officeart/2005/8/layout/process1"/>
    <dgm:cxn modelId="{3F1DDCE5-0A66-4045-A6E5-2FCB42E3E0C3}" srcId="{49405430-CF0D-4509-ADBE-4C8522E395F6}" destId="{CA67F9B0-CC53-415E-A51A-B06AA4046468}" srcOrd="2" destOrd="0" parTransId="{CBD2F231-204A-41D9-B02D-6F21AE69203A}" sibTransId="{5BF22040-CD42-4EC8-93FF-0B1C00111EB8}"/>
    <dgm:cxn modelId="{CAB515EB-2EF7-462C-83FD-A2616E2AE98A}" type="presOf" srcId="{1EEF596F-9067-4309-8312-3E5D3C4CB781}" destId="{67B765EF-2E4C-40F0-9C7C-B7C9CF60CC5D}" srcOrd="1" destOrd="0" presId="urn:microsoft.com/office/officeart/2005/8/layout/process1"/>
    <dgm:cxn modelId="{4AA631EE-0C75-4E3F-BD95-61F980324322}" type="presOf" srcId="{B7CF95EB-11CC-44B9-96C5-96BEFB7DB869}" destId="{B6543A7A-5D57-415B-A386-ACB60E1632D9}" srcOrd="1" destOrd="0" presId="urn:microsoft.com/office/officeart/2005/8/layout/process1"/>
    <dgm:cxn modelId="{994E5CEE-0A76-4204-AF5E-1E2C84F1A43F}" type="presOf" srcId="{0AD43CC8-9F3C-45A6-A375-F6C1E947E794}" destId="{054A51A8-DB4D-4734-BCE3-9DC5DD5185AF}" srcOrd="0" destOrd="0" presId="urn:microsoft.com/office/officeart/2005/8/layout/process1"/>
    <dgm:cxn modelId="{0EC6F4F4-9BE4-49A5-8114-1F9238C4CD43}" type="presOf" srcId="{3A75E8EA-CD10-4D2F-8BA7-0CB622AABE97}" destId="{8B02ABCC-E2B9-444D-BE1A-768792E6D2CA}" srcOrd="1" destOrd="0" presId="urn:microsoft.com/office/officeart/2005/8/layout/process1"/>
    <dgm:cxn modelId="{15B7F5FF-21A2-4FD6-8D79-3DAF8B214588}" type="presOf" srcId="{B16C7403-3E99-4BAA-9240-AC0BBD728EF9}" destId="{FB78DB2C-1598-43B8-9E31-034E723F8871}" srcOrd="0" destOrd="0" presId="urn:microsoft.com/office/officeart/2005/8/layout/process1"/>
    <dgm:cxn modelId="{71240185-7663-4D1A-99FD-066006911A28}" type="presParOf" srcId="{CBEAE0CD-D497-4AC7-AF46-E5C7EF3964F0}" destId="{FACF5B12-1D5C-4EEC-8CEE-ACC1EA240C92}" srcOrd="0" destOrd="0" presId="urn:microsoft.com/office/officeart/2005/8/layout/process1"/>
    <dgm:cxn modelId="{F190876E-C19C-47FC-B459-E4457C9E65AC}" type="presParOf" srcId="{CBEAE0CD-D497-4AC7-AF46-E5C7EF3964F0}" destId="{353B7735-279D-436D-AA53-3AAD24AE70F9}" srcOrd="1" destOrd="0" presId="urn:microsoft.com/office/officeart/2005/8/layout/process1"/>
    <dgm:cxn modelId="{D84B828F-AB44-408C-A615-C38E59CB952A}" type="presParOf" srcId="{353B7735-279D-436D-AA53-3AAD24AE70F9}" destId="{B6543A7A-5D57-415B-A386-ACB60E1632D9}" srcOrd="0" destOrd="0" presId="urn:microsoft.com/office/officeart/2005/8/layout/process1"/>
    <dgm:cxn modelId="{A618BCB3-F65E-4341-B259-FA75A987C84E}" type="presParOf" srcId="{CBEAE0CD-D497-4AC7-AF46-E5C7EF3964F0}" destId="{FB78DB2C-1598-43B8-9E31-034E723F8871}" srcOrd="2" destOrd="0" presId="urn:microsoft.com/office/officeart/2005/8/layout/process1"/>
    <dgm:cxn modelId="{2D1F55EE-E53A-4703-9858-72B411918686}" type="presParOf" srcId="{CBEAE0CD-D497-4AC7-AF46-E5C7EF3964F0}" destId="{054A51A8-DB4D-4734-BCE3-9DC5DD5185AF}" srcOrd="3" destOrd="0" presId="urn:microsoft.com/office/officeart/2005/8/layout/process1"/>
    <dgm:cxn modelId="{EEB56C3C-CEA7-418E-AC25-E94C9D101B33}" type="presParOf" srcId="{054A51A8-DB4D-4734-BCE3-9DC5DD5185AF}" destId="{681C7449-43C2-4C75-A8A1-8D371423ED26}" srcOrd="0" destOrd="0" presId="urn:microsoft.com/office/officeart/2005/8/layout/process1"/>
    <dgm:cxn modelId="{A8A46525-A4CE-4AED-971F-6BCE4DE57B83}" type="presParOf" srcId="{CBEAE0CD-D497-4AC7-AF46-E5C7EF3964F0}" destId="{6D2FD09A-63B7-4853-BCDE-B892093F82BC}" srcOrd="4" destOrd="0" presId="urn:microsoft.com/office/officeart/2005/8/layout/process1"/>
    <dgm:cxn modelId="{EED07716-DC80-4130-9DF1-3C9EDB71CB04}" type="presParOf" srcId="{CBEAE0CD-D497-4AC7-AF46-E5C7EF3964F0}" destId="{12D88498-04E5-465A-AB5C-6BDFB751488F}" srcOrd="5" destOrd="0" presId="urn:microsoft.com/office/officeart/2005/8/layout/process1"/>
    <dgm:cxn modelId="{7EE5A654-9D22-461C-A6A1-E469CA8C4473}" type="presParOf" srcId="{12D88498-04E5-465A-AB5C-6BDFB751488F}" destId="{48AD28AA-BDB6-438E-B61A-2A178DF59B3B}" srcOrd="0" destOrd="0" presId="urn:microsoft.com/office/officeart/2005/8/layout/process1"/>
    <dgm:cxn modelId="{084CA926-B12A-4E51-A3E7-92C337B64609}" type="presParOf" srcId="{CBEAE0CD-D497-4AC7-AF46-E5C7EF3964F0}" destId="{5475A1DB-100C-4AFB-A5EF-0564A58264BD}" srcOrd="6" destOrd="0" presId="urn:microsoft.com/office/officeart/2005/8/layout/process1"/>
    <dgm:cxn modelId="{4DB1FCA0-A560-49CC-AA23-C0F727EF03CC}" type="presParOf" srcId="{CBEAE0CD-D497-4AC7-AF46-E5C7EF3964F0}" destId="{C47B5A0B-2B4D-44A6-94CB-551E168E7A48}" srcOrd="7" destOrd="0" presId="urn:microsoft.com/office/officeart/2005/8/layout/process1"/>
    <dgm:cxn modelId="{E3DD94BE-C627-445E-9E3A-1E5D7D974F63}" type="presParOf" srcId="{C47B5A0B-2B4D-44A6-94CB-551E168E7A48}" destId="{67B765EF-2E4C-40F0-9C7C-B7C9CF60CC5D}" srcOrd="0" destOrd="0" presId="urn:microsoft.com/office/officeart/2005/8/layout/process1"/>
    <dgm:cxn modelId="{7BE075FB-8598-47F8-8A45-D3C2053D054E}" type="presParOf" srcId="{CBEAE0CD-D497-4AC7-AF46-E5C7EF3964F0}" destId="{DE9A48DD-C0CA-4DF1-B2EF-3CC6D9858A7A}" srcOrd="8" destOrd="0" presId="urn:microsoft.com/office/officeart/2005/8/layout/process1"/>
    <dgm:cxn modelId="{BB7F4996-FA7E-46FE-9A75-BD9B76D9F5EF}" type="presParOf" srcId="{CBEAE0CD-D497-4AC7-AF46-E5C7EF3964F0}" destId="{557BDCA0-8603-4CD1-B798-9E7D5C92A26A}" srcOrd="9" destOrd="0" presId="urn:microsoft.com/office/officeart/2005/8/layout/process1"/>
    <dgm:cxn modelId="{CB27876D-C976-491C-95C6-E4BDAD3CA7CA}" type="presParOf" srcId="{557BDCA0-8603-4CD1-B798-9E7D5C92A26A}" destId="{169B8884-FD43-474B-A043-6AFB68861F2F}" srcOrd="0" destOrd="0" presId="urn:microsoft.com/office/officeart/2005/8/layout/process1"/>
    <dgm:cxn modelId="{8A78A71F-6602-4340-BD21-1176B3B45B63}" type="presParOf" srcId="{CBEAE0CD-D497-4AC7-AF46-E5C7EF3964F0}" destId="{54E4E6F0-6D8A-484F-89ED-17959270B70A}" srcOrd="10" destOrd="0" presId="urn:microsoft.com/office/officeart/2005/8/layout/process1"/>
    <dgm:cxn modelId="{8B85F1FE-8AF4-4F2E-93E8-CFDE392FF75B}" type="presParOf" srcId="{CBEAE0CD-D497-4AC7-AF46-E5C7EF3964F0}" destId="{768FADF0-6776-410B-B34F-AAD8EF634C45}" srcOrd="11" destOrd="0" presId="urn:microsoft.com/office/officeart/2005/8/layout/process1"/>
    <dgm:cxn modelId="{C623CA79-BAD3-4A62-9193-D0D458BC21CC}" type="presParOf" srcId="{768FADF0-6776-410B-B34F-AAD8EF634C45}" destId="{8B02ABCC-E2B9-444D-BE1A-768792E6D2CA}" srcOrd="0" destOrd="0" presId="urn:microsoft.com/office/officeart/2005/8/layout/process1"/>
    <dgm:cxn modelId="{3D725C64-18AF-4D2E-A9B4-0A0B7030A796}" type="presParOf" srcId="{CBEAE0CD-D497-4AC7-AF46-E5C7EF3964F0}" destId="{3D327A49-54F1-4D4D-9D20-5D5D35BDDF6B}"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CF5B12-1D5C-4EEC-8CEE-ACC1EA240C92}">
      <dsp:nvSpPr>
        <dsp:cNvPr id="0" name=""/>
        <dsp:cNvSpPr/>
      </dsp:nvSpPr>
      <dsp:spPr>
        <a:xfrm>
          <a:off x="2434" y="382533"/>
          <a:ext cx="921988" cy="55319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Input </a:t>
          </a:r>
          <a:br>
            <a:rPr lang="en-US" sz="1000" kern="1200" dirty="0"/>
          </a:br>
          <a:r>
            <a:rPr lang="en-US" sz="1000" kern="1200" dirty="0"/>
            <a:t>(28,28,2)</a:t>
          </a:r>
        </a:p>
      </dsp:txBody>
      <dsp:txXfrm>
        <a:off x="18636" y="398735"/>
        <a:ext cx="889584" cy="520789"/>
      </dsp:txXfrm>
    </dsp:sp>
    <dsp:sp modelId="{353B7735-279D-436D-AA53-3AAD24AE70F9}">
      <dsp:nvSpPr>
        <dsp:cNvPr id="0" name=""/>
        <dsp:cNvSpPr/>
      </dsp:nvSpPr>
      <dsp:spPr>
        <a:xfrm>
          <a:off x="1016621" y="544803"/>
          <a:ext cx="195461" cy="2286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016621" y="590534"/>
        <a:ext cx="136823" cy="137191"/>
      </dsp:txXfrm>
    </dsp:sp>
    <dsp:sp modelId="{FB78DB2C-1598-43B8-9E31-034E723F8871}">
      <dsp:nvSpPr>
        <dsp:cNvPr id="0" name=""/>
        <dsp:cNvSpPr/>
      </dsp:nvSpPr>
      <dsp:spPr>
        <a:xfrm>
          <a:off x="1293218" y="382533"/>
          <a:ext cx="921988" cy="55319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Conv2D </a:t>
          </a:r>
          <a:br>
            <a:rPr lang="en-US" sz="1000" kern="1200" dirty="0"/>
          </a:br>
          <a:r>
            <a:rPr lang="en-US" sz="1000" kern="1200" dirty="0"/>
            <a:t>(128 filters)</a:t>
          </a:r>
        </a:p>
      </dsp:txBody>
      <dsp:txXfrm>
        <a:off x="1309420" y="398735"/>
        <a:ext cx="889584" cy="520789"/>
      </dsp:txXfrm>
    </dsp:sp>
    <dsp:sp modelId="{054A51A8-DB4D-4734-BCE3-9DC5DD5185AF}">
      <dsp:nvSpPr>
        <dsp:cNvPr id="0" name=""/>
        <dsp:cNvSpPr/>
      </dsp:nvSpPr>
      <dsp:spPr>
        <a:xfrm>
          <a:off x="2307405" y="544803"/>
          <a:ext cx="195461" cy="2286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307405" y="590534"/>
        <a:ext cx="136823" cy="137191"/>
      </dsp:txXfrm>
    </dsp:sp>
    <dsp:sp modelId="{6D2FD09A-63B7-4853-BCDE-B892093F82BC}">
      <dsp:nvSpPr>
        <dsp:cNvPr id="0" name=""/>
        <dsp:cNvSpPr/>
      </dsp:nvSpPr>
      <dsp:spPr>
        <a:xfrm>
          <a:off x="2584002" y="382533"/>
          <a:ext cx="921988" cy="55319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MaxPooling2D (2x2)</a:t>
          </a:r>
        </a:p>
      </dsp:txBody>
      <dsp:txXfrm>
        <a:off x="2600204" y="398735"/>
        <a:ext cx="889584" cy="520789"/>
      </dsp:txXfrm>
    </dsp:sp>
    <dsp:sp modelId="{12D88498-04E5-465A-AB5C-6BDFB751488F}">
      <dsp:nvSpPr>
        <dsp:cNvPr id="0" name=""/>
        <dsp:cNvSpPr/>
      </dsp:nvSpPr>
      <dsp:spPr>
        <a:xfrm>
          <a:off x="3598189" y="544803"/>
          <a:ext cx="195461" cy="2286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598189" y="590534"/>
        <a:ext cx="136823" cy="137191"/>
      </dsp:txXfrm>
    </dsp:sp>
    <dsp:sp modelId="{5475A1DB-100C-4AFB-A5EF-0564A58264BD}">
      <dsp:nvSpPr>
        <dsp:cNvPr id="0" name=""/>
        <dsp:cNvSpPr/>
      </dsp:nvSpPr>
      <dsp:spPr>
        <a:xfrm>
          <a:off x="3874785" y="382533"/>
          <a:ext cx="921988" cy="55319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Dropout (30%)</a:t>
          </a:r>
        </a:p>
      </dsp:txBody>
      <dsp:txXfrm>
        <a:off x="3890987" y="398735"/>
        <a:ext cx="889584" cy="520789"/>
      </dsp:txXfrm>
    </dsp:sp>
    <dsp:sp modelId="{C47B5A0B-2B4D-44A6-94CB-551E168E7A48}">
      <dsp:nvSpPr>
        <dsp:cNvPr id="0" name=""/>
        <dsp:cNvSpPr/>
      </dsp:nvSpPr>
      <dsp:spPr>
        <a:xfrm>
          <a:off x="4888973" y="544803"/>
          <a:ext cx="195461" cy="2286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888973" y="590534"/>
        <a:ext cx="136823" cy="137191"/>
      </dsp:txXfrm>
    </dsp:sp>
    <dsp:sp modelId="{DE9A48DD-C0CA-4DF1-B2EF-3CC6D9858A7A}">
      <dsp:nvSpPr>
        <dsp:cNvPr id="0" name=""/>
        <dsp:cNvSpPr/>
      </dsp:nvSpPr>
      <dsp:spPr>
        <a:xfrm>
          <a:off x="5165569" y="382533"/>
          <a:ext cx="921988" cy="55319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Flatten</a:t>
          </a:r>
        </a:p>
      </dsp:txBody>
      <dsp:txXfrm>
        <a:off x="5181771" y="398735"/>
        <a:ext cx="889584" cy="520789"/>
      </dsp:txXfrm>
    </dsp:sp>
    <dsp:sp modelId="{557BDCA0-8603-4CD1-B798-9E7D5C92A26A}">
      <dsp:nvSpPr>
        <dsp:cNvPr id="0" name=""/>
        <dsp:cNvSpPr/>
      </dsp:nvSpPr>
      <dsp:spPr>
        <a:xfrm>
          <a:off x="6179756" y="544803"/>
          <a:ext cx="195461" cy="2286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6179756" y="590534"/>
        <a:ext cx="136823" cy="137191"/>
      </dsp:txXfrm>
    </dsp:sp>
    <dsp:sp modelId="{54E4E6F0-6D8A-484F-89ED-17959270B70A}">
      <dsp:nvSpPr>
        <dsp:cNvPr id="0" name=""/>
        <dsp:cNvSpPr/>
      </dsp:nvSpPr>
      <dsp:spPr>
        <a:xfrm>
          <a:off x="6456353" y="382533"/>
          <a:ext cx="921988" cy="55319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Dense</a:t>
          </a:r>
          <a:br>
            <a:rPr lang="en-US" sz="1000" kern="1200" dirty="0"/>
          </a:br>
          <a:r>
            <a:rPr lang="en-US" sz="1000" kern="1200" dirty="0"/>
            <a:t>(128 Neurons)</a:t>
          </a:r>
        </a:p>
      </dsp:txBody>
      <dsp:txXfrm>
        <a:off x="6472555" y="398735"/>
        <a:ext cx="889584" cy="520789"/>
      </dsp:txXfrm>
    </dsp:sp>
    <dsp:sp modelId="{768FADF0-6776-410B-B34F-AAD8EF634C45}">
      <dsp:nvSpPr>
        <dsp:cNvPr id="0" name=""/>
        <dsp:cNvSpPr/>
      </dsp:nvSpPr>
      <dsp:spPr>
        <a:xfrm>
          <a:off x="7470540" y="544803"/>
          <a:ext cx="195461" cy="2286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470540" y="590534"/>
        <a:ext cx="136823" cy="137191"/>
      </dsp:txXfrm>
    </dsp:sp>
    <dsp:sp modelId="{3D327A49-54F1-4D4D-9D20-5D5D35BDDF6B}">
      <dsp:nvSpPr>
        <dsp:cNvPr id="0" name=""/>
        <dsp:cNvSpPr/>
      </dsp:nvSpPr>
      <dsp:spPr>
        <a:xfrm>
          <a:off x="7747136" y="382533"/>
          <a:ext cx="921988" cy="55319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Output</a:t>
          </a:r>
          <a:br>
            <a:rPr lang="en-US" sz="1000" kern="1200" dirty="0"/>
          </a:br>
          <a:r>
            <a:rPr lang="en-US" sz="1000" kern="1200" dirty="0"/>
            <a:t>(20 classes)</a:t>
          </a:r>
        </a:p>
      </dsp:txBody>
      <dsp:txXfrm>
        <a:off x="7763338" y="398735"/>
        <a:ext cx="889584" cy="5207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C4B9D-5F41-420C-914D-6F5788198A44}" type="datetimeFigureOut">
              <a:rPr lang="en-US" smtClean="0"/>
              <a:t>7/29/2019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8D5B3-2D85-4DB9-A51F-C712F327A19D}" type="slidenum">
              <a:rPr lang="en-US" smtClean="0"/>
              <a:t>‹#›</a:t>
            </a:fld>
            <a:endParaRPr lang="en-US"/>
          </a:p>
        </p:txBody>
      </p:sp>
    </p:spTree>
    <p:extLst>
      <p:ext uri="{BB962C8B-B14F-4D97-AF65-F5344CB8AC3E}">
        <p14:creationId xmlns:p14="http://schemas.microsoft.com/office/powerpoint/2010/main" val="1797380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48D5B3-2D85-4DB9-A51F-C712F327A19D}" type="slidenum">
              <a:rPr lang="en-US" smtClean="0"/>
              <a:t>1</a:t>
            </a:fld>
            <a:endParaRPr lang="en-US"/>
          </a:p>
        </p:txBody>
      </p:sp>
    </p:spTree>
    <p:extLst>
      <p:ext uri="{BB962C8B-B14F-4D97-AF65-F5344CB8AC3E}">
        <p14:creationId xmlns:p14="http://schemas.microsoft.com/office/powerpoint/2010/main" val="379366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7BC0C4-03E9-41C0-83DD-396051B25094}" type="datetimeFigureOut">
              <a:rPr lang="en-US" smtClean="0"/>
              <a:t>7/29/2019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918DAB4-09AA-42DB-9545-771EE1E16D9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1372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BC0C4-03E9-41C0-83DD-396051B25094}"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8DAB4-09AA-42DB-9545-771EE1E16D9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121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BC0C4-03E9-41C0-83DD-396051B25094}"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8DAB4-09AA-42DB-9545-771EE1E16D9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9346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BC0C4-03E9-41C0-83DD-396051B25094}"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8DAB4-09AA-42DB-9545-771EE1E16D9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936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7BC0C4-03E9-41C0-83DD-396051B25094}"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8DAB4-09AA-42DB-9545-771EE1E16D9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465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7BC0C4-03E9-41C0-83DD-396051B25094}"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8DAB4-09AA-42DB-9545-771EE1E16D9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986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7BC0C4-03E9-41C0-83DD-396051B25094}" type="datetimeFigureOut">
              <a:rPr lang="en-US" smtClean="0"/>
              <a:t>7/29/2019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18DAB4-09AA-42DB-9545-771EE1E16D9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3267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7BC0C4-03E9-41C0-83DD-396051B25094}" type="datetimeFigureOut">
              <a:rPr lang="en-US" smtClean="0"/>
              <a:t>7/29/2019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18DAB4-09AA-42DB-9545-771EE1E16D9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790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BC0C4-03E9-41C0-83DD-396051B25094}" type="datetimeFigureOut">
              <a:rPr lang="en-US" smtClean="0"/>
              <a:t>7/29/2019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18DAB4-09AA-42DB-9545-771EE1E16D99}" type="slidenum">
              <a:rPr lang="en-US" smtClean="0"/>
              <a:t>‹#›</a:t>
            </a:fld>
            <a:endParaRPr lang="en-US"/>
          </a:p>
        </p:txBody>
      </p:sp>
    </p:spTree>
    <p:extLst>
      <p:ext uri="{BB962C8B-B14F-4D97-AF65-F5344CB8AC3E}">
        <p14:creationId xmlns:p14="http://schemas.microsoft.com/office/powerpoint/2010/main" val="28774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7BC0C4-03E9-41C0-83DD-396051B25094}"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8DAB4-09AA-42DB-9545-771EE1E16D9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093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B7BC0C4-03E9-41C0-83DD-396051B25094}" type="datetimeFigureOut">
              <a:rPr lang="en-US" smtClean="0"/>
              <a:t>7/29/2019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918DAB4-09AA-42DB-9545-771EE1E16D9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788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B7BC0C4-03E9-41C0-83DD-396051B25094}" type="datetimeFigureOut">
              <a:rPr lang="en-US" smtClean="0"/>
              <a:t>7/29/2019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918DAB4-09AA-42DB-9545-771EE1E16D9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7539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hyperlink" Target="https://keras.io/activations/" TargetMode="External"/><Relationship Id="rId2" Type="http://schemas.openxmlformats.org/officeDocument/2006/relationships/hyperlink" Target="http://cs229.stanford.edu/proj2018/report/33.pdf" TargetMode="External"/><Relationship Id="rId1" Type="http://schemas.openxmlformats.org/officeDocument/2006/relationships/slideLayout" Target="../slideLayouts/slideLayout2.xml"/><Relationship Id="rId4" Type="http://schemas.openxmlformats.org/officeDocument/2006/relationships/hyperlink" Target="https://keras.io/regulariz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CCEF82FD-10A7-404B-BDC2-AA73226F77F5}"/>
              </a:ext>
            </a:extLst>
          </p:cNvPr>
          <p:cNvSpPr>
            <a:spLocks noGrp="1"/>
          </p:cNvSpPr>
          <p:nvPr>
            <p:ph type="ctrTitle"/>
          </p:nvPr>
        </p:nvSpPr>
        <p:spPr>
          <a:xfrm>
            <a:off x="960933" y="960241"/>
            <a:ext cx="6849699" cy="4203872"/>
          </a:xfrm>
        </p:spPr>
        <p:txBody>
          <a:bodyPr anchor="ctr">
            <a:normAutofit/>
          </a:bodyPr>
          <a:lstStyle/>
          <a:p>
            <a:pPr algn="r"/>
            <a:r>
              <a:rPr lang="en-US" sz="5400" dirty="0"/>
              <a:t>Quick Doodle Recognition</a:t>
            </a:r>
          </a:p>
        </p:txBody>
      </p:sp>
      <p:sp>
        <p:nvSpPr>
          <p:cNvPr id="3" name="Subtitle 2">
            <a:extLst>
              <a:ext uri="{FF2B5EF4-FFF2-40B4-BE49-F238E27FC236}">
                <a16:creationId xmlns:a16="http://schemas.microsoft.com/office/drawing/2014/main" id="{E23E050E-7B24-47E0-9D84-945F70F58669}"/>
              </a:ext>
            </a:extLst>
          </p:cNvPr>
          <p:cNvSpPr>
            <a:spLocks noGrp="1"/>
          </p:cNvSpPr>
          <p:nvPr>
            <p:ph type="subTitle" idx="1"/>
          </p:nvPr>
        </p:nvSpPr>
        <p:spPr>
          <a:xfrm>
            <a:off x="8453071" y="964028"/>
            <a:ext cx="2770873" cy="4196299"/>
          </a:xfrm>
        </p:spPr>
        <p:txBody>
          <a:bodyPr anchor="ctr">
            <a:normAutofit/>
          </a:bodyPr>
          <a:lstStyle/>
          <a:p>
            <a:r>
              <a:rPr lang="en-US" dirty="0"/>
              <a:t>ML Project by</a:t>
            </a:r>
          </a:p>
          <a:p>
            <a:r>
              <a:rPr lang="en-US" dirty="0"/>
              <a:t>Saad Ejaz</a:t>
            </a:r>
          </a:p>
          <a:p>
            <a:r>
              <a:rPr lang="en-US" dirty="0"/>
              <a:t>M. zaman</a:t>
            </a:r>
          </a:p>
        </p:txBody>
      </p:sp>
      <p:cxnSp>
        <p:nvCxnSpPr>
          <p:cNvPr id="12" name="Straight Connector 11">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ED6A5F-3B06-48C5-850F-8045C4DF6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1013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EE7499C-D772-454B-810F-4037F36C4F3B}"/>
              </a:ext>
            </a:extLst>
          </p:cNvPr>
          <p:cNvSpPr>
            <a:spLocks noGrp="1"/>
          </p:cNvSpPr>
          <p:nvPr>
            <p:ph type="title"/>
          </p:nvPr>
        </p:nvSpPr>
        <p:spPr>
          <a:xfrm>
            <a:off x="1451580" y="804520"/>
            <a:ext cx="4176511" cy="1049235"/>
          </a:xfrm>
        </p:spPr>
        <p:txBody>
          <a:bodyPr>
            <a:normAutofit/>
          </a:bodyPr>
          <a:lstStyle/>
          <a:p>
            <a:br>
              <a:rPr lang="en-US"/>
            </a:br>
            <a:r>
              <a:rPr lang="en-US"/>
              <a:t>model growth</a:t>
            </a:r>
            <a:endParaRPr lang="en-US" dirty="0"/>
          </a:p>
        </p:txBody>
      </p:sp>
      <p:sp>
        <p:nvSpPr>
          <p:cNvPr id="16" name="Rectangle 15">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8" name="Picture 17">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1A59EC00-6D5F-43E9-8B93-26C1FB045F7B}"/>
              </a:ext>
            </a:extLst>
          </p:cNvPr>
          <p:cNvPicPr>
            <a:picLocks noGrp="1" noChangeAspect="1"/>
          </p:cNvPicPr>
          <p:nvPr>
            <p:ph idx="1"/>
          </p:nvPr>
        </p:nvPicPr>
        <p:blipFill>
          <a:blip r:embed="rId3"/>
          <a:stretch>
            <a:fillRect/>
          </a:stretch>
        </p:blipFill>
        <p:spPr>
          <a:xfrm>
            <a:off x="3943781" y="2016125"/>
            <a:ext cx="4618762" cy="3449638"/>
          </a:xfrm>
          <a:prstGeom prst="rect">
            <a:avLst/>
          </a:prstGeom>
        </p:spPr>
      </p:pic>
    </p:spTree>
    <p:extLst>
      <p:ext uri="{BB962C8B-B14F-4D97-AF65-F5344CB8AC3E}">
        <p14:creationId xmlns:p14="http://schemas.microsoft.com/office/powerpoint/2010/main" val="3925895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CC16-B5A3-4C0A-8AA0-C4B83F87B98D}"/>
              </a:ext>
            </a:extLst>
          </p:cNvPr>
          <p:cNvSpPr>
            <a:spLocks noGrp="1"/>
          </p:cNvSpPr>
          <p:nvPr>
            <p:ph type="title"/>
          </p:nvPr>
        </p:nvSpPr>
        <p:spPr/>
        <p:txBody>
          <a:bodyPr/>
          <a:lstStyle/>
          <a:p>
            <a:br>
              <a:rPr lang="en-US" dirty="0"/>
            </a:br>
            <a:r>
              <a:rPr lang="en-US" dirty="0"/>
              <a:t>Results – Accuracy and efficiency</a:t>
            </a:r>
          </a:p>
        </p:txBody>
      </p:sp>
      <p:graphicFrame>
        <p:nvGraphicFramePr>
          <p:cNvPr id="8" name="Content Placeholder 7">
            <a:extLst>
              <a:ext uri="{FF2B5EF4-FFF2-40B4-BE49-F238E27FC236}">
                <a16:creationId xmlns:a16="http://schemas.microsoft.com/office/drawing/2014/main" id="{F7F745B3-1518-41DE-83F9-5D827E375CD9}"/>
              </a:ext>
            </a:extLst>
          </p:cNvPr>
          <p:cNvGraphicFramePr>
            <a:graphicFrameLocks noGrp="1"/>
          </p:cNvGraphicFramePr>
          <p:nvPr>
            <p:ph idx="1"/>
            <p:extLst>
              <p:ext uri="{D42A27DB-BD31-4B8C-83A1-F6EECF244321}">
                <p14:modId xmlns:p14="http://schemas.microsoft.com/office/powerpoint/2010/main" val="1902927086"/>
              </p:ext>
            </p:extLst>
          </p:nvPr>
        </p:nvGraphicFramePr>
        <p:xfrm>
          <a:off x="1451579" y="2220707"/>
          <a:ext cx="6176682" cy="2595880"/>
        </p:xfrm>
        <a:graphic>
          <a:graphicData uri="http://schemas.openxmlformats.org/drawingml/2006/table">
            <a:tbl>
              <a:tblPr firstRow="1" bandRow="1">
                <a:tableStyleId>{22838BEF-8BB2-4498-84A7-C5851F593DF1}</a:tableStyleId>
              </a:tblPr>
              <a:tblGrid>
                <a:gridCol w="4204447">
                  <a:extLst>
                    <a:ext uri="{9D8B030D-6E8A-4147-A177-3AD203B41FA5}">
                      <a16:colId xmlns:a16="http://schemas.microsoft.com/office/drawing/2014/main" val="3968401835"/>
                    </a:ext>
                  </a:extLst>
                </a:gridCol>
                <a:gridCol w="1972235">
                  <a:extLst>
                    <a:ext uri="{9D8B030D-6E8A-4147-A177-3AD203B41FA5}">
                      <a16:colId xmlns:a16="http://schemas.microsoft.com/office/drawing/2014/main" val="3813036291"/>
                    </a:ext>
                  </a:extLst>
                </a:gridCol>
              </a:tblGrid>
              <a:tr h="370840">
                <a:tc>
                  <a:txBody>
                    <a:bodyPr/>
                    <a:lstStyle/>
                    <a:p>
                      <a:r>
                        <a:rPr lang="en-US" b="0" dirty="0"/>
                        <a:t>Training Data / Samples</a:t>
                      </a:r>
                    </a:p>
                  </a:txBody>
                  <a:tcPr/>
                </a:tc>
                <a:tc>
                  <a:txBody>
                    <a:bodyPr/>
                    <a:lstStyle/>
                    <a:p>
                      <a:pPr algn="r"/>
                      <a:r>
                        <a:rPr lang="en-US" b="0" dirty="0"/>
                        <a:t>560000</a:t>
                      </a:r>
                    </a:p>
                  </a:txBody>
                  <a:tcPr/>
                </a:tc>
                <a:extLst>
                  <a:ext uri="{0D108BD9-81ED-4DB2-BD59-A6C34878D82A}">
                    <a16:rowId xmlns:a16="http://schemas.microsoft.com/office/drawing/2014/main" val="873105187"/>
                  </a:ext>
                </a:extLst>
              </a:tr>
              <a:tr h="370840">
                <a:tc>
                  <a:txBody>
                    <a:bodyPr/>
                    <a:lstStyle/>
                    <a:p>
                      <a:r>
                        <a:rPr lang="en-US" dirty="0"/>
                        <a:t>Cross-Validation Data / Samples</a:t>
                      </a:r>
                    </a:p>
                  </a:txBody>
                  <a:tcPr/>
                </a:tc>
                <a:tc>
                  <a:txBody>
                    <a:bodyPr/>
                    <a:lstStyle/>
                    <a:p>
                      <a:pPr algn="r"/>
                      <a:r>
                        <a:rPr lang="en-US" dirty="0"/>
                        <a:t>140000</a:t>
                      </a:r>
                    </a:p>
                  </a:txBody>
                  <a:tcPr/>
                </a:tc>
                <a:extLst>
                  <a:ext uri="{0D108BD9-81ED-4DB2-BD59-A6C34878D82A}">
                    <a16:rowId xmlns:a16="http://schemas.microsoft.com/office/drawing/2014/main" val="1889620218"/>
                  </a:ext>
                </a:extLst>
              </a:tr>
              <a:tr h="370840">
                <a:tc>
                  <a:txBody>
                    <a:bodyPr/>
                    <a:lstStyle/>
                    <a:p>
                      <a:r>
                        <a:rPr lang="en-US" dirty="0"/>
                        <a:t>Testing Data / Samples</a:t>
                      </a:r>
                    </a:p>
                  </a:txBody>
                  <a:tcPr/>
                </a:tc>
                <a:tc>
                  <a:txBody>
                    <a:bodyPr/>
                    <a:lstStyle/>
                    <a:p>
                      <a:pPr algn="r"/>
                      <a:r>
                        <a:rPr lang="en-US" dirty="0"/>
                        <a:t>136000</a:t>
                      </a:r>
                    </a:p>
                  </a:txBody>
                  <a:tcPr/>
                </a:tc>
                <a:extLst>
                  <a:ext uri="{0D108BD9-81ED-4DB2-BD59-A6C34878D82A}">
                    <a16:rowId xmlns:a16="http://schemas.microsoft.com/office/drawing/2014/main" val="3648672347"/>
                  </a:ext>
                </a:extLst>
              </a:tr>
              <a:tr h="370840">
                <a:tc>
                  <a:txBody>
                    <a:bodyPr/>
                    <a:lstStyle/>
                    <a:p>
                      <a:r>
                        <a:rPr lang="en-US" b="1" dirty="0"/>
                        <a:t>Time / sec</a:t>
                      </a:r>
                    </a:p>
                  </a:txBody>
                  <a:tcPr/>
                </a:tc>
                <a:tc>
                  <a:txBody>
                    <a:bodyPr/>
                    <a:lstStyle/>
                    <a:p>
                      <a:pPr algn="r"/>
                      <a:r>
                        <a:rPr lang="en-US" b="1" dirty="0"/>
                        <a:t>2171</a:t>
                      </a:r>
                    </a:p>
                  </a:txBody>
                  <a:tcPr/>
                </a:tc>
                <a:extLst>
                  <a:ext uri="{0D108BD9-81ED-4DB2-BD59-A6C34878D82A}">
                    <a16:rowId xmlns:a16="http://schemas.microsoft.com/office/drawing/2014/main" val="3602946717"/>
                  </a:ext>
                </a:extLst>
              </a:tr>
              <a:tr h="370840">
                <a:tc>
                  <a:txBody>
                    <a:bodyPr/>
                    <a:lstStyle/>
                    <a:p>
                      <a:r>
                        <a:rPr lang="en-US" dirty="0"/>
                        <a:t>Training Accuracy / %</a:t>
                      </a:r>
                    </a:p>
                  </a:txBody>
                  <a:tcPr/>
                </a:tc>
                <a:tc>
                  <a:txBody>
                    <a:bodyPr/>
                    <a:lstStyle/>
                    <a:p>
                      <a:pPr algn="r"/>
                      <a:r>
                        <a:rPr lang="en-US" dirty="0"/>
                        <a:t>71.50</a:t>
                      </a:r>
                    </a:p>
                  </a:txBody>
                  <a:tcPr/>
                </a:tc>
                <a:extLst>
                  <a:ext uri="{0D108BD9-81ED-4DB2-BD59-A6C34878D82A}">
                    <a16:rowId xmlns:a16="http://schemas.microsoft.com/office/drawing/2014/main" val="2544500848"/>
                  </a:ext>
                </a:extLst>
              </a:tr>
              <a:tr h="370840">
                <a:tc>
                  <a:txBody>
                    <a:bodyPr/>
                    <a:lstStyle/>
                    <a:p>
                      <a:r>
                        <a:rPr lang="en-US" dirty="0"/>
                        <a:t>Cross-Validation Accuracy / %</a:t>
                      </a:r>
                    </a:p>
                  </a:txBody>
                  <a:tcPr/>
                </a:tc>
                <a:tc>
                  <a:txBody>
                    <a:bodyPr/>
                    <a:lstStyle/>
                    <a:p>
                      <a:pPr algn="r"/>
                      <a:r>
                        <a:rPr lang="en-US" dirty="0"/>
                        <a:t>71.32</a:t>
                      </a:r>
                    </a:p>
                  </a:txBody>
                  <a:tcPr/>
                </a:tc>
                <a:extLst>
                  <a:ext uri="{0D108BD9-81ED-4DB2-BD59-A6C34878D82A}">
                    <a16:rowId xmlns:a16="http://schemas.microsoft.com/office/drawing/2014/main" val="847720218"/>
                  </a:ext>
                </a:extLst>
              </a:tr>
              <a:tr h="370840">
                <a:tc>
                  <a:txBody>
                    <a:bodyPr/>
                    <a:lstStyle/>
                    <a:p>
                      <a:r>
                        <a:rPr lang="en-US" b="1" dirty="0"/>
                        <a:t>Testing Accuracy / %</a:t>
                      </a:r>
                    </a:p>
                  </a:txBody>
                  <a:tcPr/>
                </a:tc>
                <a:tc>
                  <a:txBody>
                    <a:bodyPr/>
                    <a:lstStyle/>
                    <a:p>
                      <a:pPr algn="r"/>
                      <a:r>
                        <a:rPr lang="en-US" b="1" dirty="0"/>
                        <a:t>71.48</a:t>
                      </a:r>
                    </a:p>
                  </a:txBody>
                  <a:tcPr/>
                </a:tc>
                <a:extLst>
                  <a:ext uri="{0D108BD9-81ED-4DB2-BD59-A6C34878D82A}">
                    <a16:rowId xmlns:a16="http://schemas.microsoft.com/office/drawing/2014/main" val="4102135504"/>
                  </a:ext>
                </a:extLst>
              </a:tr>
            </a:tbl>
          </a:graphicData>
        </a:graphic>
      </p:graphicFrame>
    </p:spTree>
    <p:extLst>
      <p:ext uri="{BB962C8B-B14F-4D97-AF65-F5344CB8AC3E}">
        <p14:creationId xmlns:p14="http://schemas.microsoft.com/office/powerpoint/2010/main" val="2050094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A39E-08BB-4C8A-9E0B-6AE01B305467}"/>
              </a:ext>
            </a:extLst>
          </p:cNvPr>
          <p:cNvSpPr>
            <a:spLocks noGrp="1"/>
          </p:cNvSpPr>
          <p:nvPr>
            <p:ph type="title"/>
          </p:nvPr>
        </p:nvSpPr>
        <p:spPr>
          <a:xfrm>
            <a:off x="1451579" y="804519"/>
            <a:ext cx="9603275" cy="1049235"/>
          </a:xfrm>
        </p:spPr>
        <p:txBody>
          <a:bodyPr>
            <a:normAutofit/>
          </a:bodyPr>
          <a:lstStyle/>
          <a:p>
            <a:br>
              <a:rPr lang="en-US"/>
            </a:br>
            <a:r>
              <a:rPr lang="en-US"/>
              <a:t>Error Analysis – Confusion matrix</a:t>
            </a:r>
          </a:p>
        </p:txBody>
      </p:sp>
      <p:sp>
        <p:nvSpPr>
          <p:cNvPr id="3" name="Content Placeholder 2">
            <a:extLst>
              <a:ext uri="{FF2B5EF4-FFF2-40B4-BE49-F238E27FC236}">
                <a16:creationId xmlns:a16="http://schemas.microsoft.com/office/drawing/2014/main" id="{D03E63D0-ECDD-48BB-848A-FBA0054AC68F}"/>
              </a:ext>
            </a:extLst>
          </p:cNvPr>
          <p:cNvSpPr>
            <a:spLocks noGrp="1"/>
          </p:cNvSpPr>
          <p:nvPr>
            <p:ph idx="1"/>
          </p:nvPr>
        </p:nvSpPr>
        <p:spPr>
          <a:xfrm>
            <a:off x="1451579" y="2015734"/>
            <a:ext cx="4333401" cy="3450613"/>
          </a:xfrm>
        </p:spPr>
        <p:txBody>
          <a:bodyPr>
            <a:normAutofit fontScale="92500" lnSpcReduction="20000"/>
          </a:bodyPr>
          <a:lstStyle/>
          <a:p>
            <a:r>
              <a:rPr lang="en-US" dirty="0"/>
              <a:t>This algorithm works exceptionally well (Precision &gt; 94) for the </a:t>
            </a:r>
            <a:r>
              <a:rPr lang="en-US" b="1" i="1" dirty="0"/>
              <a:t>none</a:t>
            </a:r>
            <a:r>
              <a:rPr lang="en-US" dirty="0"/>
              <a:t> of the classes.</a:t>
            </a:r>
          </a:p>
          <a:p>
            <a:r>
              <a:rPr lang="en-US" dirty="0"/>
              <a:t>This algorithm works below par (69 &lt; Precision &lt; 81) on the following classes: </a:t>
            </a:r>
            <a:r>
              <a:rPr lang="en-US" b="1" i="1" dirty="0"/>
              <a:t>mountain, skull, cloud, and house.</a:t>
            </a:r>
          </a:p>
          <a:p>
            <a:r>
              <a:rPr lang="en-US" dirty="0"/>
              <a:t>This algorithm works poorly (Precision &lt; 70) on the following classes: </a:t>
            </a:r>
            <a:r>
              <a:rPr lang="en-US" b="1" i="1" dirty="0"/>
              <a:t>lion, bat, axe, airplane, cup, star, camel, duck, and leaf.</a:t>
            </a:r>
          </a:p>
        </p:txBody>
      </p:sp>
      <p:pic>
        <p:nvPicPr>
          <p:cNvPr id="5" name="Picture 4">
            <a:extLst>
              <a:ext uri="{FF2B5EF4-FFF2-40B4-BE49-F238E27FC236}">
                <a16:creationId xmlns:a16="http://schemas.microsoft.com/office/drawing/2014/main" id="{FC618105-2969-48C2-95E2-1E7683444CE4}"/>
              </a:ext>
            </a:extLst>
          </p:cNvPr>
          <p:cNvPicPr>
            <a:picLocks noChangeAspect="1"/>
          </p:cNvPicPr>
          <p:nvPr/>
        </p:nvPicPr>
        <p:blipFill>
          <a:blip r:embed="rId2"/>
          <a:stretch>
            <a:fillRect/>
          </a:stretch>
        </p:blipFill>
        <p:spPr>
          <a:xfrm>
            <a:off x="6096000" y="2015734"/>
            <a:ext cx="4810125" cy="3114675"/>
          </a:xfrm>
          <a:prstGeom prst="rect">
            <a:avLst/>
          </a:prstGeom>
        </p:spPr>
      </p:pic>
    </p:spTree>
    <p:extLst>
      <p:ext uri="{BB962C8B-B14F-4D97-AF65-F5344CB8AC3E}">
        <p14:creationId xmlns:p14="http://schemas.microsoft.com/office/powerpoint/2010/main" val="295731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176F-B855-481C-9CFA-B124EFFFA224}"/>
              </a:ext>
            </a:extLst>
          </p:cNvPr>
          <p:cNvSpPr>
            <a:spLocks noGrp="1"/>
          </p:cNvSpPr>
          <p:nvPr>
            <p:ph type="title"/>
          </p:nvPr>
        </p:nvSpPr>
        <p:spPr/>
        <p:txBody>
          <a:bodyPr/>
          <a:lstStyle/>
          <a:p>
            <a:br>
              <a:rPr lang="en-US" dirty="0"/>
            </a:br>
            <a:r>
              <a:rPr lang="en-US" dirty="0"/>
              <a:t>Advantages and Disadvantages</a:t>
            </a:r>
          </a:p>
        </p:txBody>
      </p:sp>
      <p:sp>
        <p:nvSpPr>
          <p:cNvPr id="3" name="Content Placeholder 2">
            <a:extLst>
              <a:ext uri="{FF2B5EF4-FFF2-40B4-BE49-F238E27FC236}">
                <a16:creationId xmlns:a16="http://schemas.microsoft.com/office/drawing/2014/main" id="{7B1D0BF4-F31B-4120-BA10-DF767CCF9E2C}"/>
              </a:ext>
            </a:extLst>
          </p:cNvPr>
          <p:cNvSpPr>
            <a:spLocks noGrp="1"/>
          </p:cNvSpPr>
          <p:nvPr>
            <p:ph idx="1"/>
          </p:nvPr>
        </p:nvSpPr>
        <p:spPr/>
        <p:txBody>
          <a:bodyPr/>
          <a:lstStyle/>
          <a:p>
            <a:pPr>
              <a:buFont typeface="Wingdings" panose="05000000000000000000" pitchFamily="2" charset="2"/>
              <a:buChar char="q"/>
            </a:pPr>
            <a:r>
              <a:rPr lang="en-US" dirty="0"/>
              <a:t>ADVANTAGES:</a:t>
            </a:r>
          </a:p>
          <a:p>
            <a:pPr lvl="1">
              <a:buFont typeface="Wingdings" panose="05000000000000000000" pitchFamily="2" charset="2"/>
              <a:buChar char="v"/>
            </a:pPr>
            <a:r>
              <a:rPr lang="en-US" sz="1600" dirty="0"/>
              <a:t>Fast Algorithm whose computation time linearly increases with the number of samples in dataset.</a:t>
            </a:r>
          </a:p>
          <a:p>
            <a:pPr lvl="1">
              <a:buFont typeface="Wingdings" panose="05000000000000000000" pitchFamily="2" charset="2"/>
              <a:buChar char="v"/>
            </a:pPr>
            <a:r>
              <a:rPr lang="en-US" sz="1600" dirty="0"/>
              <a:t>Easy implementation and optimization.</a:t>
            </a:r>
          </a:p>
          <a:p>
            <a:pPr>
              <a:buFont typeface="Wingdings" panose="05000000000000000000" pitchFamily="2" charset="2"/>
              <a:buChar char="q"/>
            </a:pPr>
            <a:r>
              <a:rPr lang="en-US" dirty="0"/>
              <a:t>DISADVANTAGES:</a:t>
            </a:r>
          </a:p>
          <a:p>
            <a:pPr lvl="1">
              <a:buFont typeface="Wingdings" panose="05000000000000000000" pitchFamily="2" charset="2"/>
              <a:buChar char="v"/>
            </a:pPr>
            <a:r>
              <a:rPr lang="en-US" sz="1600" dirty="0"/>
              <a:t>The algorithm is linear in nature and thus cannot fit image data with high accuracy.</a:t>
            </a:r>
          </a:p>
          <a:p>
            <a:pPr lvl="1">
              <a:buFont typeface="Wingdings" panose="05000000000000000000" pitchFamily="2" charset="2"/>
              <a:buChar char="v"/>
            </a:pPr>
            <a:r>
              <a:rPr lang="en-US" sz="1600" dirty="0"/>
              <a:t>Would require a huge number of polynomial features (up to the power of 6) which can be computationally very expensive and thus not efficient.</a:t>
            </a:r>
          </a:p>
        </p:txBody>
      </p:sp>
    </p:spTree>
    <p:extLst>
      <p:ext uri="{BB962C8B-B14F-4D97-AF65-F5344CB8AC3E}">
        <p14:creationId xmlns:p14="http://schemas.microsoft.com/office/powerpoint/2010/main" val="187811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7904-E7E5-4588-B7D5-7495F18756C5}"/>
              </a:ext>
            </a:extLst>
          </p:cNvPr>
          <p:cNvSpPr>
            <a:spLocks noGrp="1"/>
          </p:cNvSpPr>
          <p:nvPr>
            <p:ph type="title"/>
          </p:nvPr>
        </p:nvSpPr>
        <p:spPr/>
        <p:txBody>
          <a:bodyPr/>
          <a:lstStyle/>
          <a:p>
            <a:r>
              <a:rPr lang="en-US" dirty="0"/>
              <a:t>Methodology &amp; results</a:t>
            </a:r>
          </a:p>
        </p:txBody>
      </p:sp>
      <p:sp>
        <p:nvSpPr>
          <p:cNvPr id="3" name="Text Placeholder 2">
            <a:extLst>
              <a:ext uri="{FF2B5EF4-FFF2-40B4-BE49-F238E27FC236}">
                <a16:creationId xmlns:a16="http://schemas.microsoft.com/office/drawing/2014/main" id="{4BE20B82-9263-4DE9-9390-A2E7EE5DC428}"/>
              </a:ext>
            </a:extLst>
          </p:cNvPr>
          <p:cNvSpPr>
            <a:spLocks noGrp="1"/>
          </p:cNvSpPr>
          <p:nvPr>
            <p:ph type="body" idx="1"/>
          </p:nvPr>
        </p:nvSpPr>
        <p:spPr/>
        <p:txBody>
          <a:bodyPr/>
          <a:lstStyle/>
          <a:p>
            <a:r>
              <a:rPr lang="en-US" dirty="0"/>
              <a:t>K-Nearest Neighbors Algorithm</a:t>
            </a:r>
          </a:p>
        </p:txBody>
      </p:sp>
    </p:spTree>
    <p:extLst>
      <p:ext uri="{BB962C8B-B14F-4D97-AF65-F5344CB8AC3E}">
        <p14:creationId xmlns:p14="http://schemas.microsoft.com/office/powerpoint/2010/main" val="126493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29C2-B0A0-4316-B200-9D82EF9AE1E3}"/>
              </a:ext>
            </a:extLst>
          </p:cNvPr>
          <p:cNvSpPr>
            <a:spLocks noGrp="1"/>
          </p:cNvSpPr>
          <p:nvPr>
            <p:ph type="title"/>
          </p:nvPr>
        </p:nvSpPr>
        <p:spPr/>
        <p:txBody>
          <a:bodyPr/>
          <a:lstStyle/>
          <a:p>
            <a:br>
              <a:rPr lang="en-US" dirty="0"/>
            </a:br>
            <a:r>
              <a:rPr lang="en-US" dirty="0"/>
              <a:t>Algorithm</a:t>
            </a:r>
          </a:p>
        </p:txBody>
      </p:sp>
      <p:sp>
        <p:nvSpPr>
          <p:cNvPr id="3" name="Content Placeholder 2">
            <a:extLst>
              <a:ext uri="{FF2B5EF4-FFF2-40B4-BE49-F238E27FC236}">
                <a16:creationId xmlns:a16="http://schemas.microsoft.com/office/drawing/2014/main" id="{BCA29DA3-A2D0-4454-BD6B-7623735DCA25}"/>
              </a:ext>
            </a:extLst>
          </p:cNvPr>
          <p:cNvSpPr>
            <a:spLocks noGrp="1"/>
          </p:cNvSpPr>
          <p:nvPr>
            <p:ph idx="1"/>
          </p:nvPr>
        </p:nvSpPr>
        <p:spPr/>
        <p:txBody>
          <a:bodyPr/>
          <a:lstStyle/>
          <a:p>
            <a:r>
              <a:rPr lang="en-US" u="sng" dirty="0"/>
              <a:t>Library used: </a:t>
            </a:r>
            <a:r>
              <a:rPr lang="en-US" u="sng" dirty="0" err="1"/>
              <a:t>Scikit</a:t>
            </a:r>
            <a:r>
              <a:rPr lang="en-US" u="sng" dirty="0"/>
              <a:t>-Learn</a:t>
            </a:r>
          </a:p>
          <a:p>
            <a:r>
              <a:rPr lang="en-US" dirty="0"/>
              <a:t>The algorithm finds the Euclidean (in our case) distance between a sample in the test set to all the samples in the training set.  The shortest ‘K’ distances are then selected, and the majority class out of this is predicted.</a:t>
            </a:r>
          </a:p>
          <a:p>
            <a:r>
              <a:rPr lang="en-US" dirty="0"/>
              <a:t>This is an algorithm with generally very high variance and is also categorized as an instance-based learning, and thus does only take time to predict. This is because no parameter are trained with respect to the training data.</a:t>
            </a:r>
          </a:p>
        </p:txBody>
      </p:sp>
    </p:spTree>
    <p:extLst>
      <p:ext uri="{BB962C8B-B14F-4D97-AF65-F5344CB8AC3E}">
        <p14:creationId xmlns:p14="http://schemas.microsoft.com/office/powerpoint/2010/main" val="1713267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E195B28-3635-4025-929B-4198E633C03D}"/>
              </a:ext>
            </a:extLst>
          </p:cNvPr>
          <p:cNvSpPr>
            <a:spLocks noGrp="1"/>
          </p:cNvSpPr>
          <p:nvPr>
            <p:ph type="title"/>
          </p:nvPr>
        </p:nvSpPr>
        <p:spPr>
          <a:xfrm>
            <a:off x="1451580" y="804520"/>
            <a:ext cx="4176511" cy="1049235"/>
          </a:xfrm>
        </p:spPr>
        <p:txBody>
          <a:bodyPr>
            <a:normAutofit/>
          </a:bodyPr>
          <a:lstStyle/>
          <a:p>
            <a:br>
              <a:rPr lang="en-US" dirty="0"/>
            </a:br>
            <a:r>
              <a:rPr lang="en-US" dirty="0"/>
              <a:t>Optimization</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66611EA5-E1BD-4367-A4A7-0DE7EE1D9C2B}"/>
              </a:ext>
            </a:extLst>
          </p:cNvPr>
          <p:cNvSpPr>
            <a:spLocks noGrp="1"/>
          </p:cNvSpPr>
          <p:nvPr>
            <p:ph idx="1"/>
          </p:nvPr>
        </p:nvSpPr>
        <p:spPr>
          <a:xfrm>
            <a:off x="1451581" y="2015732"/>
            <a:ext cx="4172212" cy="3450613"/>
          </a:xfrm>
        </p:spPr>
        <p:txBody>
          <a:bodyPr>
            <a:normAutofit fontScale="92500"/>
          </a:bodyPr>
          <a:lstStyle/>
          <a:p>
            <a:r>
              <a:rPr lang="en-US" dirty="0"/>
              <a:t>It is essential to optimize K as this parameter is solely responsible for the accuracy outcome. </a:t>
            </a:r>
          </a:p>
          <a:p>
            <a:r>
              <a:rPr lang="en-US" dirty="0"/>
              <a:t>K was optimized against a validation dataset consisting of 400 samples and a training dataset of 6000 samples.</a:t>
            </a:r>
          </a:p>
          <a:p>
            <a:r>
              <a:rPr lang="en-US" dirty="0"/>
              <a:t>The optimum value of K as shown in the graph is 6 which was chosen for the testing phase.</a:t>
            </a:r>
          </a:p>
        </p:txBody>
      </p:sp>
      <p:pic>
        <p:nvPicPr>
          <p:cNvPr id="4" name="Picture 3">
            <a:extLst>
              <a:ext uri="{FF2B5EF4-FFF2-40B4-BE49-F238E27FC236}">
                <a16:creationId xmlns:a16="http://schemas.microsoft.com/office/drawing/2014/main" id="{221CCE96-922F-48E8-A349-F408C16FE513}"/>
              </a:ext>
            </a:extLst>
          </p:cNvPr>
          <p:cNvPicPr>
            <a:picLocks noChangeAspect="1"/>
          </p:cNvPicPr>
          <p:nvPr/>
        </p:nvPicPr>
        <p:blipFill>
          <a:blip r:embed="rId2"/>
          <a:stretch>
            <a:fillRect/>
          </a:stretch>
        </p:blipFill>
        <p:spPr>
          <a:xfrm>
            <a:off x="6094411" y="1281999"/>
            <a:ext cx="4960442" cy="3707930"/>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706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CC16-B5A3-4C0A-8AA0-C4B83F87B98D}"/>
              </a:ext>
            </a:extLst>
          </p:cNvPr>
          <p:cNvSpPr>
            <a:spLocks noGrp="1"/>
          </p:cNvSpPr>
          <p:nvPr>
            <p:ph type="title"/>
          </p:nvPr>
        </p:nvSpPr>
        <p:spPr/>
        <p:txBody>
          <a:bodyPr/>
          <a:lstStyle/>
          <a:p>
            <a:br>
              <a:rPr lang="en-US" dirty="0"/>
            </a:br>
            <a:r>
              <a:rPr lang="en-US" dirty="0"/>
              <a:t>Results – Accuracy and efficiency</a:t>
            </a:r>
          </a:p>
        </p:txBody>
      </p:sp>
      <p:graphicFrame>
        <p:nvGraphicFramePr>
          <p:cNvPr id="8" name="Content Placeholder 7">
            <a:extLst>
              <a:ext uri="{FF2B5EF4-FFF2-40B4-BE49-F238E27FC236}">
                <a16:creationId xmlns:a16="http://schemas.microsoft.com/office/drawing/2014/main" id="{F7F745B3-1518-41DE-83F9-5D827E375CD9}"/>
              </a:ext>
            </a:extLst>
          </p:cNvPr>
          <p:cNvGraphicFramePr>
            <a:graphicFrameLocks noGrp="1"/>
          </p:cNvGraphicFramePr>
          <p:nvPr>
            <p:ph idx="1"/>
            <p:extLst>
              <p:ext uri="{D42A27DB-BD31-4B8C-83A1-F6EECF244321}">
                <p14:modId xmlns:p14="http://schemas.microsoft.com/office/powerpoint/2010/main" val="276358302"/>
              </p:ext>
            </p:extLst>
          </p:nvPr>
        </p:nvGraphicFramePr>
        <p:xfrm>
          <a:off x="1451579" y="2220707"/>
          <a:ext cx="6176682" cy="1483360"/>
        </p:xfrm>
        <a:graphic>
          <a:graphicData uri="http://schemas.openxmlformats.org/drawingml/2006/table">
            <a:tbl>
              <a:tblPr firstRow="1" bandRow="1">
                <a:tableStyleId>{22838BEF-8BB2-4498-84A7-C5851F593DF1}</a:tableStyleId>
              </a:tblPr>
              <a:tblGrid>
                <a:gridCol w="4204447">
                  <a:extLst>
                    <a:ext uri="{9D8B030D-6E8A-4147-A177-3AD203B41FA5}">
                      <a16:colId xmlns:a16="http://schemas.microsoft.com/office/drawing/2014/main" val="3968401835"/>
                    </a:ext>
                  </a:extLst>
                </a:gridCol>
                <a:gridCol w="1972235">
                  <a:extLst>
                    <a:ext uri="{9D8B030D-6E8A-4147-A177-3AD203B41FA5}">
                      <a16:colId xmlns:a16="http://schemas.microsoft.com/office/drawing/2014/main" val="3813036291"/>
                    </a:ext>
                  </a:extLst>
                </a:gridCol>
              </a:tblGrid>
              <a:tr h="370840">
                <a:tc>
                  <a:txBody>
                    <a:bodyPr/>
                    <a:lstStyle/>
                    <a:p>
                      <a:r>
                        <a:rPr lang="en-US" b="0" dirty="0"/>
                        <a:t>Training Data / Samples</a:t>
                      </a:r>
                    </a:p>
                  </a:txBody>
                  <a:tcPr/>
                </a:tc>
                <a:tc>
                  <a:txBody>
                    <a:bodyPr/>
                    <a:lstStyle/>
                    <a:p>
                      <a:pPr algn="r"/>
                      <a:r>
                        <a:rPr lang="en-US" b="0" dirty="0"/>
                        <a:t>40000</a:t>
                      </a:r>
                    </a:p>
                  </a:txBody>
                  <a:tcPr/>
                </a:tc>
                <a:extLst>
                  <a:ext uri="{0D108BD9-81ED-4DB2-BD59-A6C34878D82A}">
                    <a16:rowId xmlns:a16="http://schemas.microsoft.com/office/drawing/2014/main" val="873105187"/>
                  </a:ext>
                </a:extLst>
              </a:tr>
              <a:tr h="370840">
                <a:tc>
                  <a:txBody>
                    <a:bodyPr/>
                    <a:lstStyle/>
                    <a:p>
                      <a:r>
                        <a:rPr lang="en-US" dirty="0"/>
                        <a:t>Testing Data / Samples</a:t>
                      </a:r>
                    </a:p>
                  </a:txBody>
                  <a:tcPr/>
                </a:tc>
                <a:tc>
                  <a:txBody>
                    <a:bodyPr/>
                    <a:lstStyle/>
                    <a:p>
                      <a:pPr algn="r"/>
                      <a:r>
                        <a:rPr lang="en-US" dirty="0"/>
                        <a:t>8300</a:t>
                      </a:r>
                    </a:p>
                  </a:txBody>
                  <a:tcPr/>
                </a:tc>
                <a:extLst>
                  <a:ext uri="{0D108BD9-81ED-4DB2-BD59-A6C34878D82A}">
                    <a16:rowId xmlns:a16="http://schemas.microsoft.com/office/drawing/2014/main" val="3648672347"/>
                  </a:ext>
                </a:extLst>
              </a:tr>
              <a:tr h="370840">
                <a:tc>
                  <a:txBody>
                    <a:bodyPr/>
                    <a:lstStyle/>
                    <a:p>
                      <a:r>
                        <a:rPr lang="en-US" b="1" dirty="0"/>
                        <a:t>Time / sec</a:t>
                      </a:r>
                    </a:p>
                  </a:txBody>
                  <a:tcPr/>
                </a:tc>
                <a:tc>
                  <a:txBody>
                    <a:bodyPr/>
                    <a:lstStyle/>
                    <a:p>
                      <a:pPr algn="r"/>
                      <a:r>
                        <a:rPr lang="en-US" b="1" dirty="0"/>
                        <a:t>590</a:t>
                      </a:r>
                    </a:p>
                  </a:txBody>
                  <a:tcPr/>
                </a:tc>
                <a:extLst>
                  <a:ext uri="{0D108BD9-81ED-4DB2-BD59-A6C34878D82A}">
                    <a16:rowId xmlns:a16="http://schemas.microsoft.com/office/drawing/2014/main" val="3602946717"/>
                  </a:ext>
                </a:extLst>
              </a:tr>
              <a:tr h="370840">
                <a:tc>
                  <a:txBody>
                    <a:bodyPr/>
                    <a:lstStyle/>
                    <a:p>
                      <a:r>
                        <a:rPr lang="en-US" b="1" dirty="0"/>
                        <a:t>Testing Accuracy / %</a:t>
                      </a:r>
                    </a:p>
                  </a:txBody>
                  <a:tcPr/>
                </a:tc>
                <a:tc>
                  <a:txBody>
                    <a:bodyPr/>
                    <a:lstStyle/>
                    <a:p>
                      <a:pPr algn="r"/>
                      <a:r>
                        <a:rPr lang="en-US" b="1" dirty="0"/>
                        <a:t>78.31</a:t>
                      </a:r>
                    </a:p>
                  </a:txBody>
                  <a:tcPr/>
                </a:tc>
                <a:extLst>
                  <a:ext uri="{0D108BD9-81ED-4DB2-BD59-A6C34878D82A}">
                    <a16:rowId xmlns:a16="http://schemas.microsoft.com/office/drawing/2014/main" val="4102135504"/>
                  </a:ext>
                </a:extLst>
              </a:tr>
            </a:tbl>
          </a:graphicData>
        </a:graphic>
      </p:graphicFrame>
      <p:sp>
        <p:nvSpPr>
          <p:cNvPr id="3" name="TextBox 2">
            <a:extLst>
              <a:ext uri="{FF2B5EF4-FFF2-40B4-BE49-F238E27FC236}">
                <a16:creationId xmlns:a16="http://schemas.microsoft.com/office/drawing/2014/main" id="{A1BEC2D2-1AA6-4F9E-8085-2540DC9FED1E}"/>
              </a:ext>
            </a:extLst>
          </p:cNvPr>
          <p:cNvSpPr txBox="1"/>
          <p:nvPr/>
        </p:nvSpPr>
        <p:spPr>
          <a:xfrm>
            <a:off x="1388826" y="4195482"/>
            <a:ext cx="9144703" cy="923330"/>
          </a:xfrm>
          <a:prstGeom prst="rect">
            <a:avLst/>
          </a:prstGeom>
          <a:noFill/>
        </p:spPr>
        <p:txBody>
          <a:bodyPr wrap="square" rtlCol="0">
            <a:spAutoFit/>
          </a:bodyPr>
          <a:lstStyle/>
          <a:p>
            <a:r>
              <a:rPr lang="en-US" dirty="0"/>
              <a:t>We can improve the accuracy of this system to about </a:t>
            </a:r>
            <a:r>
              <a:rPr lang="en-US" b="1" dirty="0"/>
              <a:t>83%</a:t>
            </a:r>
            <a:r>
              <a:rPr lang="en-US" dirty="0"/>
              <a:t> by increasing the training data; but since KNN is a lazy algorithm, the testing time would overshoot to well beyond </a:t>
            </a:r>
            <a:r>
              <a:rPr lang="en-US" b="1" dirty="0"/>
              <a:t>11000</a:t>
            </a:r>
            <a:r>
              <a:rPr lang="en-US" dirty="0"/>
              <a:t> seconds (approximately 3.1 hours)</a:t>
            </a:r>
          </a:p>
        </p:txBody>
      </p:sp>
    </p:spTree>
    <p:extLst>
      <p:ext uri="{BB962C8B-B14F-4D97-AF65-F5344CB8AC3E}">
        <p14:creationId xmlns:p14="http://schemas.microsoft.com/office/powerpoint/2010/main" val="2952153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A39E-08BB-4C8A-9E0B-6AE01B305467}"/>
              </a:ext>
            </a:extLst>
          </p:cNvPr>
          <p:cNvSpPr>
            <a:spLocks noGrp="1"/>
          </p:cNvSpPr>
          <p:nvPr>
            <p:ph type="title"/>
          </p:nvPr>
        </p:nvSpPr>
        <p:spPr>
          <a:xfrm>
            <a:off x="1451579" y="804519"/>
            <a:ext cx="9603275" cy="1049235"/>
          </a:xfrm>
        </p:spPr>
        <p:txBody>
          <a:bodyPr>
            <a:normAutofit/>
          </a:bodyPr>
          <a:lstStyle/>
          <a:p>
            <a:br>
              <a:rPr lang="en-US"/>
            </a:br>
            <a:r>
              <a:rPr lang="en-US"/>
              <a:t>Error Analysis – Confusion matrix</a:t>
            </a:r>
          </a:p>
        </p:txBody>
      </p:sp>
      <p:sp>
        <p:nvSpPr>
          <p:cNvPr id="3" name="Content Placeholder 2">
            <a:extLst>
              <a:ext uri="{FF2B5EF4-FFF2-40B4-BE49-F238E27FC236}">
                <a16:creationId xmlns:a16="http://schemas.microsoft.com/office/drawing/2014/main" id="{D03E63D0-ECDD-48BB-848A-FBA0054AC68F}"/>
              </a:ext>
            </a:extLst>
          </p:cNvPr>
          <p:cNvSpPr>
            <a:spLocks noGrp="1"/>
          </p:cNvSpPr>
          <p:nvPr>
            <p:ph idx="1"/>
          </p:nvPr>
        </p:nvSpPr>
        <p:spPr>
          <a:xfrm>
            <a:off x="1451579" y="2015734"/>
            <a:ext cx="4333401" cy="3450613"/>
          </a:xfrm>
        </p:spPr>
        <p:txBody>
          <a:bodyPr>
            <a:normAutofit lnSpcReduction="10000"/>
          </a:bodyPr>
          <a:lstStyle/>
          <a:p>
            <a:r>
              <a:rPr lang="en-US" dirty="0"/>
              <a:t>This algorithm works exceptionally well (Precision &gt; 94) for the following class: </a:t>
            </a:r>
            <a:r>
              <a:rPr lang="en-US" b="1" i="1" dirty="0"/>
              <a:t>triangle</a:t>
            </a:r>
          </a:p>
          <a:p>
            <a:r>
              <a:rPr lang="en-US" dirty="0"/>
              <a:t>This algorithm works below par (69 &lt; Precision &lt; 81) on the following classes: </a:t>
            </a:r>
            <a:r>
              <a:rPr lang="en-US" b="1" i="1" dirty="0"/>
              <a:t>clock, camel, leaf, and duck.</a:t>
            </a:r>
          </a:p>
          <a:p>
            <a:r>
              <a:rPr lang="en-US" dirty="0"/>
              <a:t>This algorithm works poorly (Precision &lt; 70) on the following classes: </a:t>
            </a:r>
            <a:r>
              <a:rPr lang="en-US" b="1" i="1" dirty="0"/>
              <a:t>lion and bat.</a:t>
            </a:r>
          </a:p>
        </p:txBody>
      </p:sp>
      <p:pic>
        <p:nvPicPr>
          <p:cNvPr id="4" name="Picture 3">
            <a:extLst>
              <a:ext uri="{FF2B5EF4-FFF2-40B4-BE49-F238E27FC236}">
                <a16:creationId xmlns:a16="http://schemas.microsoft.com/office/drawing/2014/main" id="{0DCCFA2D-442E-422A-8276-F41DBACC2768}"/>
              </a:ext>
            </a:extLst>
          </p:cNvPr>
          <p:cNvPicPr>
            <a:picLocks noChangeAspect="1"/>
          </p:cNvPicPr>
          <p:nvPr/>
        </p:nvPicPr>
        <p:blipFill>
          <a:blip r:embed="rId2"/>
          <a:stretch>
            <a:fillRect/>
          </a:stretch>
        </p:blipFill>
        <p:spPr>
          <a:xfrm>
            <a:off x="6094411" y="2090834"/>
            <a:ext cx="4960443" cy="3300413"/>
          </a:xfrm>
          <a:prstGeom prst="rect">
            <a:avLst/>
          </a:prstGeom>
        </p:spPr>
      </p:pic>
    </p:spTree>
    <p:extLst>
      <p:ext uri="{BB962C8B-B14F-4D97-AF65-F5344CB8AC3E}">
        <p14:creationId xmlns:p14="http://schemas.microsoft.com/office/powerpoint/2010/main" val="1319188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176F-B855-481C-9CFA-B124EFFFA224}"/>
              </a:ext>
            </a:extLst>
          </p:cNvPr>
          <p:cNvSpPr>
            <a:spLocks noGrp="1"/>
          </p:cNvSpPr>
          <p:nvPr>
            <p:ph type="title"/>
          </p:nvPr>
        </p:nvSpPr>
        <p:spPr/>
        <p:txBody>
          <a:bodyPr/>
          <a:lstStyle/>
          <a:p>
            <a:br>
              <a:rPr lang="en-US" dirty="0"/>
            </a:br>
            <a:r>
              <a:rPr lang="en-US" dirty="0"/>
              <a:t>Advantages and Disadvantages</a:t>
            </a:r>
          </a:p>
        </p:txBody>
      </p:sp>
      <p:sp>
        <p:nvSpPr>
          <p:cNvPr id="3" name="Content Placeholder 2">
            <a:extLst>
              <a:ext uri="{FF2B5EF4-FFF2-40B4-BE49-F238E27FC236}">
                <a16:creationId xmlns:a16="http://schemas.microsoft.com/office/drawing/2014/main" id="{7B1D0BF4-F31B-4120-BA10-DF767CCF9E2C}"/>
              </a:ext>
            </a:extLst>
          </p:cNvPr>
          <p:cNvSpPr>
            <a:spLocks noGrp="1"/>
          </p:cNvSpPr>
          <p:nvPr>
            <p:ph idx="1"/>
          </p:nvPr>
        </p:nvSpPr>
        <p:spPr>
          <a:xfrm>
            <a:off x="1451579" y="2015732"/>
            <a:ext cx="9603275" cy="3712715"/>
          </a:xfrm>
        </p:spPr>
        <p:txBody>
          <a:bodyPr>
            <a:normAutofit/>
          </a:bodyPr>
          <a:lstStyle/>
          <a:p>
            <a:pPr>
              <a:buFont typeface="Wingdings" panose="05000000000000000000" pitchFamily="2" charset="2"/>
              <a:buChar char="q"/>
            </a:pPr>
            <a:r>
              <a:rPr lang="en-US" dirty="0"/>
              <a:t>ADVANTAGES:</a:t>
            </a:r>
          </a:p>
          <a:p>
            <a:pPr lvl="1">
              <a:buFont typeface="Wingdings" panose="05000000000000000000" pitchFamily="2" charset="2"/>
              <a:buChar char="v"/>
            </a:pPr>
            <a:r>
              <a:rPr lang="en-US" sz="1600" dirty="0"/>
              <a:t>Performs considerably better than a linear optimizer, given enough training data.</a:t>
            </a:r>
          </a:p>
          <a:p>
            <a:pPr lvl="1">
              <a:buFont typeface="Wingdings" panose="05000000000000000000" pitchFamily="2" charset="2"/>
              <a:buChar char="v"/>
            </a:pPr>
            <a:r>
              <a:rPr lang="en-US" sz="1600" dirty="0"/>
              <a:t>Extremely easy implementation and optimization.</a:t>
            </a:r>
          </a:p>
          <a:p>
            <a:pPr lvl="1">
              <a:buFont typeface="Wingdings" panose="05000000000000000000" pitchFamily="2" charset="2"/>
              <a:buChar char="v"/>
            </a:pPr>
            <a:r>
              <a:rPr lang="en-US" sz="1600" dirty="0"/>
              <a:t>Takes no time to train, because the algorithm runs only when a test sample is provided.</a:t>
            </a:r>
          </a:p>
          <a:p>
            <a:pPr>
              <a:buFont typeface="Wingdings" panose="05000000000000000000" pitchFamily="2" charset="2"/>
              <a:buChar char="q"/>
            </a:pPr>
            <a:r>
              <a:rPr lang="en-US" dirty="0"/>
              <a:t>DISADVANTAGES:</a:t>
            </a:r>
          </a:p>
          <a:p>
            <a:pPr lvl="1">
              <a:buFont typeface="Wingdings" panose="05000000000000000000" pitchFamily="2" charset="2"/>
              <a:buChar char="v"/>
            </a:pPr>
            <a:r>
              <a:rPr lang="en-US" sz="1600" dirty="0"/>
              <a:t>Performs a huge number of redundant calculations that make it computationally very expensive. (time taken is proportional to training x testing in contrast with either training or testing)</a:t>
            </a:r>
          </a:p>
          <a:p>
            <a:pPr lvl="1">
              <a:buFont typeface="Wingdings" panose="05000000000000000000" pitchFamily="2" charset="2"/>
              <a:buChar char="v"/>
            </a:pPr>
            <a:r>
              <a:rPr lang="en-US" sz="1600" dirty="0"/>
              <a:t>Takes more time in testing when compared with all other algorithms  which is a hindrance because in contrast to training (a one-time process), testing occurs quite frequently. </a:t>
            </a:r>
            <a:r>
              <a:rPr lang="en-US" sz="1600" i="1" dirty="0"/>
              <a:t>Thus this algorithm cannot be used in a routine detection of doodles.</a:t>
            </a:r>
          </a:p>
        </p:txBody>
      </p:sp>
    </p:spTree>
    <p:extLst>
      <p:ext uri="{BB962C8B-B14F-4D97-AF65-F5344CB8AC3E}">
        <p14:creationId xmlns:p14="http://schemas.microsoft.com/office/powerpoint/2010/main" val="28025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1AFA-BA7D-42CF-A26C-EFF6D45A6C8F}"/>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A4FBE853-366F-4DFC-A739-CA6E6C6543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03423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BD03-0BDD-4F4C-AA2A-99411A9077D7}"/>
              </a:ext>
            </a:extLst>
          </p:cNvPr>
          <p:cNvSpPr>
            <a:spLocks noGrp="1"/>
          </p:cNvSpPr>
          <p:nvPr>
            <p:ph type="title"/>
          </p:nvPr>
        </p:nvSpPr>
        <p:spPr/>
        <p:txBody>
          <a:bodyPr/>
          <a:lstStyle/>
          <a:p>
            <a:r>
              <a:rPr lang="en-US" dirty="0"/>
              <a:t>Methodology &amp; results</a:t>
            </a:r>
          </a:p>
        </p:txBody>
      </p:sp>
      <p:sp>
        <p:nvSpPr>
          <p:cNvPr id="3" name="Text Placeholder 2">
            <a:extLst>
              <a:ext uri="{FF2B5EF4-FFF2-40B4-BE49-F238E27FC236}">
                <a16:creationId xmlns:a16="http://schemas.microsoft.com/office/drawing/2014/main" id="{B2AADA05-8F2F-4387-AA35-792A99465A04}"/>
              </a:ext>
            </a:extLst>
          </p:cNvPr>
          <p:cNvSpPr>
            <a:spLocks noGrp="1"/>
          </p:cNvSpPr>
          <p:nvPr>
            <p:ph type="body" idx="1"/>
          </p:nvPr>
        </p:nvSpPr>
        <p:spPr/>
        <p:txBody>
          <a:bodyPr/>
          <a:lstStyle/>
          <a:p>
            <a:r>
              <a:rPr lang="en-US" dirty="0"/>
              <a:t>Convolutional Neural Network</a:t>
            </a:r>
          </a:p>
        </p:txBody>
      </p:sp>
    </p:spTree>
    <p:extLst>
      <p:ext uri="{BB962C8B-B14F-4D97-AF65-F5344CB8AC3E}">
        <p14:creationId xmlns:p14="http://schemas.microsoft.com/office/powerpoint/2010/main" val="2808225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C27C-EF47-43CF-9D10-DA7AE03727C1}"/>
              </a:ext>
            </a:extLst>
          </p:cNvPr>
          <p:cNvSpPr>
            <a:spLocks noGrp="1"/>
          </p:cNvSpPr>
          <p:nvPr>
            <p:ph type="title"/>
          </p:nvPr>
        </p:nvSpPr>
        <p:spPr>
          <a:xfrm>
            <a:off x="1451579" y="804519"/>
            <a:ext cx="9603275" cy="1049235"/>
          </a:xfrm>
        </p:spPr>
        <p:txBody>
          <a:bodyPr/>
          <a:lstStyle/>
          <a:p>
            <a:br>
              <a:rPr lang="en-US" dirty="0"/>
            </a:br>
            <a:r>
              <a:rPr lang="en-US" dirty="0"/>
              <a:t>Algorithm</a:t>
            </a:r>
          </a:p>
        </p:txBody>
      </p:sp>
      <p:sp>
        <p:nvSpPr>
          <p:cNvPr id="3" name="Content Placeholder 2">
            <a:extLst>
              <a:ext uri="{FF2B5EF4-FFF2-40B4-BE49-F238E27FC236}">
                <a16:creationId xmlns:a16="http://schemas.microsoft.com/office/drawing/2014/main" id="{EEB61BBE-DA41-472D-B578-BE67E1D5C705}"/>
              </a:ext>
            </a:extLst>
          </p:cNvPr>
          <p:cNvSpPr>
            <a:spLocks noGrp="1"/>
          </p:cNvSpPr>
          <p:nvPr>
            <p:ph idx="1"/>
          </p:nvPr>
        </p:nvSpPr>
        <p:spPr>
          <a:xfrm>
            <a:off x="1451579" y="2015731"/>
            <a:ext cx="9603275" cy="849767"/>
          </a:xfrm>
        </p:spPr>
        <p:txBody>
          <a:bodyPr>
            <a:normAutofit/>
          </a:bodyPr>
          <a:lstStyle/>
          <a:p>
            <a:r>
              <a:rPr lang="en-US" sz="1800" u="sng" dirty="0"/>
              <a:t>Library used:  TensorFlow-GPU</a:t>
            </a:r>
          </a:p>
          <a:p>
            <a:r>
              <a:rPr lang="en-US" sz="1800" dirty="0"/>
              <a:t>Model used:</a:t>
            </a:r>
          </a:p>
        </p:txBody>
      </p:sp>
      <p:graphicFrame>
        <p:nvGraphicFramePr>
          <p:cNvPr id="4" name="Diagram 3">
            <a:extLst>
              <a:ext uri="{FF2B5EF4-FFF2-40B4-BE49-F238E27FC236}">
                <a16:creationId xmlns:a16="http://schemas.microsoft.com/office/drawing/2014/main" id="{8085806C-748C-4FCD-83C0-2B363FDC0419}"/>
              </a:ext>
            </a:extLst>
          </p:cNvPr>
          <p:cNvGraphicFramePr/>
          <p:nvPr>
            <p:extLst>
              <p:ext uri="{D42A27DB-BD31-4B8C-83A1-F6EECF244321}">
                <p14:modId xmlns:p14="http://schemas.microsoft.com/office/powerpoint/2010/main" val="3330704823"/>
              </p:ext>
            </p:extLst>
          </p:nvPr>
        </p:nvGraphicFramePr>
        <p:xfrm>
          <a:off x="1661160" y="2781300"/>
          <a:ext cx="8671560" cy="1318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420BB512-15D0-4D5A-BA88-5697FB69399A}"/>
              </a:ext>
            </a:extLst>
          </p:cNvPr>
          <p:cNvSpPr txBox="1">
            <a:spLocks/>
          </p:cNvSpPr>
          <p:nvPr/>
        </p:nvSpPr>
        <p:spPr>
          <a:xfrm>
            <a:off x="1451579" y="3916922"/>
            <a:ext cx="9603275" cy="198095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10000"/>
              </a:lnSpc>
            </a:pPr>
            <a:r>
              <a:rPr lang="en-US" sz="1800" dirty="0"/>
              <a:t>Squared features were added to form a 4-D tensor (to counter high-bias)</a:t>
            </a:r>
          </a:p>
          <a:p>
            <a:pPr>
              <a:lnSpc>
                <a:spcPct val="110000"/>
              </a:lnSpc>
            </a:pPr>
            <a:r>
              <a:rPr lang="en-US" sz="1800" dirty="0"/>
              <a:t>The labels were transformed using the one-hot encoding[7] for a faster computation.</a:t>
            </a:r>
          </a:p>
          <a:p>
            <a:pPr>
              <a:lnSpc>
                <a:spcPct val="110000"/>
              </a:lnSpc>
            </a:pPr>
            <a:r>
              <a:rPr lang="en-US" sz="1800" dirty="0"/>
              <a:t>The optimizer used was Stochastic Gradient Descent with a learning rate of 0.01.</a:t>
            </a:r>
          </a:p>
          <a:p>
            <a:pPr>
              <a:lnSpc>
                <a:spcPct val="110000"/>
              </a:lnSpc>
            </a:pPr>
            <a:r>
              <a:rPr lang="en-US" sz="1800" dirty="0"/>
              <a:t>The regularization used was L2 with lambda value set to 0.005. L2 adds the squares of the weights of the parameters which allows to counter the high variance problem.</a:t>
            </a:r>
          </a:p>
        </p:txBody>
      </p:sp>
    </p:spTree>
    <p:extLst>
      <p:ext uri="{BB962C8B-B14F-4D97-AF65-F5344CB8AC3E}">
        <p14:creationId xmlns:p14="http://schemas.microsoft.com/office/powerpoint/2010/main" val="3388153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BDB61-B4B1-42B6-B07A-A598E16071B4}"/>
              </a:ext>
            </a:extLst>
          </p:cNvPr>
          <p:cNvSpPr>
            <a:spLocks noGrp="1"/>
          </p:cNvSpPr>
          <p:nvPr>
            <p:ph type="title"/>
          </p:nvPr>
        </p:nvSpPr>
        <p:spPr/>
        <p:txBody>
          <a:bodyPr/>
          <a:lstStyle/>
          <a:p>
            <a:br>
              <a:rPr lang="en-US" dirty="0"/>
            </a:br>
            <a:r>
              <a:rPr lang="en-US" dirty="0"/>
              <a:t>model Summary &amp; growth</a:t>
            </a:r>
          </a:p>
        </p:txBody>
      </p:sp>
      <p:pic>
        <p:nvPicPr>
          <p:cNvPr id="5" name="Content Placeholder 4">
            <a:extLst>
              <a:ext uri="{FF2B5EF4-FFF2-40B4-BE49-F238E27FC236}">
                <a16:creationId xmlns:a16="http://schemas.microsoft.com/office/drawing/2014/main" id="{727E55D6-B02D-4C70-8FAE-2E330D7C2A9A}"/>
              </a:ext>
            </a:extLst>
          </p:cNvPr>
          <p:cNvPicPr>
            <a:picLocks noGrp="1" noChangeAspect="1"/>
          </p:cNvPicPr>
          <p:nvPr>
            <p:ph idx="1"/>
          </p:nvPr>
        </p:nvPicPr>
        <p:blipFill>
          <a:blip r:embed="rId2"/>
          <a:stretch>
            <a:fillRect/>
          </a:stretch>
        </p:blipFill>
        <p:spPr>
          <a:xfrm>
            <a:off x="1451580" y="2108647"/>
            <a:ext cx="4469160" cy="2798633"/>
          </a:xfrm>
          <a:prstGeom prst="rect">
            <a:avLst/>
          </a:prstGeom>
        </p:spPr>
      </p:pic>
      <p:pic>
        <p:nvPicPr>
          <p:cNvPr id="4" name="Picture 3">
            <a:extLst>
              <a:ext uri="{FF2B5EF4-FFF2-40B4-BE49-F238E27FC236}">
                <a16:creationId xmlns:a16="http://schemas.microsoft.com/office/drawing/2014/main" id="{CFC8073D-56B9-4E77-AE57-499391779787}"/>
              </a:ext>
            </a:extLst>
          </p:cNvPr>
          <p:cNvPicPr>
            <a:picLocks noChangeAspect="1"/>
          </p:cNvPicPr>
          <p:nvPr/>
        </p:nvPicPr>
        <p:blipFill>
          <a:blip r:embed="rId3"/>
          <a:stretch>
            <a:fillRect/>
          </a:stretch>
        </p:blipFill>
        <p:spPr>
          <a:xfrm>
            <a:off x="6585694" y="2102933"/>
            <a:ext cx="4469160" cy="2798633"/>
          </a:xfrm>
          <a:prstGeom prst="rect">
            <a:avLst/>
          </a:prstGeom>
        </p:spPr>
      </p:pic>
    </p:spTree>
    <p:extLst>
      <p:ext uri="{BB962C8B-B14F-4D97-AF65-F5344CB8AC3E}">
        <p14:creationId xmlns:p14="http://schemas.microsoft.com/office/powerpoint/2010/main" val="342740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CC16-B5A3-4C0A-8AA0-C4B83F87B98D}"/>
              </a:ext>
            </a:extLst>
          </p:cNvPr>
          <p:cNvSpPr>
            <a:spLocks noGrp="1"/>
          </p:cNvSpPr>
          <p:nvPr>
            <p:ph type="title"/>
          </p:nvPr>
        </p:nvSpPr>
        <p:spPr/>
        <p:txBody>
          <a:bodyPr/>
          <a:lstStyle/>
          <a:p>
            <a:br>
              <a:rPr lang="en-US" dirty="0"/>
            </a:br>
            <a:r>
              <a:rPr lang="en-US" dirty="0"/>
              <a:t>Results – Accuracy and efficiency</a:t>
            </a:r>
          </a:p>
        </p:txBody>
      </p:sp>
      <p:graphicFrame>
        <p:nvGraphicFramePr>
          <p:cNvPr id="8" name="Content Placeholder 7">
            <a:extLst>
              <a:ext uri="{FF2B5EF4-FFF2-40B4-BE49-F238E27FC236}">
                <a16:creationId xmlns:a16="http://schemas.microsoft.com/office/drawing/2014/main" id="{F7F745B3-1518-41DE-83F9-5D827E375CD9}"/>
              </a:ext>
            </a:extLst>
          </p:cNvPr>
          <p:cNvGraphicFramePr>
            <a:graphicFrameLocks noGrp="1"/>
          </p:cNvGraphicFramePr>
          <p:nvPr>
            <p:ph idx="1"/>
            <p:extLst>
              <p:ext uri="{D42A27DB-BD31-4B8C-83A1-F6EECF244321}">
                <p14:modId xmlns:p14="http://schemas.microsoft.com/office/powerpoint/2010/main" val="928166212"/>
              </p:ext>
            </p:extLst>
          </p:nvPr>
        </p:nvGraphicFramePr>
        <p:xfrm>
          <a:off x="1451579" y="2220707"/>
          <a:ext cx="6176682" cy="2595880"/>
        </p:xfrm>
        <a:graphic>
          <a:graphicData uri="http://schemas.openxmlformats.org/drawingml/2006/table">
            <a:tbl>
              <a:tblPr firstRow="1" bandRow="1">
                <a:tableStyleId>{22838BEF-8BB2-4498-84A7-C5851F593DF1}</a:tableStyleId>
              </a:tblPr>
              <a:tblGrid>
                <a:gridCol w="4204447">
                  <a:extLst>
                    <a:ext uri="{9D8B030D-6E8A-4147-A177-3AD203B41FA5}">
                      <a16:colId xmlns:a16="http://schemas.microsoft.com/office/drawing/2014/main" val="3968401835"/>
                    </a:ext>
                  </a:extLst>
                </a:gridCol>
                <a:gridCol w="1972235">
                  <a:extLst>
                    <a:ext uri="{9D8B030D-6E8A-4147-A177-3AD203B41FA5}">
                      <a16:colId xmlns:a16="http://schemas.microsoft.com/office/drawing/2014/main" val="3813036291"/>
                    </a:ext>
                  </a:extLst>
                </a:gridCol>
              </a:tblGrid>
              <a:tr h="370840">
                <a:tc>
                  <a:txBody>
                    <a:bodyPr/>
                    <a:lstStyle/>
                    <a:p>
                      <a:r>
                        <a:rPr lang="en-US" b="0" dirty="0"/>
                        <a:t>Training Data / Samples</a:t>
                      </a:r>
                    </a:p>
                  </a:txBody>
                  <a:tcPr/>
                </a:tc>
                <a:tc>
                  <a:txBody>
                    <a:bodyPr/>
                    <a:lstStyle/>
                    <a:p>
                      <a:pPr algn="r"/>
                      <a:r>
                        <a:rPr lang="en-US" b="0" dirty="0"/>
                        <a:t>560000</a:t>
                      </a:r>
                    </a:p>
                  </a:txBody>
                  <a:tcPr/>
                </a:tc>
                <a:extLst>
                  <a:ext uri="{0D108BD9-81ED-4DB2-BD59-A6C34878D82A}">
                    <a16:rowId xmlns:a16="http://schemas.microsoft.com/office/drawing/2014/main" val="873105187"/>
                  </a:ext>
                </a:extLst>
              </a:tr>
              <a:tr h="370840">
                <a:tc>
                  <a:txBody>
                    <a:bodyPr/>
                    <a:lstStyle/>
                    <a:p>
                      <a:r>
                        <a:rPr lang="en-US" dirty="0"/>
                        <a:t>Cross-Validation Data / Samples</a:t>
                      </a:r>
                    </a:p>
                  </a:txBody>
                  <a:tcPr/>
                </a:tc>
                <a:tc>
                  <a:txBody>
                    <a:bodyPr/>
                    <a:lstStyle/>
                    <a:p>
                      <a:pPr algn="r"/>
                      <a:r>
                        <a:rPr lang="en-US" dirty="0"/>
                        <a:t>140000</a:t>
                      </a:r>
                    </a:p>
                  </a:txBody>
                  <a:tcPr/>
                </a:tc>
                <a:extLst>
                  <a:ext uri="{0D108BD9-81ED-4DB2-BD59-A6C34878D82A}">
                    <a16:rowId xmlns:a16="http://schemas.microsoft.com/office/drawing/2014/main" val="1889620218"/>
                  </a:ext>
                </a:extLst>
              </a:tr>
              <a:tr h="370840">
                <a:tc>
                  <a:txBody>
                    <a:bodyPr/>
                    <a:lstStyle/>
                    <a:p>
                      <a:r>
                        <a:rPr lang="en-US" dirty="0"/>
                        <a:t>Testing Data / Samples</a:t>
                      </a:r>
                    </a:p>
                  </a:txBody>
                  <a:tcPr/>
                </a:tc>
                <a:tc>
                  <a:txBody>
                    <a:bodyPr/>
                    <a:lstStyle/>
                    <a:p>
                      <a:pPr algn="r"/>
                      <a:r>
                        <a:rPr lang="en-US" dirty="0"/>
                        <a:t>136000</a:t>
                      </a:r>
                    </a:p>
                  </a:txBody>
                  <a:tcPr/>
                </a:tc>
                <a:extLst>
                  <a:ext uri="{0D108BD9-81ED-4DB2-BD59-A6C34878D82A}">
                    <a16:rowId xmlns:a16="http://schemas.microsoft.com/office/drawing/2014/main" val="3648672347"/>
                  </a:ext>
                </a:extLst>
              </a:tr>
              <a:tr h="370840">
                <a:tc>
                  <a:txBody>
                    <a:bodyPr/>
                    <a:lstStyle/>
                    <a:p>
                      <a:r>
                        <a:rPr lang="en-US" b="1" dirty="0"/>
                        <a:t>Time / sec</a:t>
                      </a:r>
                    </a:p>
                  </a:txBody>
                  <a:tcPr/>
                </a:tc>
                <a:tc>
                  <a:txBody>
                    <a:bodyPr/>
                    <a:lstStyle/>
                    <a:p>
                      <a:pPr algn="r"/>
                      <a:r>
                        <a:rPr lang="en-US" b="1" dirty="0"/>
                        <a:t>7524</a:t>
                      </a:r>
                    </a:p>
                  </a:txBody>
                  <a:tcPr/>
                </a:tc>
                <a:extLst>
                  <a:ext uri="{0D108BD9-81ED-4DB2-BD59-A6C34878D82A}">
                    <a16:rowId xmlns:a16="http://schemas.microsoft.com/office/drawing/2014/main" val="3602946717"/>
                  </a:ext>
                </a:extLst>
              </a:tr>
              <a:tr h="370840">
                <a:tc>
                  <a:txBody>
                    <a:bodyPr/>
                    <a:lstStyle/>
                    <a:p>
                      <a:r>
                        <a:rPr lang="en-US" dirty="0"/>
                        <a:t>Training Accuracy / %</a:t>
                      </a:r>
                    </a:p>
                  </a:txBody>
                  <a:tcPr/>
                </a:tc>
                <a:tc>
                  <a:txBody>
                    <a:bodyPr/>
                    <a:lstStyle/>
                    <a:p>
                      <a:pPr algn="r"/>
                      <a:r>
                        <a:rPr lang="en-US" dirty="0"/>
                        <a:t>93.71</a:t>
                      </a:r>
                    </a:p>
                  </a:txBody>
                  <a:tcPr/>
                </a:tc>
                <a:extLst>
                  <a:ext uri="{0D108BD9-81ED-4DB2-BD59-A6C34878D82A}">
                    <a16:rowId xmlns:a16="http://schemas.microsoft.com/office/drawing/2014/main" val="2544500848"/>
                  </a:ext>
                </a:extLst>
              </a:tr>
              <a:tr h="370840">
                <a:tc>
                  <a:txBody>
                    <a:bodyPr/>
                    <a:lstStyle/>
                    <a:p>
                      <a:r>
                        <a:rPr lang="en-US" dirty="0"/>
                        <a:t>Cross-Validation Accuracy / %</a:t>
                      </a:r>
                    </a:p>
                  </a:txBody>
                  <a:tcPr/>
                </a:tc>
                <a:tc>
                  <a:txBody>
                    <a:bodyPr/>
                    <a:lstStyle/>
                    <a:p>
                      <a:pPr algn="r"/>
                      <a:r>
                        <a:rPr lang="en-US" dirty="0"/>
                        <a:t>91.82</a:t>
                      </a:r>
                    </a:p>
                  </a:txBody>
                  <a:tcPr/>
                </a:tc>
                <a:extLst>
                  <a:ext uri="{0D108BD9-81ED-4DB2-BD59-A6C34878D82A}">
                    <a16:rowId xmlns:a16="http://schemas.microsoft.com/office/drawing/2014/main" val="847720218"/>
                  </a:ext>
                </a:extLst>
              </a:tr>
              <a:tr h="370840">
                <a:tc>
                  <a:txBody>
                    <a:bodyPr/>
                    <a:lstStyle/>
                    <a:p>
                      <a:r>
                        <a:rPr lang="en-US" b="1" dirty="0"/>
                        <a:t>Testing Accuracy / %</a:t>
                      </a:r>
                    </a:p>
                  </a:txBody>
                  <a:tcPr/>
                </a:tc>
                <a:tc>
                  <a:txBody>
                    <a:bodyPr/>
                    <a:lstStyle/>
                    <a:p>
                      <a:pPr algn="r"/>
                      <a:r>
                        <a:rPr lang="en-US" b="1" dirty="0"/>
                        <a:t>91.45</a:t>
                      </a:r>
                    </a:p>
                  </a:txBody>
                  <a:tcPr/>
                </a:tc>
                <a:extLst>
                  <a:ext uri="{0D108BD9-81ED-4DB2-BD59-A6C34878D82A}">
                    <a16:rowId xmlns:a16="http://schemas.microsoft.com/office/drawing/2014/main" val="4102135504"/>
                  </a:ext>
                </a:extLst>
              </a:tr>
            </a:tbl>
          </a:graphicData>
        </a:graphic>
      </p:graphicFrame>
    </p:spTree>
    <p:extLst>
      <p:ext uri="{BB962C8B-B14F-4D97-AF65-F5344CB8AC3E}">
        <p14:creationId xmlns:p14="http://schemas.microsoft.com/office/powerpoint/2010/main" val="4007313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A39E-08BB-4C8A-9E0B-6AE01B305467}"/>
              </a:ext>
            </a:extLst>
          </p:cNvPr>
          <p:cNvSpPr>
            <a:spLocks noGrp="1"/>
          </p:cNvSpPr>
          <p:nvPr>
            <p:ph type="title"/>
          </p:nvPr>
        </p:nvSpPr>
        <p:spPr>
          <a:xfrm>
            <a:off x="1451579" y="804519"/>
            <a:ext cx="9603275" cy="1049235"/>
          </a:xfrm>
        </p:spPr>
        <p:txBody>
          <a:bodyPr>
            <a:normAutofit/>
          </a:bodyPr>
          <a:lstStyle/>
          <a:p>
            <a:br>
              <a:rPr lang="en-US"/>
            </a:br>
            <a:r>
              <a:rPr lang="en-US"/>
              <a:t>Error Analysis – Confusion matrix</a:t>
            </a:r>
          </a:p>
        </p:txBody>
      </p:sp>
      <p:sp>
        <p:nvSpPr>
          <p:cNvPr id="3" name="Content Placeholder 2">
            <a:extLst>
              <a:ext uri="{FF2B5EF4-FFF2-40B4-BE49-F238E27FC236}">
                <a16:creationId xmlns:a16="http://schemas.microsoft.com/office/drawing/2014/main" id="{D03E63D0-ECDD-48BB-848A-FBA0054AC68F}"/>
              </a:ext>
            </a:extLst>
          </p:cNvPr>
          <p:cNvSpPr>
            <a:spLocks noGrp="1"/>
          </p:cNvSpPr>
          <p:nvPr>
            <p:ph idx="1"/>
          </p:nvPr>
        </p:nvSpPr>
        <p:spPr>
          <a:xfrm>
            <a:off x="1451579" y="2015734"/>
            <a:ext cx="4333401" cy="3450613"/>
          </a:xfrm>
        </p:spPr>
        <p:txBody>
          <a:bodyPr>
            <a:normAutofit fontScale="92500"/>
          </a:bodyPr>
          <a:lstStyle/>
          <a:p>
            <a:r>
              <a:rPr lang="en-US" dirty="0"/>
              <a:t>This algorithm works exceptionally well (Precision &gt; 94) for the following classes: </a:t>
            </a:r>
            <a:r>
              <a:rPr lang="en-US" b="1" i="1" dirty="0"/>
              <a:t>triangle, cup, umbrella, diamond, and house.</a:t>
            </a:r>
          </a:p>
          <a:p>
            <a:r>
              <a:rPr lang="en-US" dirty="0"/>
              <a:t>This algorithm works below par (69 &lt; Precision &lt; 81) on the following class: </a:t>
            </a:r>
            <a:r>
              <a:rPr lang="en-US" b="1" i="1" dirty="0"/>
              <a:t>bat.</a:t>
            </a:r>
          </a:p>
          <a:p>
            <a:r>
              <a:rPr lang="en-US" dirty="0"/>
              <a:t>This algorithm works poorly (Precision &lt; 70) on </a:t>
            </a:r>
            <a:r>
              <a:rPr lang="en-US" b="1" i="1" dirty="0"/>
              <a:t>none</a:t>
            </a:r>
            <a:r>
              <a:rPr lang="en-US" dirty="0"/>
              <a:t> of the classes.</a:t>
            </a:r>
          </a:p>
        </p:txBody>
      </p:sp>
      <p:pic>
        <p:nvPicPr>
          <p:cNvPr id="5" name="Picture 4">
            <a:extLst>
              <a:ext uri="{FF2B5EF4-FFF2-40B4-BE49-F238E27FC236}">
                <a16:creationId xmlns:a16="http://schemas.microsoft.com/office/drawing/2014/main" id="{9C302D3E-D61A-4DF6-B38D-F33AAE844BFD}"/>
              </a:ext>
            </a:extLst>
          </p:cNvPr>
          <p:cNvPicPr>
            <a:picLocks noChangeAspect="1"/>
          </p:cNvPicPr>
          <p:nvPr/>
        </p:nvPicPr>
        <p:blipFill>
          <a:blip r:embed="rId2"/>
          <a:stretch>
            <a:fillRect/>
          </a:stretch>
        </p:blipFill>
        <p:spPr>
          <a:xfrm>
            <a:off x="5784980" y="2015734"/>
            <a:ext cx="5269874" cy="3379226"/>
          </a:xfrm>
          <a:prstGeom prst="rect">
            <a:avLst/>
          </a:prstGeom>
        </p:spPr>
      </p:pic>
    </p:spTree>
    <p:extLst>
      <p:ext uri="{BB962C8B-B14F-4D97-AF65-F5344CB8AC3E}">
        <p14:creationId xmlns:p14="http://schemas.microsoft.com/office/powerpoint/2010/main" val="1242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176F-B855-481C-9CFA-B124EFFFA224}"/>
              </a:ext>
            </a:extLst>
          </p:cNvPr>
          <p:cNvSpPr>
            <a:spLocks noGrp="1"/>
          </p:cNvSpPr>
          <p:nvPr>
            <p:ph type="title"/>
          </p:nvPr>
        </p:nvSpPr>
        <p:spPr/>
        <p:txBody>
          <a:bodyPr/>
          <a:lstStyle/>
          <a:p>
            <a:br>
              <a:rPr lang="en-US" dirty="0"/>
            </a:br>
            <a:r>
              <a:rPr lang="en-US" dirty="0"/>
              <a:t>Advantages and Disadvantages</a:t>
            </a:r>
          </a:p>
        </p:txBody>
      </p:sp>
      <p:sp>
        <p:nvSpPr>
          <p:cNvPr id="3" name="Content Placeholder 2">
            <a:extLst>
              <a:ext uri="{FF2B5EF4-FFF2-40B4-BE49-F238E27FC236}">
                <a16:creationId xmlns:a16="http://schemas.microsoft.com/office/drawing/2014/main" id="{7B1D0BF4-F31B-4120-BA10-DF767CCF9E2C}"/>
              </a:ext>
            </a:extLst>
          </p:cNvPr>
          <p:cNvSpPr>
            <a:spLocks noGrp="1"/>
          </p:cNvSpPr>
          <p:nvPr>
            <p:ph idx="1"/>
          </p:nvPr>
        </p:nvSpPr>
        <p:spPr>
          <a:xfrm>
            <a:off x="1451579" y="2015732"/>
            <a:ext cx="9603275" cy="3712715"/>
          </a:xfrm>
        </p:spPr>
        <p:txBody>
          <a:bodyPr>
            <a:normAutofit lnSpcReduction="10000"/>
          </a:bodyPr>
          <a:lstStyle/>
          <a:p>
            <a:pPr>
              <a:buFont typeface="Wingdings" panose="05000000000000000000" pitchFamily="2" charset="2"/>
              <a:buChar char="q"/>
            </a:pPr>
            <a:r>
              <a:rPr lang="en-US" dirty="0"/>
              <a:t>ADVANTAGES:</a:t>
            </a:r>
          </a:p>
          <a:p>
            <a:pPr lvl="1">
              <a:buFont typeface="Wingdings" panose="05000000000000000000" pitchFamily="2" charset="2"/>
              <a:buChar char="v"/>
            </a:pPr>
            <a:r>
              <a:rPr lang="en-US" sz="1600" dirty="0"/>
              <a:t>Has the best accuracy across all models in this project.</a:t>
            </a:r>
          </a:p>
          <a:p>
            <a:pPr lvl="1">
              <a:buFont typeface="Wingdings" panose="05000000000000000000" pitchFamily="2" charset="2"/>
              <a:buChar char="v"/>
            </a:pPr>
            <a:r>
              <a:rPr lang="en-US" sz="1600" dirty="0"/>
              <a:t>Testing time is extremely fast: 156 microseconds/sample.</a:t>
            </a:r>
          </a:p>
          <a:p>
            <a:pPr lvl="1">
              <a:buFont typeface="Wingdings" panose="05000000000000000000" pitchFamily="2" charset="2"/>
              <a:buChar char="v"/>
            </a:pPr>
            <a:r>
              <a:rPr lang="en-US" sz="1600" dirty="0"/>
              <a:t>The model reaches optimum accuracy in about 10 epochs (as shown in the growth graph). This fact can be utilized for increasing efficiency (decreasing training time)</a:t>
            </a:r>
          </a:p>
          <a:p>
            <a:pPr>
              <a:buFont typeface="Wingdings" panose="05000000000000000000" pitchFamily="2" charset="2"/>
              <a:buChar char="q"/>
            </a:pPr>
            <a:r>
              <a:rPr lang="en-US" dirty="0"/>
              <a:t>DISADVANTAGES:</a:t>
            </a:r>
          </a:p>
          <a:p>
            <a:pPr lvl="1">
              <a:buFont typeface="Wingdings" panose="05000000000000000000" pitchFamily="2" charset="2"/>
              <a:buChar char="v"/>
            </a:pPr>
            <a:r>
              <a:rPr lang="en-US" sz="1600" dirty="0"/>
              <a:t>Trains more than three million parameters owing to which the algorithm runs the risk of overfitting. This is mediated by an increase in the number of samples in the training set which subsequently increases the training time.</a:t>
            </a:r>
          </a:p>
          <a:p>
            <a:pPr lvl="1">
              <a:buFont typeface="Wingdings" panose="05000000000000000000" pitchFamily="2" charset="2"/>
              <a:buChar char="v"/>
            </a:pPr>
            <a:r>
              <a:rPr lang="en-US" sz="1600" dirty="0"/>
              <a:t>Using CNN similar to those used in transfer learning are not feasible to run in our local machine. Therefore, improving upon this model would require a much better hardware.</a:t>
            </a:r>
          </a:p>
        </p:txBody>
      </p:sp>
    </p:spTree>
    <p:extLst>
      <p:ext uri="{BB962C8B-B14F-4D97-AF65-F5344CB8AC3E}">
        <p14:creationId xmlns:p14="http://schemas.microsoft.com/office/powerpoint/2010/main" val="3091168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A2FA-4BFC-451C-9D3B-91A8113BC438}"/>
              </a:ext>
            </a:extLst>
          </p:cNvPr>
          <p:cNvSpPr>
            <a:spLocks noGrp="1"/>
          </p:cNvSpPr>
          <p:nvPr>
            <p:ph type="title"/>
          </p:nvPr>
        </p:nvSpPr>
        <p:spPr/>
        <p:txBody>
          <a:bodyPr/>
          <a:lstStyle/>
          <a:p>
            <a:r>
              <a:rPr lang="en-US" dirty="0"/>
              <a:t>Methodology &amp; results	</a:t>
            </a:r>
          </a:p>
        </p:txBody>
      </p:sp>
      <p:sp>
        <p:nvSpPr>
          <p:cNvPr id="3" name="Text Placeholder 2">
            <a:extLst>
              <a:ext uri="{FF2B5EF4-FFF2-40B4-BE49-F238E27FC236}">
                <a16:creationId xmlns:a16="http://schemas.microsoft.com/office/drawing/2014/main" id="{9864D282-58A3-44A7-85CA-C6C986A69F37}"/>
              </a:ext>
            </a:extLst>
          </p:cNvPr>
          <p:cNvSpPr>
            <a:spLocks noGrp="1"/>
          </p:cNvSpPr>
          <p:nvPr>
            <p:ph type="body" idx="1"/>
          </p:nvPr>
        </p:nvSpPr>
        <p:spPr/>
        <p:txBody>
          <a:bodyPr/>
          <a:lstStyle/>
          <a:p>
            <a:r>
              <a:rPr lang="en-US" dirty="0"/>
              <a:t>Support Vector Classifier</a:t>
            </a:r>
          </a:p>
        </p:txBody>
      </p:sp>
    </p:spTree>
    <p:extLst>
      <p:ext uri="{BB962C8B-B14F-4D97-AF65-F5344CB8AC3E}">
        <p14:creationId xmlns:p14="http://schemas.microsoft.com/office/powerpoint/2010/main" val="1470215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C27C-EF47-43CF-9D10-DA7AE03727C1}"/>
              </a:ext>
            </a:extLst>
          </p:cNvPr>
          <p:cNvSpPr>
            <a:spLocks noGrp="1"/>
          </p:cNvSpPr>
          <p:nvPr>
            <p:ph type="title"/>
          </p:nvPr>
        </p:nvSpPr>
        <p:spPr>
          <a:xfrm>
            <a:off x="1451579" y="804519"/>
            <a:ext cx="9603275" cy="1049235"/>
          </a:xfrm>
        </p:spPr>
        <p:txBody>
          <a:bodyPr/>
          <a:lstStyle/>
          <a:p>
            <a:br>
              <a:rPr lang="en-US" dirty="0"/>
            </a:br>
            <a:r>
              <a:rPr lang="en-US" dirty="0"/>
              <a:t>Algorithm</a:t>
            </a:r>
          </a:p>
        </p:txBody>
      </p:sp>
      <p:sp>
        <p:nvSpPr>
          <p:cNvPr id="3" name="Content Placeholder 2">
            <a:extLst>
              <a:ext uri="{FF2B5EF4-FFF2-40B4-BE49-F238E27FC236}">
                <a16:creationId xmlns:a16="http://schemas.microsoft.com/office/drawing/2014/main" id="{EEB61BBE-DA41-472D-B578-BE67E1D5C705}"/>
              </a:ext>
            </a:extLst>
          </p:cNvPr>
          <p:cNvSpPr>
            <a:spLocks noGrp="1"/>
          </p:cNvSpPr>
          <p:nvPr>
            <p:ph idx="1"/>
          </p:nvPr>
        </p:nvSpPr>
        <p:spPr>
          <a:xfrm>
            <a:off x="1451579" y="2015732"/>
            <a:ext cx="9603275" cy="3596174"/>
          </a:xfrm>
        </p:spPr>
        <p:txBody>
          <a:bodyPr>
            <a:normAutofit/>
          </a:bodyPr>
          <a:lstStyle/>
          <a:p>
            <a:r>
              <a:rPr lang="en-US" u="sng" dirty="0"/>
              <a:t>Library used:  Scikit-Learn</a:t>
            </a:r>
          </a:p>
          <a:p>
            <a:r>
              <a:rPr lang="en-US" dirty="0"/>
              <a:t>Support Vector Machines is an algorithm that is commonly used for smaller but complex datasets that most linear or polynomial classifiers/regressors cannot accurately predict.</a:t>
            </a:r>
          </a:p>
          <a:p>
            <a:r>
              <a:rPr lang="en-US" dirty="0"/>
              <a:t>SVMs work by optimizing a hyperplane that best divides the dataset into binary categories. For multi-class problems like ours, the One vs All technique is used.</a:t>
            </a:r>
          </a:p>
          <a:p>
            <a:r>
              <a:rPr lang="en-US" dirty="0"/>
              <a:t>There are multiple kernel functions available to transform the data: rbf, linear, sigmoid, polynomial etc. For our dataset, RBF (radial basis function) proved to be the best. The hyperparameters C and gamma for rbf are optimized.</a:t>
            </a:r>
          </a:p>
        </p:txBody>
      </p:sp>
    </p:spTree>
    <p:extLst>
      <p:ext uri="{BB962C8B-B14F-4D97-AF65-F5344CB8AC3E}">
        <p14:creationId xmlns:p14="http://schemas.microsoft.com/office/powerpoint/2010/main" val="2980530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A245-1333-4CAE-98CF-40C6E159D9CE}"/>
              </a:ext>
            </a:extLst>
          </p:cNvPr>
          <p:cNvSpPr>
            <a:spLocks noGrp="1"/>
          </p:cNvSpPr>
          <p:nvPr>
            <p:ph type="title"/>
          </p:nvPr>
        </p:nvSpPr>
        <p:spPr>
          <a:xfrm>
            <a:off x="1451579" y="804519"/>
            <a:ext cx="9603275" cy="1049235"/>
          </a:xfrm>
        </p:spPr>
        <p:txBody>
          <a:bodyPr>
            <a:normAutofit/>
          </a:bodyPr>
          <a:lstStyle/>
          <a:p>
            <a:br>
              <a:rPr lang="en-US"/>
            </a:br>
            <a:r>
              <a:rPr lang="en-US"/>
              <a:t>Optimization-gamma</a:t>
            </a:r>
          </a:p>
        </p:txBody>
      </p:sp>
      <p:sp>
        <p:nvSpPr>
          <p:cNvPr id="3" name="Content Placeholder 2">
            <a:extLst>
              <a:ext uri="{FF2B5EF4-FFF2-40B4-BE49-F238E27FC236}">
                <a16:creationId xmlns:a16="http://schemas.microsoft.com/office/drawing/2014/main" id="{3B003FBC-7B39-4818-ACFF-27AF64457785}"/>
              </a:ext>
            </a:extLst>
          </p:cNvPr>
          <p:cNvSpPr>
            <a:spLocks noGrp="1"/>
          </p:cNvSpPr>
          <p:nvPr>
            <p:ph idx="1"/>
          </p:nvPr>
        </p:nvSpPr>
        <p:spPr>
          <a:xfrm>
            <a:off x="1451579" y="2015734"/>
            <a:ext cx="3810703" cy="3450613"/>
          </a:xfrm>
        </p:spPr>
        <p:txBody>
          <a:bodyPr>
            <a:normAutofit fontScale="92500"/>
          </a:bodyPr>
          <a:lstStyle/>
          <a:p>
            <a:r>
              <a:rPr lang="en-US" dirty="0"/>
              <a:t>Gamma is the free parameter of the Gaussian radial basis function.</a:t>
            </a:r>
          </a:p>
          <a:p>
            <a:r>
              <a:rPr lang="en-US" dirty="0"/>
              <a:t>A large value for gamma leads to high bias and low variance and vice versa.</a:t>
            </a:r>
          </a:p>
          <a:p>
            <a:r>
              <a:rPr lang="en-US" dirty="0"/>
              <a:t>Gamma was tuned against cross-validation accuracy</a:t>
            </a:r>
          </a:p>
          <a:p>
            <a:r>
              <a:rPr lang="en-US" dirty="0"/>
              <a:t>A value of 0.02 was chosen.</a:t>
            </a:r>
          </a:p>
        </p:txBody>
      </p:sp>
      <p:pic>
        <p:nvPicPr>
          <p:cNvPr id="7" name="Picture 6">
            <a:extLst>
              <a:ext uri="{FF2B5EF4-FFF2-40B4-BE49-F238E27FC236}">
                <a16:creationId xmlns:a16="http://schemas.microsoft.com/office/drawing/2014/main" id="{51135752-C4F9-44E7-9C56-FD08CBFDF7EA}"/>
              </a:ext>
            </a:extLst>
          </p:cNvPr>
          <p:cNvPicPr>
            <a:picLocks noChangeAspect="1"/>
          </p:cNvPicPr>
          <p:nvPr/>
        </p:nvPicPr>
        <p:blipFill>
          <a:blip r:embed="rId2"/>
          <a:stretch>
            <a:fillRect/>
          </a:stretch>
        </p:blipFill>
        <p:spPr>
          <a:xfrm>
            <a:off x="5262283" y="2015733"/>
            <a:ext cx="5792572" cy="3381529"/>
          </a:xfrm>
          <a:prstGeom prst="rect">
            <a:avLst/>
          </a:prstGeom>
        </p:spPr>
      </p:pic>
    </p:spTree>
    <p:extLst>
      <p:ext uri="{BB962C8B-B14F-4D97-AF65-F5344CB8AC3E}">
        <p14:creationId xmlns:p14="http://schemas.microsoft.com/office/powerpoint/2010/main" val="2901443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A245-1333-4CAE-98CF-40C6E159D9CE}"/>
              </a:ext>
            </a:extLst>
          </p:cNvPr>
          <p:cNvSpPr>
            <a:spLocks noGrp="1"/>
          </p:cNvSpPr>
          <p:nvPr>
            <p:ph type="title"/>
          </p:nvPr>
        </p:nvSpPr>
        <p:spPr>
          <a:xfrm>
            <a:off x="1451579" y="804519"/>
            <a:ext cx="9603275" cy="1049235"/>
          </a:xfrm>
        </p:spPr>
        <p:txBody>
          <a:bodyPr>
            <a:normAutofit/>
          </a:bodyPr>
          <a:lstStyle/>
          <a:p>
            <a:br>
              <a:rPr lang="en-US" dirty="0"/>
            </a:br>
            <a:r>
              <a:rPr lang="en-US" dirty="0"/>
              <a:t>Optimization-C</a:t>
            </a:r>
          </a:p>
        </p:txBody>
      </p:sp>
      <p:sp>
        <p:nvSpPr>
          <p:cNvPr id="3" name="Content Placeholder 2">
            <a:extLst>
              <a:ext uri="{FF2B5EF4-FFF2-40B4-BE49-F238E27FC236}">
                <a16:creationId xmlns:a16="http://schemas.microsoft.com/office/drawing/2014/main" id="{3B003FBC-7B39-4818-ACFF-27AF64457785}"/>
              </a:ext>
            </a:extLst>
          </p:cNvPr>
          <p:cNvSpPr>
            <a:spLocks noGrp="1"/>
          </p:cNvSpPr>
          <p:nvPr>
            <p:ph idx="1"/>
          </p:nvPr>
        </p:nvSpPr>
        <p:spPr>
          <a:xfrm>
            <a:off x="1451579" y="2015734"/>
            <a:ext cx="4162555" cy="3450613"/>
          </a:xfrm>
        </p:spPr>
        <p:txBody>
          <a:bodyPr>
            <a:normAutofit fontScale="92500" lnSpcReduction="20000"/>
          </a:bodyPr>
          <a:lstStyle/>
          <a:p>
            <a:r>
              <a:rPr lang="en-US" dirty="0"/>
              <a:t>C is the parameter for the soft margin cost function, which controls the influence of each individual support vector; this process involves trading error penalty for stability.</a:t>
            </a:r>
          </a:p>
          <a:p>
            <a:r>
              <a:rPr lang="en-US" dirty="0"/>
              <a:t>C can be thought of as a regularization parameter, as it is a measure of the extent to ignore the unusual data points.</a:t>
            </a:r>
          </a:p>
          <a:p>
            <a:r>
              <a:rPr lang="en-US" dirty="0"/>
              <a:t>The value of C chosen was 2.5.</a:t>
            </a:r>
          </a:p>
        </p:txBody>
      </p:sp>
      <p:pic>
        <p:nvPicPr>
          <p:cNvPr id="4" name="Picture 3">
            <a:extLst>
              <a:ext uri="{FF2B5EF4-FFF2-40B4-BE49-F238E27FC236}">
                <a16:creationId xmlns:a16="http://schemas.microsoft.com/office/drawing/2014/main" id="{CDA50267-4DFE-4D46-B4B6-9C679D7C4002}"/>
              </a:ext>
            </a:extLst>
          </p:cNvPr>
          <p:cNvPicPr>
            <a:picLocks noChangeAspect="1"/>
          </p:cNvPicPr>
          <p:nvPr/>
        </p:nvPicPr>
        <p:blipFill>
          <a:blip r:embed="rId2"/>
          <a:stretch>
            <a:fillRect/>
          </a:stretch>
        </p:blipFill>
        <p:spPr>
          <a:xfrm>
            <a:off x="6096000" y="2047645"/>
            <a:ext cx="4897114" cy="3657532"/>
          </a:xfrm>
          <a:prstGeom prst="rect">
            <a:avLst/>
          </a:prstGeom>
        </p:spPr>
      </p:pic>
    </p:spTree>
    <p:extLst>
      <p:ext uri="{BB962C8B-B14F-4D97-AF65-F5344CB8AC3E}">
        <p14:creationId xmlns:p14="http://schemas.microsoft.com/office/powerpoint/2010/main" val="181397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4F1403-0D4F-49F3-B02F-32BEF609C3A9}"/>
              </a:ext>
            </a:extLst>
          </p:cNvPr>
          <p:cNvSpPr/>
          <p:nvPr/>
        </p:nvSpPr>
        <p:spPr>
          <a:xfrm>
            <a:off x="1658470" y="1182231"/>
            <a:ext cx="8579223" cy="3816429"/>
          </a:xfrm>
          <a:prstGeom prst="rect">
            <a:avLst/>
          </a:prstGeom>
        </p:spPr>
        <p:txBody>
          <a:bodyPr wrap="square">
            <a:spAutoFit/>
          </a:bodyPr>
          <a:lstStyle/>
          <a:p>
            <a:pPr marL="342900" indent="-342900">
              <a:buFont typeface="Wingdings" panose="05000000000000000000" pitchFamily="2" charset="2"/>
              <a:buChar char="q"/>
            </a:pPr>
            <a:r>
              <a:rPr lang="en-US" sz="2200" b="1" dirty="0"/>
              <a:t>Objective:</a:t>
            </a:r>
            <a:r>
              <a:rPr lang="en-US" sz="2200" dirty="0"/>
              <a:t> </a:t>
            </a:r>
            <a:r>
              <a:rPr lang="en-US" sz="2200" i="1" dirty="0"/>
              <a:t>Accurately</a:t>
            </a:r>
            <a:r>
              <a:rPr lang="en-US" sz="2200" dirty="0"/>
              <a:t> and </a:t>
            </a:r>
            <a:r>
              <a:rPr lang="en-US" sz="2200" i="1" dirty="0"/>
              <a:t>efficiently</a:t>
            </a:r>
            <a:r>
              <a:rPr lang="en-US" sz="2200" dirty="0"/>
              <a:t> recognize loose hand-drawn doodles by all kinds of people. Accuracy depicts how often a doodle is correctly recognized, while efficiency is inversely related to the time the algorithm takes to train and/or test.</a:t>
            </a:r>
          </a:p>
          <a:p>
            <a:pPr marL="342900" indent="-342900">
              <a:buFont typeface="Wingdings" panose="05000000000000000000" pitchFamily="2" charset="2"/>
              <a:buChar char="q"/>
            </a:pPr>
            <a:r>
              <a:rPr lang="en-US" sz="2200" b="1" dirty="0"/>
              <a:t>Long-Term Goal:</a:t>
            </a:r>
            <a:r>
              <a:rPr lang="en-US" sz="2200" dirty="0"/>
              <a:t> Recognizing the meaning of doodles is acritical first task in order to build any system that uses hand-drawn images for communication (searching and chatting without a language barrier) [1]</a:t>
            </a:r>
          </a:p>
          <a:p>
            <a:pPr marL="342900" indent="-342900">
              <a:buFont typeface="Wingdings" panose="05000000000000000000" pitchFamily="2" charset="2"/>
              <a:buChar char="q"/>
            </a:pPr>
            <a:r>
              <a:rPr lang="en-US" sz="2200" b="1" dirty="0"/>
              <a:t>In This Project: </a:t>
            </a:r>
            <a:r>
              <a:rPr lang="en-US" sz="2200" dirty="0"/>
              <a:t>Four different algorithms have been used (Logistic Regression, KNN, CNN, and SVM) and their accuracy and efficiency compared to select the most suitable model. A program has also been written to recognize drawn doodles drawn in paint using CNN.</a:t>
            </a:r>
          </a:p>
        </p:txBody>
      </p:sp>
    </p:spTree>
    <p:extLst>
      <p:ext uri="{BB962C8B-B14F-4D97-AF65-F5344CB8AC3E}">
        <p14:creationId xmlns:p14="http://schemas.microsoft.com/office/powerpoint/2010/main" val="3016535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CC16-B5A3-4C0A-8AA0-C4B83F87B98D}"/>
              </a:ext>
            </a:extLst>
          </p:cNvPr>
          <p:cNvSpPr>
            <a:spLocks noGrp="1"/>
          </p:cNvSpPr>
          <p:nvPr>
            <p:ph type="title"/>
          </p:nvPr>
        </p:nvSpPr>
        <p:spPr/>
        <p:txBody>
          <a:bodyPr/>
          <a:lstStyle/>
          <a:p>
            <a:br>
              <a:rPr lang="en-US" dirty="0"/>
            </a:br>
            <a:r>
              <a:rPr lang="en-US" dirty="0"/>
              <a:t>Results – Accuracy and efficiency</a:t>
            </a:r>
          </a:p>
        </p:txBody>
      </p:sp>
      <p:graphicFrame>
        <p:nvGraphicFramePr>
          <p:cNvPr id="8" name="Content Placeholder 7">
            <a:extLst>
              <a:ext uri="{FF2B5EF4-FFF2-40B4-BE49-F238E27FC236}">
                <a16:creationId xmlns:a16="http://schemas.microsoft.com/office/drawing/2014/main" id="{F7F745B3-1518-41DE-83F9-5D827E375CD9}"/>
              </a:ext>
            </a:extLst>
          </p:cNvPr>
          <p:cNvGraphicFramePr>
            <a:graphicFrameLocks noGrp="1"/>
          </p:cNvGraphicFramePr>
          <p:nvPr>
            <p:ph idx="1"/>
            <p:extLst>
              <p:ext uri="{D42A27DB-BD31-4B8C-83A1-F6EECF244321}">
                <p14:modId xmlns:p14="http://schemas.microsoft.com/office/powerpoint/2010/main" val="929064591"/>
              </p:ext>
            </p:extLst>
          </p:nvPr>
        </p:nvGraphicFramePr>
        <p:xfrm>
          <a:off x="1451579" y="2220707"/>
          <a:ext cx="6176682" cy="1854200"/>
        </p:xfrm>
        <a:graphic>
          <a:graphicData uri="http://schemas.openxmlformats.org/drawingml/2006/table">
            <a:tbl>
              <a:tblPr firstRow="1" bandRow="1">
                <a:tableStyleId>{22838BEF-8BB2-4498-84A7-C5851F593DF1}</a:tableStyleId>
              </a:tblPr>
              <a:tblGrid>
                <a:gridCol w="4204447">
                  <a:extLst>
                    <a:ext uri="{9D8B030D-6E8A-4147-A177-3AD203B41FA5}">
                      <a16:colId xmlns:a16="http://schemas.microsoft.com/office/drawing/2014/main" val="3968401835"/>
                    </a:ext>
                  </a:extLst>
                </a:gridCol>
                <a:gridCol w="1972235">
                  <a:extLst>
                    <a:ext uri="{9D8B030D-6E8A-4147-A177-3AD203B41FA5}">
                      <a16:colId xmlns:a16="http://schemas.microsoft.com/office/drawing/2014/main" val="3813036291"/>
                    </a:ext>
                  </a:extLst>
                </a:gridCol>
              </a:tblGrid>
              <a:tr h="370840">
                <a:tc>
                  <a:txBody>
                    <a:bodyPr/>
                    <a:lstStyle/>
                    <a:p>
                      <a:r>
                        <a:rPr lang="en-US" b="0" dirty="0"/>
                        <a:t>Training Data / Samples</a:t>
                      </a:r>
                    </a:p>
                  </a:txBody>
                  <a:tcPr/>
                </a:tc>
                <a:tc>
                  <a:txBody>
                    <a:bodyPr/>
                    <a:lstStyle/>
                    <a:p>
                      <a:pPr algn="r"/>
                      <a:r>
                        <a:rPr lang="en-US" b="0" dirty="0"/>
                        <a:t>54000</a:t>
                      </a:r>
                    </a:p>
                  </a:txBody>
                  <a:tcPr/>
                </a:tc>
                <a:extLst>
                  <a:ext uri="{0D108BD9-81ED-4DB2-BD59-A6C34878D82A}">
                    <a16:rowId xmlns:a16="http://schemas.microsoft.com/office/drawing/2014/main" val="873105187"/>
                  </a:ext>
                </a:extLst>
              </a:tr>
              <a:tr h="370840">
                <a:tc>
                  <a:txBody>
                    <a:bodyPr/>
                    <a:lstStyle/>
                    <a:p>
                      <a:r>
                        <a:rPr lang="en-US" dirty="0"/>
                        <a:t>Testing Data / Samples</a:t>
                      </a:r>
                    </a:p>
                  </a:txBody>
                  <a:tcPr/>
                </a:tc>
                <a:tc>
                  <a:txBody>
                    <a:bodyPr/>
                    <a:lstStyle/>
                    <a:p>
                      <a:pPr algn="r"/>
                      <a:r>
                        <a:rPr lang="en-US" dirty="0"/>
                        <a:t>14300</a:t>
                      </a:r>
                    </a:p>
                  </a:txBody>
                  <a:tcPr/>
                </a:tc>
                <a:extLst>
                  <a:ext uri="{0D108BD9-81ED-4DB2-BD59-A6C34878D82A}">
                    <a16:rowId xmlns:a16="http://schemas.microsoft.com/office/drawing/2014/main" val="3648672347"/>
                  </a:ext>
                </a:extLst>
              </a:tr>
              <a:tr h="370840">
                <a:tc>
                  <a:txBody>
                    <a:bodyPr/>
                    <a:lstStyle/>
                    <a:p>
                      <a:r>
                        <a:rPr lang="en-US" b="1" dirty="0"/>
                        <a:t>Time / sec</a:t>
                      </a:r>
                    </a:p>
                  </a:txBody>
                  <a:tcPr/>
                </a:tc>
                <a:tc>
                  <a:txBody>
                    <a:bodyPr/>
                    <a:lstStyle/>
                    <a:p>
                      <a:pPr algn="r"/>
                      <a:r>
                        <a:rPr lang="en-US" b="1" dirty="0"/>
                        <a:t>6649</a:t>
                      </a:r>
                    </a:p>
                  </a:txBody>
                  <a:tcPr/>
                </a:tc>
                <a:extLst>
                  <a:ext uri="{0D108BD9-81ED-4DB2-BD59-A6C34878D82A}">
                    <a16:rowId xmlns:a16="http://schemas.microsoft.com/office/drawing/2014/main" val="3602946717"/>
                  </a:ext>
                </a:extLst>
              </a:tr>
              <a:tr h="370840">
                <a:tc>
                  <a:txBody>
                    <a:bodyPr/>
                    <a:lstStyle/>
                    <a:p>
                      <a:r>
                        <a:rPr lang="en-US" dirty="0"/>
                        <a:t>Training Accuracy / %</a:t>
                      </a:r>
                    </a:p>
                  </a:txBody>
                  <a:tcPr/>
                </a:tc>
                <a:tc>
                  <a:txBody>
                    <a:bodyPr/>
                    <a:lstStyle/>
                    <a:p>
                      <a:pPr algn="r"/>
                      <a:r>
                        <a:rPr lang="en-US" dirty="0"/>
                        <a:t>99.85</a:t>
                      </a:r>
                    </a:p>
                  </a:txBody>
                  <a:tcPr/>
                </a:tc>
                <a:extLst>
                  <a:ext uri="{0D108BD9-81ED-4DB2-BD59-A6C34878D82A}">
                    <a16:rowId xmlns:a16="http://schemas.microsoft.com/office/drawing/2014/main" val="2544500848"/>
                  </a:ext>
                </a:extLst>
              </a:tr>
              <a:tr h="370840">
                <a:tc>
                  <a:txBody>
                    <a:bodyPr/>
                    <a:lstStyle/>
                    <a:p>
                      <a:r>
                        <a:rPr lang="en-US" b="1" dirty="0"/>
                        <a:t>Testing Accuracy / %</a:t>
                      </a:r>
                    </a:p>
                  </a:txBody>
                  <a:tcPr/>
                </a:tc>
                <a:tc>
                  <a:txBody>
                    <a:bodyPr/>
                    <a:lstStyle/>
                    <a:p>
                      <a:pPr algn="r"/>
                      <a:r>
                        <a:rPr lang="en-US" b="1" dirty="0"/>
                        <a:t>84.66</a:t>
                      </a:r>
                    </a:p>
                  </a:txBody>
                  <a:tcPr/>
                </a:tc>
                <a:extLst>
                  <a:ext uri="{0D108BD9-81ED-4DB2-BD59-A6C34878D82A}">
                    <a16:rowId xmlns:a16="http://schemas.microsoft.com/office/drawing/2014/main" val="4102135504"/>
                  </a:ext>
                </a:extLst>
              </a:tr>
            </a:tbl>
          </a:graphicData>
        </a:graphic>
      </p:graphicFrame>
      <p:sp>
        <p:nvSpPr>
          <p:cNvPr id="3" name="TextBox 2">
            <a:extLst>
              <a:ext uri="{FF2B5EF4-FFF2-40B4-BE49-F238E27FC236}">
                <a16:creationId xmlns:a16="http://schemas.microsoft.com/office/drawing/2014/main" id="{E60219E5-3D7D-4DC1-9D49-BAA1249631D6}"/>
              </a:ext>
            </a:extLst>
          </p:cNvPr>
          <p:cNvSpPr txBox="1"/>
          <p:nvPr/>
        </p:nvSpPr>
        <p:spPr>
          <a:xfrm>
            <a:off x="1451579" y="4464424"/>
            <a:ext cx="9530854" cy="646331"/>
          </a:xfrm>
          <a:prstGeom prst="rect">
            <a:avLst/>
          </a:prstGeom>
          <a:noFill/>
        </p:spPr>
        <p:txBody>
          <a:bodyPr wrap="square" rtlCol="0">
            <a:spAutoFit/>
          </a:bodyPr>
          <a:lstStyle/>
          <a:p>
            <a:r>
              <a:rPr lang="en-US" dirty="0"/>
              <a:t>If the training set size is further increased to 94000, the accuracy increases to </a:t>
            </a:r>
            <a:r>
              <a:rPr lang="en-US" b="1" dirty="0"/>
              <a:t>86.20%</a:t>
            </a:r>
            <a:r>
              <a:rPr lang="en-US" dirty="0"/>
              <a:t> but this takes considerably more time: </a:t>
            </a:r>
            <a:r>
              <a:rPr lang="en-US" b="1" dirty="0"/>
              <a:t>19447</a:t>
            </a:r>
            <a:r>
              <a:rPr lang="en-US" dirty="0"/>
              <a:t> seconds.</a:t>
            </a:r>
          </a:p>
        </p:txBody>
      </p:sp>
    </p:spTree>
    <p:extLst>
      <p:ext uri="{BB962C8B-B14F-4D97-AF65-F5344CB8AC3E}">
        <p14:creationId xmlns:p14="http://schemas.microsoft.com/office/powerpoint/2010/main" val="2814753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A39E-08BB-4C8A-9E0B-6AE01B305467}"/>
              </a:ext>
            </a:extLst>
          </p:cNvPr>
          <p:cNvSpPr>
            <a:spLocks noGrp="1"/>
          </p:cNvSpPr>
          <p:nvPr>
            <p:ph type="title"/>
          </p:nvPr>
        </p:nvSpPr>
        <p:spPr>
          <a:xfrm>
            <a:off x="1451579" y="804519"/>
            <a:ext cx="9603275" cy="1049235"/>
          </a:xfrm>
        </p:spPr>
        <p:txBody>
          <a:bodyPr>
            <a:normAutofit/>
          </a:bodyPr>
          <a:lstStyle/>
          <a:p>
            <a:br>
              <a:rPr lang="en-US"/>
            </a:br>
            <a:r>
              <a:rPr lang="en-US"/>
              <a:t>Error Analysis – Confusion matrix</a:t>
            </a:r>
          </a:p>
        </p:txBody>
      </p:sp>
      <p:sp>
        <p:nvSpPr>
          <p:cNvPr id="3" name="Content Placeholder 2">
            <a:extLst>
              <a:ext uri="{FF2B5EF4-FFF2-40B4-BE49-F238E27FC236}">
                <a16:creationId xmlns:a16="http://schemas.microsoft.com/office/drawing/2014/main" id="{D03E63D0-ECDD-48BB-848A-FBA0054AC68F}"/>
              </a:ext>
            </a:extLst>
          </p:cNvPr>
          <p:cNvSpPr>
            <a:spLocks noGrp="1"/>
          </p:cNvSpPr>
          <p:nvPr>
            <p:ph idx="1"/>
          </p:nvPr>
        </p:nvSpPr>
        <p:spPr>
          <a:xfrm>
            <a:off x="1451579" y="2015735"/>
            <a:ext cx="4333401" cy="3185146"/>
          </a:xfrm>
        </p:spPr>
        <p:txBody>
          <a:bodyPr>
            <a:normAutofit fontScale="92500"/>
          </a:bodyPr>
          <a:lstStyle/>
          <a:p>
            <a:r>
              <a:rPr lang="en-US" dirty="0"/>
              <a:t>This algorithm works exceptionally well (Precision &gt; 94) for the class: </a:t>
            </a:r>
            <a:r>
              <a:rPr lang="en-US" b="1" i="1" dirty="0"/>
              <a:t>triangle.</a:t>
            </a:r>
          </a:p>
          <a:p>
            <a:r>
              <a:rPr lang="en-US" dirty="0"/>
              <a:t>This algorithm works below par (69 &lt; Precision &lt; 81) on the following classes: </a:t>
            </a:r>
            <a:r>
              <a:rPr lang="en-US" b="1" i="1" dirty="0"/>
              <a:t>airplane, cloud, bat, cup, leaf, and duck.</a:t>
            </a:r>
          </a:p>
          <a:p>
            <a:r>
              <a:rPr lang="en-US" dirty="0"/>
              <a:t>This algorithm works poorly (Precision &lt; 70) on </a:t>
            </a:r>
            <a:r>
              <a:rPr lang="en-US" b="1" i="1" dirty="0"/>
              <a:t>none</a:t>
            </a:r>
            <a:r>
              <a:rPr lang="en-US" dirty="0"/>
              <a:t> of the classes.</a:t>
            </a:r>
          </a:p>
        </p:txBody>
      </p:sp>
      <p:pic>
        <p:nvPicPr>
          <p:cNvPr id="4" name="Picture 3">
            <a:extLst>
              <a:ext uri="{FF2B5EF4-FFF2-40B4-BE49-F238E27FC236}">
                <a16:creationId xmlns:a16="http://schemas.microsoft.com/office/drawing/2014/main" id="{9E668A03-AE87-438A-B4E9-61D3E1998524}"/>
              </a:ext>
            </a:extLst>
          </p:cNvPr>
          <p:cNvPicPr>
            <a:picLocks noChangeAspect="1"/>
          </p:cNvPicPr>
          <p:nvPr/>
        </p:nvPicPr>
        <p:blipFill>
          <a:blip r:embed="rId2"/>
          <a:stretch>
            <a:fillRect/>
          </a:stretch>
        </p:blipFill>
        <p:spPr>
          <a:xfrm>
            <a:off x="6096000" y="2038146"/>
            <a:ext cx="4958854" cy="3162734"/>
          </a:xfrm>
          <a:prstGeom prst="rect">
            <a:avLst/>
          </a:prstGeom>
        </p:spPr>
      </p:pic>
    </p:spTree>
    <p:extLst>
      <p:ext uri="{BB962C8B-B14F-4D97-AF65-F5344CB8AC3E}">
        <p14:creationId xmlns:p14="http://schemas.microsoft.com/office/powerpoint/2010/main" val="2111185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176F-B855-481C-9CFA-B124EFFFA224}"/>
              </a:ext>
            </a:extLst>
          </p:cNvPr>
          <p:cNvSpPr>
            <a:spLocks noGrp="1"/>
          </p:cNvSpPr>
          <p:nvPr>
            <p:ph type="title"/>
          </p:nvPr>
        </p:nvSpPr>
        <p:spPr/>
        <p:txBody>
          <a:bodyPr/>
          <a:lstStyle/>
          <a:p>
            <a:br>
              <a:rPr lang="en-US" dirty="0"/>
            </a:br>
            <a:r>
              <a:rPr lang="en-US" dirty="0"/>
              <a:t>Advantages and Disadvantages</a:t>
            </a:r>
          </a:p>
        </p:txBody>
      </p:sp>
      <p:sp>
        <p:nvSpPr>
          <p:cNvPr id="3" name="Content Placeholder 2">
            <a:extLst>
              <a:ext uri="{FF2B5EF4-FFF2-40B4-BE49-F238E27FC236}">
                <a16:creationId xmlns:a16="http://schemas.microsoft.com/office/drawing/2014/main" id="{7B1D0BF4-F31B-4120-BA10-DF767CCF9E2C}"/>
              </a:ext>
            </a:extLst>
          </p:cNvPr>
          <p:cNvSpPr>
            <a:spLocks noGrp="1"/>
          </p:cNvSpPr>
          <p:nvPr>
            <p:ph idx="1"/>
          </p:nvPr>
        </p:nvSpPr>
        <p:spPr/>
        <p:txBody>
          <a:bodyPr/>
          <a:lstStyle/>
          <a:p>
            <a:pPr>
              <a:buFont typeface="Wingdings" panose="05000000000000000000" pitchFamily="2" charset="2"/>
              <a:buChar char="q"/>
            </a:pPr>
            <a:r>
              <a:rPr lang="en-US" dirty="0"/>
              <a:t>ADVANTAGES:</a:t>
            </a:r>
          </a:p>
          <a:p>
            <a:pPr lvl="1">
              <a:buFont typeface="Wingdings" panose="05000000000000000000" pitchFamily="2" charset="2"/>
              <a:buChar char="v"/>
            </a:pPr>
            <a:r>
              <a:rPr lang="en-US" sz="1600" dirty="0"/>
              <a:t>Second highest accuracy achieved on the testing dataset even after training on only 10% of the data that CNN and Logistic Regression were trained upon.</a:t>
            </a:r>
          </a:p>
          <a:p>
            <a:pPr lvl="1">
              <a:buFont typeface="Wingdings" panose="05000000000000000000" pitchFamily="2" charset="2"/>
              <a:buChar char="v"/>
            </a:pPr>
            <a:r>
              <a:rPr lang="en-US" sz="1600" dirty="0"/>
              <a:t>Hyperparameter optimization allows for a very close fit to a variety of training data which is clear by the &gt;99% training accuracy, so the algorithm doesn’t underfit.</a:t>
            </a:r>
          </a:p>
          <a:p>
            <a:pPr>
              <a:buFont typeface="Wingdings" panose="05000000000000000000" pitchFamily="2" charset="2"/>
              <a:buChar char="q"/>
            </a:pPr>
            <a:r>
              <a:rPr lang="en-US" dirty="0"/>
              <a:t>DISADVANTAGES:</a:t>
            </a:r>
          </a:p>
          <a:p>
            <a:pPr lvl="1">
              <a:buFont typeface="Wingdings" panose="05000000000000000000" pitchFamily="2" charset="2"/>
              <a:buChar char="v"/>
            </a:pPr>
            <a:r>
              <a:rPr lang="en-US" sz="1600" dirty="0"/>
              <a:t>The algorithm is meant for smaller datasets. The fit time scales at least quadratically with the number of samples and SVC may be impractical beyond tens of thousands of samples.[8] Owing to this, a major solution for the high variance problem (increasing number of samples) is rendered extremely inefficient.</a:t>
            </a:r>
          </a:p>
        </p:txBody>
      </p:sp>
    </p:spTree>
    <p:extLst>
      <p:ext uri="{BB962C8B-B14F-4D97-AF65-F5344CB8AC3E}">
        <p14:creationId xmlns:p14="http://schemas.microsoft.com/office/powerpoint/2010/main" val="1848049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EBAC-97B3-4692-B81E-0E9C4F4D9B71}"/>
              </a:ext>
            </a:extLst>
          </p:cNvPr>
          <p:cNvSpPr>
            <a:spLocks noGrp="1"/>
          </p:cNvSpPr>
          <p:nvPr>
            <p:ph type="title"/>
          </p:nvPr>
        </p:nvSpPr>
        <p:spPr/>
        <p:txBody>
          <a:bodyPr/>
          <a:lstStyle/>
          <a:p>
            <a:r>
              <a:rPr lang="en-US" dirty="0"/>
              <a:t>Problems faced during implementation</a:t>
            </a:r>
          </a:p>
        </p:txBody>
      </p:sp>
      <p:sp>
        <p:nvSpPr>
          <p:cNvPr id="3" name="Text Placeholder 2">
            <a:extLst>
              <a:ext uri="{FF2B5EF4-FFF2-40B4-BE49-F238E27FC236}">
                <a16:creationId xmlns:a16="http://schemas.microsoft.com/office/drawing/2014/main" id="{8C0B255F-0B57-4927-B13F-E3C01A08053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3705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24C8BE-819A-4E6D-924D-D7FD2337A572}"/>
              </a:ext>
            </a:extLst>
          </p:cNvPr>
          <p:cNvSpPr/>
          <p:nvPr/>
        </p:nvSpPr>
        <p:spPr>
          <a:xfrm>
            <a:off x="1639725" y="505122"/>
            <a:ext cx="8579223" cy="5847755"/>
          </a:xfrm>
          <a:prstGeom prst="rect">
            <a:avLst/>
          </a:prstGeom>
        </p:spPr>
        <p:txBody>
          <a:bodyPr wrap="square">
            <a:spAutoFit/>
          </a:bodyPr>
          <a:lstStyle/>
          <a:p>
            <a:pPr marL="342900" indent="-342900">
              <a:buFont typeface="Wingdings" panose="05000000000000000000" pitchFamily="2" charset="2"/>
              <a:buChar char="q"/>
            </a:pPr>
            <a:r>
              <a:rPr lang="en-US" sz="2200" dirty="0"/>
              <a:t>Hardware limitations did not allow for an extensive optimization of minor parameters such as the number of neurons in the hidden layer of CNN, and some regularization parameters (L2). This also did not allow using a greater number of categories (more shapes) for classification.</a:t>
            </a:r>
          </a:p>
          <a:p>
            <a:pPr marL="342900" indent="-342900">
              <a:buFont typeface="Wingdings" panose="05000000000000000000" pitchFamily="2" charset="2"/>
              <a:buChar char="q"/>
            </a:pPr>
            <a:r>
              <a:rPr lang="en-US" sz="2200" dirty="0"/>
              <a:t>Some class pairs include images that are very similar for example bat and airplane, and star and leaf. Furthermore bat her is an animal while some images contain the sports good. Therefore the precision for predicting bat does not exceed 75% across all algorithms.</a:t>
            </a:r>
          </a:p>
          <a:p>
            <a:pPr marL="342900" indent="-342900">
              <a:buFont typeface="Wingdings" panose="05000000000000000000" pitchFamily="2" charset="2"/>
              <a:buChar char="q"/>
            </a:pPr>
            <a:r>
              <a:rPr lang="en-US" sz="2200" dirty="0"/>
              <a:t>Scikit-Learn, the library used in two of the four algorithms implemented, is not optimized for GPU, which led to wastage of resources of the machine.</a:t>
            </a:r>
          </a:p>
          <a:p>
            <a:pPr marL="342900" indent="-342900">
              <a:buFont typeface="Wingdings" panose="05000000000000000000" pitchFamily="2" charset="2"/>
              <a:buChar char="q"/>
            </a:pPr>
            <a:r>
              <a:rPr lang="en-US" sz="2200" dirty="0"/>
              <a:t>Predicting hand drawn doodles in real time (for example on paint) required image processing (already done by Google) on vector data from strokes while drawing. Unfortunately such data is not easily extracted from a simple app like Paint.</a:t>
            </a:r>
          </a:p>
          <a:p>
            <a:pPr marL="342900" indent="-342900">
              <a:buFont typeface="Wingdings" panose="05000000000000000000" pitchFamily="2" charset="2"/>
              <a:buChar char="q"/>
            </a:pPr>
            <a:endParaRPr lang="en-US" sz="2200" dirty="0"/>
          </a:p>
        </p:txBody>
      </p:sp>
    </p:spTree>
    <p:extLst>
      <p:ext uri="{BB962C8B-B14F-4D97-AF65-F5344CB8AC3E}">
        <p14:creationId xmlns:p14="http://schemas.microsoft.com/office/powerpoint/2010/main" val="2886539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49B4-E6A8-44D5-94E3-DF02329EF343}"/>
              </a:ext>
            </a:extLst>
          </p:cNvPr>
          <p:cNvSpPr>
            <a:spLocks noGrp="1"/>
          </p:cNvSpPr>
          <p:nvPr>
            <p:ph type="title"/>
          </p:nvPr>
        </p:nvSpPr>
        <p:spPr/>
        <p:txBody>
          <a:bodyPr/>
          <a:lstStyle/>
          <a:p>
            <a:r>
              <a:rPr lang="en-US" dirty="0"/>
              <a:t>Choosing the best classifier</a:t>
            </a:r>
          </a:p>
        </p:txBody>
      </p:sp>
      <p:sp>
        <p:nvSpPr>
          <p:cNvPr id="3" name="Text Placeholder 2">
            <a:extLst>
              <a:ext uri="{FF2B5EF4-FFF2-40B4-BE49-F238E27FC236}">
                <a16:creationId xmlns:a16="http://schemas.microsoft.com/office/drawing/2014/main" id="{3204D6D8-CB2E-41DA-AB15-ACE8602DF3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87713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AAE815D-9E01-4C7A-BDC2-E069434AF6AB}"/>
                  </a:ext>
                </a:extLst>
              </p:cNvPr>
              <p:cNvSpPr txBox="1"/>
              <p:nvPr/>
            </p:nvSpPr>
            <p:spPr>
              <a:xfrm>
                <a:off x="672353" y="439271"/>
                <a:ext cx="10255623" cy="1895071"/>
              </a:xfrm>
              <a:prstGeom prst="rect">
                <a:avLst/>
              </a:prstGeom>
              <a:noFill/>
            </p:spPr>
            <p:txBody>
              <a:bodyPr wrap="square" rtlCol="0">
                <a:spAutoFit/>
              </a:bodyPr>
              <a:lstStyle/>
              <a:p>
                <a:pPr marL="285750" indent="-285750">
                  <a:buFont typeface="Wingdings" panose="05000000000000000000" pitchFamily="2" charset="2"/>
                  <a:buChar char="q"/>
                </a:pPr>
                <a:r>
                  <a:rPr lang="en-US" dirty="0"/>
                  <a:t>Ignoring the instance based learning algorithm (KNN) that is practically infeasible due to a long testing time, the rest three algorithm are compared (accuracy and efficiency). Since time, although important, is not a great factor in most Machine Learning system designs, we have chosen to scale that factor by a logarithmic function (natural log). The formula we use is:</a:t>
                </a:r>
              </a:p>
              <a:p>
                <a:pPr algn="ctr"/>
                <a14:m>
                  <m:oMath xmlns:m="http://schemas.openxmlformats.org/officeDocument/2006/math">
                    <m:r>
                      <a:rPr lang="en-US" b="0" i="1" smtClean="0">
                        <a:latin typeface="Cambria Math" panose="02040503050406030204" pitchFamily="18" charset="0"/>
                      </a:rPr>
                      <m:t>𝐹𝑒𝑎𝑠𝑖𝑏𝑖𝑙𝑖𝑡𝑦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𝐴𝑐𝑐𝑢𝑟𝑎𝑐𝑦</m:t>
                        </m:r>
                      </m:num>
                      <m:den>
                        <m:r>
                          <a:rPr lang="en-US" b="0" i="1" smtClean="0">
                            <a:latin typeface="Cambria Math" panose="02040503050406030204" pitchFamily="18" charset="0"/>
                          </a:rPr>
                          <m:t>1−</m:t>
                        </m:r>
                        <m:r>
                          <a:rPr lang="en-US" b="0" i="1" smtClean="0">
                            <a:latin typeface="Cambria Math" panose="02040503050406030204" pitchFamily="18" charset="0"/>
                          </a:rPr>
                          <m:t>𝐴𝑐𝑐𝑢𝑟𝑎𝑐𝑦</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m:t>
                            </m:r>
                            <m:r>
                              <a:rPr lang="en-US" b="0" i="1" smtClean="0">
                                <a:latin typeface="Cambria Math" panose="02040503050406030204" pitchFamily="18" charset="0"/>
                              </a:rPr>
                              <m:t>𝑇𝑟𝑎𝑖𝑛𝑖𝑛𝑔</m:t>
                            </m:r>
                            <m:r>
                              <a:rPr lang="en-US" b="0" i="1" smtClean="0">
                                <a:latin typeface="Cambria Math" panose="02040503050406030204" pitchFamily="18" charset="0"/>
                              </a:rPr>
                              <m:t> </m:t>
                            </m:r>
                            <m:r>
                              <a:rPr lang="en-US" b="0" i="1" smtClean="0">
                                <a:latin typeface="Cambria Math" panose="02040503050406030204" pitchFamily="18" charset="0"/>
                              </a:rPr>
                              <m:t>𝑇𝑖𝑚𝑒</m:t>
                            </m:r>
                          </m:e>
                        </m:func>
                        <m:r>
                          <a:rPr lang="en-US" b="0" i="1" smtClean="0">
                            <a:latin typeface="Cambria Math" panose="02040503050406030204" pitchFamily="18" charset="0"/>
                          </a:rPr>
                          <m:t>)</m:t>
                        </m:r>
                      </m:den>
                    </m:f>
                    <m:r>
                      <a:rPr lang="en-US" b="0" i="1" smtClean="0">
                        <a:latin typeface="Cambria Math" panose="02040503050406030204" pitchFamily="18" charset="0"/>
                      </a:rPr>
                      <m:t> </m:t>
                    </m:r>
                  </m:oMath>
                </a14:m>
                <a:r>
                  <a:rPr lang="en-US" dirty="0"/>
                  <a:t>,</a:t>
                </a:r>
              </a:p>
              <a:p>
                <a:pPr marL="285750" indent="-285750">
                  <a:buFont typeface="Wingdings" panose="05000000000000000000" pitchFamily="2" charset="2"/>
                  <a:buChar char="q"/>
                </a:pPr>
                <a:r>
                  <a:rPr lang="en-US" dirty="0"/>
                  <a:t>Using this formula, the calculated metrics are:</a:t>
                </a:r>
              </a:p>
            </p:txBody>
          </p:sp>
        </mc:Choice>
        <mc:Fallback xmlns="">
          <p:sp>
            <p:nvSpPr>
              <p:cNvPr id="2" name="TextBox 1">
                <a:extLst>
                  <a:ext uri="{FF2B5EF4-FFF2-40B4-BE49-F238E27FC236}">
                    <a16:creationId xmlns:a16="http://schemas.microsoft.com/office/drawing/2014/main" id="{7AAE815D-9E01-4C7A-BDC2-E069434AF6AB}"/>
                  </a:ext>
                </a:extLst>
              </p:cNvPr>
              <p:cNvSpPr txBox="1">
                <a:spLocks noRot="1" noChangeAspect="1" noMove="1" noResize="1" noEditPoints="1" noAdjustHandles="1" noChangeArrowheads="1" noChangeShapeType="1" noTextEdit="1"/>
              </p:cNvSpPr>
              <p:nvPr/>
            </p:nvSpPr>
            <p:spPr>
              <a:xfrm>
                <a:off x="672353" y="439271"/>
                <a:ext cx="10255623" cy="1895071"/>
              </a:xfrm>
              <a:prstGeom prst="rect">
                <a:avLst/>
              </a:prstGeom>
              <a:blipFill>
                <a:blip r:embed="rId2"/>
                <a:stretch>
                  <a:fillRect l="-357" t="-1608" b="-4823"/>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B0CCEAA6-FE76-402F-BC08-2A5E13D19005}"/>
              </a:ext>
            </a:extLst>
          </p:cNvPr>
          <p:cNvGraphicFramePr>
            <a:graphicFrameLocks noGrp="1"/>
          </p:cNvGraphicFramePr>
          <p:nvPr>
            <p:extLst>
              <p:ext uri="{D42A27DB-BD31-4B8C-83A1-F6EECF244321}">
                <p14:modId xmlns:p14="http://schemas.microsoft.com/office/powerpoint/2010/main" val="1982733279"/>
              </p:ext>
            </p:extLst>
          </p:nvPr>
        </p:nvGraphicFramePr>
        <p:xfrm>
          <a:off x="1861670" y="2616833"/>
          <a:ext cx="8128000" cy="2062743"/>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3301595927"/>
                    </a:ext>
                  </a:extLst>
                </a:gridCol>
                <a:gridCol w="4064000">
                  <a:extLst>
                    <a:ext uri="{9D8B030D-6E8A-4147-A177-3AD203B41FA5}">
                      <a16:colId xmlns:a16="http://schemas.microsoft.com/office/drawing/2014/main" val="3238139179"/>
                    </a:ext>
                  </a:extLst>
                </a:gridCol>
              </a:tblGrid>
              <a:tr h="503989">
                <a:tc>
                  <a:txBody>
                    <a:bodyPr/>
                    <a:lstStyle/>
                    <a:p>
                      <a:pPr algn="ctr"/>
                      <a:r>
                        <a:rPr lang="en-US" dirty="0"/>
                        <a:t>ML Algorithm</a:t>
                      </a:r>
                    </a:p>
                  </a:txBody>
                  <a:tcPr/>
                </a:tc>
                <a:tc>
                  <a:txBody>
                    <a:bodyPr/>
                    <a:lstStyle/>
                    <a:p>
                      <a:pPr algn="ctr"/>
                      <a:r>
                        <a:rPr lang="en-US" dirty="0"/>
                        <a:t>Feasibility</a:t>
                      </a:r>
                    </a:p>
                  </a:txBody>
                  <a:tcPr/>
                </a:tc>
                <a:extLst>
                  <a:ext uri="{0D108BD9-81ED-4DB2-BD59-A6C34878D82A}">
                    <a16:rowId xmlns:a16="http://schemas.microsoft.com/office/drawing/2014/main" val="1238065026"/>
                  </a:ext>
                </a:extLst>
              </a:tr>
              <a:tr h="503989">
                <a:tc>
                  <a:txBody>
                    <a:bodyPr/>
                    <a:lstStyle/>
                    <a:p>
                      <a:pPr algn="l"/>
                      <a:r>
                        <a:rPr lang="en-US" dirty="0"/>
                        <a:t>Logistic Regression</a:t>
                      </a:r>
                    </a:p>
                  </a:txBody>
                  <a:tcPr/>
                </a:tc>
                <a:tc>
                  <a:txBody>
                    <a:bodyPr/>
                    <a:lstStyle/>
                    <a:p>
                      <a:pPr algn="ctr"/>
                      <a:r>
                        <a:rPr lang="en-US" dirty="0"/>
                        <a:t>0.326</a:t>
                      </a:r>
                    </a:p>
                  </a:txBody>
                  <a:tcPr/>
                </a:tc>
                <a:extLst>
                  <a:ext uri="{0D108BD9-81ED-4DB2-BD59-A6C34878D82A}">
                    <a16:rowId xmlns:a16="http://schemas.microsoft.com/office/drawing/2014/main" val="1941219847"/>
                  </a:ext>
                </a:extLst>
              </a:tr>
              <a:tr h="503989">
                <a:tc>
                  <a:txBody>
                    <a:bodyPr/>
                    <a:lstStyle/>
                    <a:p>
                      <a:pPr algn="l"/>
                      <a:r>
                        <a:rPr lang="en-US" b="1" dirty="0"/>
                        <a:t>CNN</a:t>
                      </a:r>
                    </a:p>
                  </a:txBody>
                  <a:tcPr/>
                </a:tc>
                <a:tc>
                  <a:txBody>
                    <a:bodyPr/>
                    <a:lstStyle/>
                    <a:p>
                      <a:pPr algn="ctr"/>
                      <a:r>
                        <a:rPr lang="en-US" b="1" dirty="0"/>
                        <a:t>1.198</a:t>
                      </a:r>
                    </a:p>
                  </a:txBody>
                  <a:tcPr/>
                </a:tc>
                <a:extLst>
                  <a:ext uri="{0D108BD9-81ED-4DB2-BD59-A6C34878D82A}">
                    <a16:rowId xmlns:a16="http://schemas.microsoft.com/office/drawing/2014/main" val="964493666"/>
                  </a:ext>
                </a:extLst>
              </a:tr>
              <a:tr h="550776">
                <a:tc>
                  <a:txBody>
                    <a:bodyPr/>
                    <a:lstStyle/>
                    <a:p>
                      <a:pPr algn="l"/>
                      <a:r>
                        <a:rPr lang="en-US" dirty="0"/>
                        <a:t>SVM</a:t>
                      </a:r>
                    </a:p>
                  </a:txBody>
                  <a:tcPr/>
                </a:tc>
                <a:tc>
                  <a:txBody>
                    <a:bodyPr/>
                    <a:lstStyle/>
                    <a:p>
                      <a:pPr algn="ctr"/>
                      <a:r>
                        <a:rPr lang="en-US" dirty="0"/>
                        <a:t>0.627</a:t>
                      </a:r>
                    </a:p>
                  </a:txBody>
                  <a:tcPr/>
                </a:tc>
                <a:extLst>
                  <a:ext uri="{0D108BD9-81ED-4DB2-BD59-A6C34878D82A}">
                    <a16:rowId xmlns:a16="http://schemas.microsoft.com/office/drawing/2014/main" val="341566593"/>
                  </a:ext>
                </a:extLst>
              </a:tr>
            </a:tbl>
          </a:graphicData>
        </a:graphic>
      </p:graphicFrame>
      <p:sp>
        <p:nvSpPr>
          <p:cNvPr id="5" name="TextBox 4">
            <a:extLst>
              <a:ext uri="{FF2B5EF4-FFF2-40B4-BE49-F238E27FC236}">
                <a16:creationId xmlns:a16="http://schemas.microsoft.com/office/drawing/2014/main" id="{7F44011F-AD21-4DFE-B732-B0ABD6636A98}"/>
              </a:ext>
            </a:extLst>
          </p:cNvPr>
          <p:cNvSpPr txBox="1"/>
          <p:nvPr/>
        </p:nvSpPr>
        <p:spPr>
          <a:xfrm>
            <a:off x="672353" y="4840941"/>
            <a:ext cx="10040470"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t>It is important to note that this formula is formed only for sake of comparison in this particular project with a particular machine, and has little mathematical significance elsewhere.</a:t>
            </a:r>
          </a:p>
          <a:p>
            <a:pPr marL="285750" indent="-285750">
              <a:buFont typeface="Wingdings" panose="05000000000000000000" pitchFamily="2" charset="2"/>
              <a:buChar char="q"/>
            </a:pPr>
            <a:r>
              <a:rPr lang="en-US" dirty="0"/>
              <a:t>The best algorithm according to this metric is the version of CNN implemented.</a:t>
            </a:r>
          </a:p>
        </p:txBody>
      </p:sp>
    </p:spTree>
    <p:extLst>
      <p:ext uri="{BB962C8B-B14F-4D97-AF65-F5344CB8AC3E}">
        <p14:creationId xmlns:p14="http://schemas.microsoft.com/office/powerpoint/2010/main" val="1749104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A818-6B06-4249-901C-A3BE8A393C8A}"/>
              </a:ext>
            </a:extLst>
          </p:cNvPr>
          <p:cNvSpPr>
            <a:spLocks noGrp="1"/>
          </p:cNvSpPr>
          <p:nvPr>
            <p:ph type="title"/>
          </p:nvPr>
        </p:nvSpPr>
        <p:spPr/>
        <p:txBody>
          <a:bodyPr/>
          <a:lstStyle/>
          <a:p>
            <a:r>
              <a:rPr lang="en-US" dirty="0"/>
              <a:t>Predicting with CNN</a:t>
            </a:r>
          </a:p>
        </p:txBody>
      </p:sp>
      <p:sp>
        <p:nvSpPr>
          <p:cNvPr id="3" name="Text Placeholder 2">
            <a:extLst>
              <a:ext uri="{FF2B5EF4-FFF2-40B4-BE49-F238E27FC236}">
                <a16:creationId xmlns:a16="http://schemas.microsoft.com/office/drawing/2014/main" id="{13D91F1B-B301-4522-99AF-8BBC7A64E043}"/>
              </a:ext>
            </a:extLst>
          </p:cNvPr>
          <p:cNvSpPr>
            <a:spLocks noGrp="1"/>
          </p:cNvSpPr>
          <p:nvPr>
            <p:ph type="body" idx="1"/>
          </p:nvPr>
        </p:nvSpPr>
        <p:spPr/>
        <p:txBody>
          <a:bodyPr/>
          <a:lstStyle/>
          <a:p>
            <a:r>
              <a:rPr lang="en-US" dirty="0"/>
              <a:t>USE </a:t>
            </a:r>
            <a:r>
              <a:rPr lang="en-US"/>
              <a:t>MAIN.PY FOR PREDICTION WITH ALL THE ALGORITHMS</a:t>
            </a:r>
          </a:p>
        </p:txBody>
      </p:sp>
    </p:spTree>
    <p:extLst>
      <p:ext uri="{BB962C8B-B14F-4D97-AF65-F5344CB8AC3E}">
        <p14:creationId xmlns:p14="http://schemas.microsoft.com/office/powerpoint/2010/main" val="3320325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D02139-50F9-4408-80D1-8A9FBA7A007B}"/>
              </a:ext>
            </a:extLst>
          </p:cNvPr>
          <p:cNvSpPr txBox="1"/>
          <p:nvPr/>
        </p:nvSpPr>
        <p:spPr>
          <a:xfrm>
            <a:off x="833718" y="233082"/>
            <a:ext cx="10847294" cy="646331"/>
          </a:xfrm>
          <a:prstGeom prst="rect">
            <a:avLst/>
          </a:prstGeom>
          <a:noFill/>
        </p:spPr>
        <p:txBody>
          <a:bodyPr wrap="square" rtlCol="0">
            <a:spAutoFit/>
          </a:bodyPr>
          <a:lstStyle/>
          <a:p>
            <a:r>
              <a:rPr lang="en-US" dirty="0"/>
              <a:t>A program is written that takes an image from a file (made in paint), converts it into the format close enough to the dataset; and then predicts using the CNN model saved in the files.</a:t>
            </a:r>
          </a:p>
        </p:txBody>
      </p:sp>
      <p:pic>
        <p:nvPicPr>
          <p:cNvPr id="3" name="Picture 2">
            <a:extLst>
              <a:ext uri="{FF2B5EF4-FFF2-40B4-BE49-F238E27FC236}">
                <a16:creationId xmlns:a16="http://schemas.microsoft.com/office/drawing/2014/main" id="{89786D9E-2C40-4C1A-A502-6963EC2F8158}"/>
              </a:ext>
            </a:extLst>
          </p:cNvPr>
          <p:cNvPicPr>
            <a:picLocks noChangeAspect="1"/>
          </p:cNvPicPr>
          <p:nvPr/>
        </p:nvPicPr>
        <p:blipFill>
          <a:blip r:embed="rId2"/>
          <a:stretch>
            <a:fillRect/>
          </a:stretch>
        </p:blipFill>
        <p:spPr>
          <a:xfrm>
            <a:off x="833718" y="981169"/>
            <a:ext cx="3406167" cy="3379694"/>
          </a:xfrm>
          <a:prstGeom prst="rect">
            <a:avLst/>
          </a:prstGeom>
        </p:spPr>
      </p:pic>
      <p:pic>
        <p:nvPicPr>
          <p:cNvPr id="4" name="Picture 3">
            <a:extLst>
              <a:ext uri="{FF2B5EF4-FFF2-40B4-BE49-F238E27FC236}">
                <a16:creationId xmlns:a16="http://schemas.microsoft.com/office/drawing/2014/main" id="{3D707C2F-4FD0-4F35-AC74-32A01F967766}"/>
              </a:ext>
            </a:extLst>
          </p:cNvPr>
          <p:cNvPicPr>
            <a:picLocks noChangeAspect="1"/>
          </p:cNvPicPr>
          <p:nvPr/>
        </p:nvPicPr>
        <p:blipFill>
          <a:blip r:embed="rId3"/>
          <a:stretch>
            <a:fillRect/>
          </a:stretch>
        </p:blipFill>
        <p:spPr>
          <a:xfrm>
            <a:off x="4497652" y="981169"/>
            <a:ext cx="3828744" cy="3379694"/>
          </a:xfrm>
          <a:prstGeom prst="rect">
            <a:avLst/>
          </a:prstGeom>
        </p:spPr>
      </p:pic>
      <p:pic>
        <p:nvPicPr>
          <p:cNvPr id="6" name="Picture 5">
            <a:extLst>
              <a:ext uri="{FF2B5EF4-FFF2-40B4-BE49-F238E27FC236}">
                <a16:creationId xmlns:a16="http://schemas.microsoft.com/office/drawing/2014/main" id="{42836C03-EFBF-44A9-A02C-0B0A5A18FA00}"/>
              </a:ext>
            </a:extLst>
          </p:cNvPr>
          <p:cNvPicPr>
            <a:picLocks noChangeAspect="1"/>
          </p:cNvPicPr>
          <p:nvPr/>
        </p:nvPicPr>
        <p:blipFill>
          <a:blip r:embed="rId4"/>
          <a:stretch>
            <a:fillRect/>
          </a:stretch>
        </p:blipFill>
        <p:spPr>
          <a:xfrm>
            <a:off x="9379246" y="5492763"/>
            <a:ext cx="1751064" cy="604684"/>
          </a:xfrm>
          <a:prstGeom prst="rect">
            <a:avLst/>
          </a:prstGeom>
        </p:spPr>
      </p:pic>
      <p:pic>
        <p:nvPicPr>
          <p:cNvPr id="9" name="Picture 8">
            <a:extLst>
              <a:ext uri="{FF2B5EF4-FFF2-40B4-BE49-F238E27FC236}">
                <a16:creationId xmlns:a16="http://schemas.microsoft.com/office/drawing/2014/main" id="{9BBB10CE-AC4D-4CD3-A662-B80349DA5196}"/>
              </a:ext>
            </a:extLst>
          </p:cNvPr>
          <p:cNvPicPr>
            <a:picLocks noChangeAspect="1"/>
          </p:cNvPicPr>
          <p:nvPr/>
        </p:nvPicPr>
        <p:blipFill>
          <a:blip r:embed="rId5"/>
          <a:stretch>
            <a:fillRect/>
          </a:stretch>
        </p:blipFill>
        <p:spPr>
          <a:xfrm>
            <a:off x="8584164" y="981169"/>
            <a:ext cx="3341228" cy="3379694"/>
          </a:xfrm>
          <a:prstGeom prst="rect">
            <a:avLst/>
          </a:prstGeom>
        </p:spPr>
      </p:pic>
      <p:sp>
        <p:nvSpPr>
          <p:cNvPr id="10" name="TextBox 9">
            <a:extLst>
              <a:ext uri="{FF2B5EF4-FFF2-40B4-BE49-F238E27FC236}">
                <a16:creationId xmlns:a16="http://schemas.microsoft.com/office/drawing/2014/main" id="{E5968FBE-CF9E-4EB4-B39E-7F5EDA7027F5}"/>
              </a:ext>
            </a:extLst>
          </p:cNvPr>
          <p:cNvSpPr txBox="1"/>
          <p:nvPr/>
        </p:nvSpPr>
        <p:spPr>
          <a:xfrm>
            <a:off x="779797" y="4455457"/>
            <a:ext cx="3312003" cy="646331"/>
          </a:xfrm>
          <a:prstGeom prst="rect">
            <a:avLst/>
          </a:prstGeom>
          <a:noFill/>
        </p:spPr>
        <p:txBody>
          <a:bodyPr wrap="square" rtlCol="0">
            <a:spAutoFit/>
          </a:bodyPr>
          <a:lstStyle/>
          <a:p>
            <a:pPr algn="ctr"/>
            <a:r>
              <a:rPr lang="en-US" dirty="0"/>
              <a:t>Doodle drawn using mouse/stylus on Paint</a:t>
            </a:r>
          </a:p>
        </p:txBody>
      </p:sp>
      <p:sp>
        <p:nvSpPr>
          <p:cNvPr id="11" name="TextBox 10">
            <a:extLst>
              <a:ext uri="{FF2B5EF4-FFF2-40B4-BE49-F238E27FC236}">
                <a16:creationId xmlns:a16="http://schemas.microsoft.com/office/drawing/2014/main" id="{F430FD16-1146-4CC4-8A25-ACEAC728A261}"/>
              </a:ext>
            </a:extLst>
          </p:cNvPr>
          <p:cNvSpPr txBox="1"/>
          <p:nvPr/>
        </p:nvSpPr>
        <p:spPr>
          <a:xfrm>
            <a:off x="4603019" y="4455457"/>
            <a:ext cx="3723377" cy="369332"/>
          </a:xfrm>
          <a:prstGeom prst="rect">
            <a:avLst/>
          </a:prstGeom>
          <a:noFill/>
        </p:spPr>
        <p:txBody>
          <a:bodyPr wrap="square" rtlCol="0">
            <a:spAutoFit/>
          </a:bodyPr>
          <a:lstStyle/>
          <a:p>
            <a:r>
              <a:rPr lang="en-US" dirty="0"/>
              <a:t>Grayscale image pixel data plotted</a:t>
            </a:r>
          </a:p>
        </p:txBody>
      </p:sp>
      <p:sp>
        <p:nvSpPr>
          <p:cNvPr id="13" name="TextBox 12">
            <a:extLst>
              <a:ext uri="{FF2B5EF4-FFF2-40B4-BE49-F238E27FC236}">
                <a16:creationId xmlns:a16="http://schemas.microsoft.com/office/drawing/2014/main" id="{978CD920-5B6A-4597-AF37-336593876F07}"/>
              </a:ext>
            </a:extLst>
          </p:cNvPr>
          <p:cNvSpPr txBox="1"/>
          <p:nvPr/>
        </p:nvSpPr>
        <p:spPr>
          <a:xfrm>
            <a:off x="8584164" y="4455457"/>
            <a:ext cx="3341228" cy="369332"/>
          </a:xfrm>
          <a:prstGeom prst="rect">
            <a:avLst/>
          </a:prstGeom>
          <a:noFill/>
        </p:spPr>
        <p:txBody>
          <a:bodyPr wrap="square" rtlCol="0">
            <a:spAutoFit/>
          </a:bodyPr>
          <a:lstStyle/>
          <a:p>
            <a:r>
              <a:rPr lang="en-US" dirty="0"/>
              <a:t>Pixel data used to predict class</a:t>
            </a:r>
          </a:p>
        </p:txBody>
      </p:sp>
      <p:sp>
        <p:nvSpPr>
          <p:cNvPr id="14" name="Arrow: Right 13">
            <a:extLst>
              <a:ext uri="{FF2B5EF4-FFF2-40B4-BE49-F238E27FC236}">
                <a16:creationId xmlns:a16="http://schemas.microsoft.com/office/drawing/2014/main" id="{A9E2B279-1A05-4F49-A2DF-55FA41B8539F}"/>
              </a:ext>
            </a:extLst>
          </p:cNvPr>
          <p:cNvSpPr/>
          <p:nvPr/>
        </p:nvSpPr>
        <p:spPr>
          <a:xfrm rot="5400000">
            <a:off x="9954460" y="4869612"/>
            <a:ext cx="600635" cy="510989"/>
          </a:xfrm>
          <a:prstGeom prst="rightArrow">
            <a:avLst>
              <a:gd name="adj1" fmla="val 31238"/>
              <a:gd name="adj2" fmla="val 61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8195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43A4-D756-4AD5-94D1-306A336A7154}"/>
              </a:ext>
            </a:extLst>
          </p:cNvPr>
          <p:cNvSpPr>
            <a:spLocks noGrp="1"/>
          </p:cNvSpPr>
          <p:nvPr>
            <p:ph type="title"/>
          </p:nvPr>
        </p:nvSpPr>
        <p:spPr/>
        <p:txBody>
          <a:bodyPr/>
          <a:lstStyle/>
          <a:p>
            <a:br>
              <a:rPr lang="en-US" dirty="0"/>
            </a:br>
            <a:r>
              <a:rPr lang="en-US" dirty="0"/>
              <a:t>References</a:t>
            </a:r>
          </a:p>
        </p:txBody>
      </p:sp>
      <p:sp>
        <p:nvSpPr>
          <p:cNvPr id="3" name="Content Placeholder 2">
            <a:extLst>
              <a:ext uri="{FF2B5EF4-FFF2-40B4-BE49-F238E27FC236}">
                <a16:creationId xmlns:a16="http://schemas.microsoft.com/office/drawing/2014/main" id="{EB37C5E9-4883-44FC-9ED7-3E8E7C903EAB}"/>
              </a:ext>
            </a:extLst>
          </p:cNvPr>
          <p:cNvSpPr>
            <a:spLocks noGrp="1"/>
          </p:cNvSpPr>
          <p:nvPr>
            <p:ph idx="1"/>
          </p:nvPr>
        </p:nvSpPr>
        <p:spPr>
          <a:xfrm>
            <a:off x="1451579" y="2015732"/>
            <a:ext cx="9603275" cy="3963727"/>
          </a:xfrm>
        </p:spPr>
        <p:txBody>
          <a:bodyPr numCol="1">
            <a:normAutofit/>
          </a:bodyPr>
          <a:lstStyle/>
          <a:p>
            <a:pPr marL="0" indent="0">
              <a:buNone/>
            </a:pPr>
            <a:r>
              <a:rPr lang="en-US" sz="1500" dirty="0"/>
              <a:t>[1] </a:t>
            </a:r>
            <a:r>
              <a:rPr lang="en-US" sz="1500" dirty="0">
                <a:hlinkClick r:id="rId2"/>
              </a:rPr>
              <a:t>http://cs229.stanford.edu/proj2018/report/33.pdf</a:t>
            </a:r>
            <a:endParaRPr lang="en-US" sz="1500" dirty="0"/>
          </a:p>
          <a:p>
            <a:pPr marL="0" indent="0">
              <a:buNone/>
            </a:pPr>
            <a:r>
              <a:rPr lang="en-US" sz="1500" dirty="0"/>
              <a:t>[2] https://github.com/googlecreativelab/quickdraw-dataset</a:t>
            </a:r>
          </a:p>
          <a:p>
            <a:pPr marL="0" indent="0">
              <a:buNone/>
            </a:pPr>
            <a:r>
              <a:rPr lang="en-US" sz="1500" dirty="0"/>
              <a:t>[3] https://quickdraw.withgoogle.com/data</a:t>
            </a:r>
          </a:p>
          <a:p>
            <a:pPr marL="0" indent="0">
              <a:buNone/>
            </a:pPr>
            <a:r>
              <a:rPr lang="en-US" sz="1500" dirty="0"/>
              <a:t>[4] </a:t>
            </a:r>
            <a:r>
              <a:rPr lang="en-US" sz="1500" i="1" dirty="0"/>
              <a:t>Ferguson, Thomas S. (1982). "An inconsistent maximum likelihood estimate". Journal of the American Statistical Association. </a:t>
            </a:r>
            <a:r>
              <a:rPr lang="en-US" sz="1500" b="1" i="1" dirty="0"/>
              <a:t>77</a:t>
            </a:r>
            <a:r>
              <a:rPr lang="en-US" sz="1500" i="1" dirty="0"/>
              <a:t> (380): 831–834.</a:t>
            </a:r>
          </a:p>
          <a:p>
            <a:pPr marL="0" indent="0">
              <a:buNone/>
            </a:pPr>
            <a:r>
              <a:rPr lang="en-US" sz="1500" dirty="0"/>
              <a:t>[5] </a:t>
            </a:r>
            <a:r>
              <a:rPr lang="en-US" sz="1500" dirty="0">
                <a:hlinkClick r:id="rId3"/>
              </a:rPr>
              <a:t>https://keras.io/activations/</a:t>
            </a:r>
            <a:endParaRPr lang="en-US" sz="1500" dirty="0"/>
          </a:p>
          <a:p>
            <a:pPr marL="0" indent="0">
              <a:buNone/>
            </a:pPr>
            <a:r>
              <a:rPr lang="en-US" sz="1500" dirty="0"/>
              <a:t>[6] </a:t>
            </a:r>
            <a:r>
              <a:rPr lang="en-US" sz="1500" dirty="0">
                <a:hlinkClick r:id="rId4"/>
              </a:rPr>
              <a:t>https://keras.io/regularizers/</a:t>
            </a:r>
            <a:endParaRPr lang="en-US" sz="1500" dirty="0"/>
          </a:p>
          <a:p>
            <a:pPr marL="0" indent="0">
              <a:buNone/>
            </a:pPr>
            <a:r>
              <a:rPr lang="en-US" sz="1500" dirty="0"/>
              <a:t>[7] </a:t>
            </a:r>
            <a:r>
              <a:rPr lang="en-US" sz="1500" i="1" dirty="0"/>
              <a:t>Harris, David and Harris, Sarah. Digital design and computer architecture (2nd ed.). San Francisco, Calif.: Morgan Kaufmann. p. 129. </a:t>
            </a:r>
          </a:p>
          <a:p>
            <a:pPr marL="0" indent="0">
              <a:buNone/>
            </a:pPr>
            <a:r>
              <a:rPr lang="en-US" sz="1500" dirty="0"/>
              <a:t>[8] https://scikit-learn.org/stable/modules/generated/sklearn.svm.SVC.html</a:t>
            </a:r>
          </a:p>
        </p:txBody>
      </p:sp>
    </p:spTree>
    <p:extLst>
      <p:ext uri="{BB962C8B-B14F-4D97-AF65-F5344CB8AC3E}">
        <p14:creationId xmlns:p14="http://schemas.microsoft.com/office/powerpoint/2010/main" val="121336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25D9-D779-45E0-A76C-0A8C7AA57C15}"/>
              </a:ext>
            </a:extLst>
          </p:cNvPr>
          <p:cNvSpPr>
            <a:spLocks noGrp="1"/>
          </p:cNvSpPr>
          <p:nvPr>
            <p:ph type="title"/>
          </p:nvPr>
        </p:nvSpPr>
        <p:spPr/>
        <p:txBody>
          <a:bodyPr/>
          <a:lstStyle/>
          <a:p>
            <a:r>
              <a:rPr lang="en-US" dirty="0"/>
              <a:t>Dataset	</a:t>
            </a:r>
          </a:p>
        </p:txBody>
      </p:sp>
      <p:sp>
        <p:nvSpPr>
          <p:cNvPr id="3" name="Text Placeholder 2">
            <a:extLst>
              <a:ext uri="{FF2B5EF4-FFF2-40B4-BE49-F238E27FC236}">
                <a16:creationId xmlns:a16="http://schemas.microsoft.com/office/drawing/2014/main" id="{250B1E12-3030-4D0C-9E66-5D3BCE448777}"/>
              </a:ext>
            </a:extLst>
          </p:cNvPr>
          <p:cNvSpPr>
            <a:spLocks noGrp="1"/>
          </p:cNvSpPr>
          <p:nvPr>
            <p:ph type="body" idx="1"/>
          </p:nvPr>
        </p:nvSpPr>
        <p:spPr/>
        <p:txBody>
          <a:bodyPr/>
          <a:lstStyle/>
          <a:p>
            <a:r>
              <a:rPr lang="en-US" dirty="0"/>
              <a:t>Google QuickDraw</a:t>
            </a:r>
          </a:p>
        </p:txBody>
      </p:sp>
    </p:spTree>
    <p:extLst>
      <p:ext uri="{BB962C8B-B14F-4D97-AF65-F5344CB8AC3E}">
        <p14:creationId xmlns:p14="http://schemas.microsoft.com/office/powerpoint/2010/main" val="67279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33247-57DF-4ED2-98AB-248534BE87EC}"/>
              </a:ext>
            </a:extLst>
          </p:cNvPr>
          <p:cNvSpPr/>
          <p:nvPr/>
        </p:nvSpPr>
        <p:spPr>
          <a:xfrm>
            <a:off x="842682" y="224135"/>
            <a:ext cx="6347012" cy="6186309"/>
          </a:xfrm>
          <a:prstGeom prst="rect">
            <a:avLst/>
          </a:prstGeom>
        </p:spPr>
        <p:txBody>
          <a:bodyPr wrap="square">
            <a:spAutoFit/>
          </a:bodyPr>
          <a:lstStyle/>
          <a:p>
            <a:pPr marL="342900" indent="-342900">
              <a:buFont typeface="Wingdings" panose="05000000000000000000" pitchFamily="2" charset="2"/>
              <a:buChar char="q"/>
            </a:pPr>
            <a:r>
              <a:rPr lang="en-US" dirty="0"/>
              <a:t>The Quick Draw Dataset is a collection of 50 million drawings across 345 categories, contributed by players of the game Quick Draw. [2]</a:t>
            </a:r>
          </a:p>
          <a:p>
            <a:pPr marL="342900" indent="-342900">
              <a:buFont typeface="Wingdings" panose="05000000000000000000" pitchFamily="2" charset="2"/>
              <a:buChar char="q"/>
            </a:pPr>
            <a:r>
              <a:rPr lang="en-US" dirty="0"/>
              <a:t>Some doodles that are part of the extensive dataset are displayed to the right.[3]</a:t>
            </a:r>
          </a:p>
          <a:p>
            <a:pPr marL="342900" indent="-342900">
              <a:buFont typeface="Wingdings" panose="05000000000000000000" pitchFamily="2" charset="2"/>
              <a:buChar char="q"/>
            </a:pPr>
            <a:r>
              <a:rPr lang="en-US" dirty="0"/>
              <a:t>The bitmap version of the data was used (available in .npy format for NumPy). Each drawing consisted of 28 by 28 (a total of 784 features) raw pixel inputs with values ranging between 0 and 255.</a:t>
            </a:r>
          </a:p>
          <a:p>
            <a:pPr marL="342900" indent="-342900">
              <a:buFont typeface="Wingdings" panose="05000000000000000000" pitchFamily="2" charset="2"/>
              <a:buChar char="q"/>
            </a:pPr>
            <a:r>
              <a:rPr lang="en-US" dirty="0"/>
              <a:t>We have chosen 20 of the 345 categories (owing to low computational power available). An equal number of examples were chosen from each of the classes to prevent forming a skewed dataset.</a:t>
            </a:r>
          </a:p>
          <a:p>
            <a:pPr marL="342900" indent="-342900">
              <a:buFont typeface="Wingdings" panose="05000000000000000000" pitchFamily="2" charset="2"/>
              <a:buChar char="q"/>
            </a:pPr>
            <a:r>
              <a:rPr lang="en-US" dirty="0"/>
              <a:t>For the CNN and Logistic Regression algorithms, 35,000 doodles were chosen from each class making it a total of 7,00,000 example. 20% of these examples were kept for cross-validation while a separate dataset of 1,36,000 examples was chosen for testing.</a:t>
            </a:r>
          </a:p>
          <a:p>
            <a:pPr marL="342900" indent="-342900">
              <a:buFont typeface="Wingdings" panose="05000000000000000000" pitchFamily="2" charset="2"/>
              <a:buChar char="q"/>
            </a:pPr>
            <a:r>
              <a:rPr lang="en-US" dirty="0"/>
              <a:t>For KNN and SVM (algorithms not optimized on GPU), a smaller dataset was selected details of which are specified in the upcoming slides.</a:t>
            </a:r>
          </a:p>
          <a:p>
            <a:pPr marL="342900" indent="-342900">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15FEE52B-210E-4B27-9F75-6BC37908DE9A}"/>
              </a:ext>
            </a:extLst>
          </p:cNvPr>
          <p:cNvPicPr>
            <a:picLocks noChangeAspect="1"/>
          </p:cNvPicPr>
          <p:nvPr/>
        </p:nvPicPr>
        <p:blipFill>
          <a:blip r:embed="rId2"/>
          <a:stretch>
            <a:fillRect/>
          </a:stretch>
        </p:blipFill>
        <p:spPr>
          <a:xfrm>
            <a:off x="7463678" y="224136"/>
            <a:ext cx="4400550" cy="5880830"/>
          </a:xfrm>
          <a:prstGeom prst="rect">
            <a:avLst/>
          </a:prstGeom>
        </p:spPr>
      </p:pic>
    </p:spTree>
    <p:extLst>
      <p:ext uri="{BB962C8B-B14F-4D97-AF65-F5344CB8AC3E}">
        <p14:creationId xmlns:p14="http://schemas.microsoft.com/office/powerpoint/2010/main" val="109972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4703-6DF2-4D07-BB03-208CDD89417A}"/>
              </a:ext>
            </a:extLst>
          </p:cNvPr>
          <p:cNvSpPr>
            <a:spLocks noGrp="1"/>
          </p:cNvSpPr>
          <p:nvPr>
            <p:ph type="title"/>
          </p:nvPr>
        </p:nvSpPr>
        <p:spPr/>
        <p:txBody>
          <a:bodyPr/>
          <a:lstStyle/>
          <a:p>
            <a:br>
              <a:rPr lang="en-US" dirty="0"/>
            </a:br>
            <a:r>
              <a:rPr lang="en-US" dirty="0"/>
              <a:t>Chosen classes</a:t>
            </a:r>
          </a:p>
        </p:txBody>
      </p:sp>
      <p:graphicFrame>
        <p:nvGraphicFramePr>
          <p:cNvPr id="4" name="Content Placeholder 3">
            <a:extLst>
              <a:ext uri="{FF2B5EF4-FFF2-40B4-BE49-F238E27FC236}">
                <a16:creationId xmlns:a16="http://schemas.microsoft.com/office/drawing/2014/main" id="{61E14A56-02BE-4D9F-A2D7-B08060200E8F}"/>
              </a:ext>
            </a:extLst>
          </p:cNvPr>
          <p:cNvGraphicFramePr>
            <a:graphicFrameLocks noGrp="1"/>
          </p:cNvGraphicFramePr>
          <p:nvPr>
            <p:ph idx="1"/>
            <p:extLst>
              <p:ext uri="{D42A27DB-BD31-4B8C-83A1-F6EECF244321}">
                <p14:modId xmlns:p14="http://schemas.microsoft.com/office/powerpoint/2010/main" val="1586193377"/>
              </p:ext>
            </p:extLst>
          </p:nvPr>
        </p:nvGraphicFramePr>
        <p:xfrm>
          <a:off x="1449377" y="2662517"/>
          <a:ext cx="9604376" cy="2718245"/>
        </p:xfrm>
        <a:graphic>
          <a:graphicData uri="http://schemas.openxmlformats.org/drawingml/2006/table">
            <a:tbl>
              <a:tblPr firstRow="1" bandRow="1">
                <a:tableStyleId>{5940675A-B579-460E-94D1-54222C63F5DA}</a:tableStyleId>
              </a:tblPr>
              <a:tblGrid>
                <a:gridCol w="2333729">
                  <a:extLst>
                    <a:ext uri="{9D8B030D-6E8A-4147-A177-3AD203B41FA5}">
                      <a16:colId xmlns:a16="http://schemas.microsoft.com/office/drawing/2014/main" val="2858383677"/>
                    </a:ext>
                  </a:extLst>
                </a:gridCol>
                <a:gridCol w="2468459">
                  <a:extLst>
                    <a:ext uri="{9D8B030D-6E8A-4147-A177-3AD203B41FA5}">
                      <a16:colId xmlns:a16="http://schemas.microsoft.com/office/drawing/2014/main" val="1099668728"/>
                    </a:ext>
                  </a:extLst>
                </a:gridCol>
                <a:gridCol w="2401094">
                  <a:extLst>
                    <a:ext uri="{9D8B030D-6E8A-4147-A177-3AD203B41FA5}">
                      <a16:colId xmlns:a16="http://schemas.microsoft.com/office/drawing/2014/main" val="2156131934"/>
                    </a:ext>
                  </a:extLst>
                </a:gridCol>
                <a:gridCol w="2401094">
                  <a:extLst>
                    <a:ext uri="{9D8B030D-6E8A-4147-A177-3AD203B41FA5}">
                      <a16:colId xmlns:a16="http://schemas.microsoft.com/office/drawing/2014/main" val="2654518232"/>
                    </a:ext>
                  </a:extLst>
                </a:gridCol>
              </a:tblGrid>
              <a:tr h="543649">
                <a:tc>
                  <a:txBody>
                    <a:bodyPr/>
                    <a:lstStyle/>
                    <a:p>
                      <a:pPr algn="ctr"/>
                      <a:r>
                        <a:rPr lang="en-US" dirty="0"/>
                        <a:t>Axe</a:t>
                      </a:r>
                      <a:endParaRPr lang="en-US" b="0" dirty="0"/>
                    </a:p>
                  </a:txBody>
                  <a:tcPr anchor="ctr">
                    <a:solidFill>
                      <a:schemeClr val="bg1"/>
                    </a:solidFill>
                  </a:tcPr>
                </a:tc>
                <a:tc>
                  <a:txBody>
                    <a:bodyPr/>
                    <a:lstStyle/>
                    <a:p>
                      <a:pPr algn="ctr"/>
                      <a:r>
                        <a:rPr lang="en-US" dirty="0"/>
                        <a:t>Clock</a:t>
                      </a:r>
                      <a:endParaRPr lang="en-US" b="0" dirty="0"/>
                    </a:p>
                  </a:txBody>
                  <a:tcPr anchor="ctr">
                    <a:solidFill>
                      <a:schemeClr val="bg1"/>
                    </a:solidFill>
                  </a:tcPr>
                </a:tc>
                <a:tc>
                  <a:txBody>
                    <a:bodyPr/>
                    <a:lstStyle/>
                    <a:p>
                      <a:pPr algn="ctr"/>
                      <a:r>
                        <a:rPr lang="en-US" dirty="0"/>
                        <a:t>Mountain</a:t>
                      </a:r>
                      <a:endParaRPr lang="en-US" b="0" dirty="0"/>
                    </a:p>
                  </a:txBody>
                  <a:tcPr anchor="ctr">
                    <a:solidFill>
                      <a:schemeClr val="bg1"/>
                    </a:solidFill>
                  </a:tcPr>
                </a:tc>
                <a:tc>
                  <a:txBody>
                    <a:bodyPr/>
                    <a:lstStyle/>
                    <a:p>
                      <a:pPr algn="ctr"/>
                      <a:r>
                        <a:rPr lang="en-US" dirty="0"/>
                        <a:t>Skull</a:t>
                      </a:r>
                      <a:endParaRPr lang="en-US" b="0" dirty="0"/>
                    </a:p>
                  </a:txBody>
                  <a:tcPr anchor="ctr">
                    <a:solidFill>
                      <a:schemeClr val="bg1"/>
                    </a:solidFill>
                  </a:tcPr>
                </a:tc>
                <a:extLst>
                  <a:ext uri="{0D108BD9-81ED-4DB2-BD59-A6C34878D82A}">
                    <a16:rowId xmlns:a16="http://schemas.microsoft.com/office/drawing/2014/main" val="3916778894"/>
                  </a:ext>
                </a:extLst>
              </a:tr>
              <a:tr h="543649">
                <a:tc>
                  <a:txBody>
                    <a:bodyPr/>
                    <a:lstStyle/>
                    <a:p>
                      <a:pPr algn="ctr"/>
                      <a:r>
                        <a:rPr lang="en-US" dirty="0"/>
                        <a:t>Triangle</a:t>
                      </a:r>
                      <a:endParaRPr lang="en-US" b="0" dirty="0"/>
                    </a:p>
                  </a:txBody>
                  <a:tcPr anchor="ctr">
                    <a:solidFill>
                      <a:schemeClr val="bg1"/>
                    </a:solidFill>
                  </a:tcPr>
                </a:tc>
                <a:tc>
                  <a:txBody>
                    <a:bodyPr/>
                    <a:lstStyle/>
                    <a:p>
                      <a:pPr algn="ctr"/>
                      <a:r>
                        <a:rPr lang="en-US" dirty="0"/>
                        <a:t>Lion</a:t>
                      </a:r>
                      <a:endParaRPr lang="en-US" b="0" dirty="0"/>
                    </a:p>
                  </a:txBody>
                  <a:tcPr anchor="ctr">
                    <a:solidFill>
                      <a:schemeClr val="bg1"/>
                    </a:solidFill>
                  </a:tcPr>
                </a:tc>
                <a:tc>
                  <a:txBody>
                    <a:bodyPr/>
                    <a:lstStyle/>
                    <a:p>
                      <a:pPr algn="ctr"/>
                      <a:r>
                        <a:rPr lang="en-US" dirty="0"/>
                        <a:t>Fish</a:t>
                      </a:r>
                      <a:endParaRPr lang="en-US" b="0" dirty="0"/>
                    </a:p>
                  </a:txBody>
                  <a:tcPr anchor="ctr">
                    <a:solidFill>
                      <a:schemeClr val="bg1"/>
                    </a:solidFill>
                  </a:tcPr>
                </a:tc>
                <a:tc>
                  <a:txBody>
                    <a:bodyPr/>
                    <a:lstStyle/>
                    <a:p>
                      <a:pPr algn="ctr"/>
                      <a:r>
                        <a:rPr lang="en-US" dirty="0"/>
                        <a:t>Airplane</a:t>
                      </a:r>
                      <a:endParaRPr lang="en-US" b="0" dirty="0"/>
                    </a:p>
                  </a:txBody>
                  <a:tcPr anchor="ctr">
                    <a:solidFill>
                      <a:schemeClr val="bg1"/>
                    </a:solidFill>
                  </a:tcPr>
                </a:tc>
                <a:extLst>
                  <a:ext uri="{0D108BD9-81ED-4DB2-BD59-A6C34878D82A}">
                    <a16:rowId xmlns:a16="http://schemas.microsoft.com/office/drawing/2014/main" val="1151253009"/>
                  </a:ext>
                </a:extLst>
              </a:tr>
              <a:tr h="543649">
                <a:tc>
                  <a:txBody>
                    <a:bodyPr/>
                    <a:lstStyle/>
                    <a:p>
                      <a:pPr algn="ctr"/>
                      <a:r>
                        <a:rPr lang="en-US" dirty="0"/>
                        <a:t>Cloud</a:t>
                      </a:r>
                      <a:endParaRPr lang="en-US" b="0" dirty="0"/>
                    </a:p>
                  </a:txBody>
                  <a:tcPr anchor="ctr">
                    <a:solidFill>
                      <a:schemeClr val="bg1"/>
                    </a:solidFill>
                  </a:tcPr>
                </a:tc>
                <a:tc>
                  <a:txBody>
                    <a:bodyPr/>
                    <a:lstStyle/>
                    <a:p>
                      <a:pPr algn="ctr"/>
                      <a:r>
                        <a:rPr lang="en-US" dirty="0"/>
                        <a:t>Bat</a:t>
                      </a:r>
                      <a:endParaRPr lang="en-US" b="0" dirty="0"/>
                    </a:p>
                  </a:txBody>
                  <a:tcPr anchor="ctr">
                    <a:solidFill>
                      <a:schemeClr val="bg1"/>
                    </a:solidFill>
                  </a:tcPr>
                </a:tc>
                <a:tc>
                  <a:txBody>
                    <a:bodyPr/>
                    <a:lstStyle/>
                    <a:p>
                      <a:pPr algn="ctr"/>
                      <a:r>
                        <a:rPr lang="en-US" dirty="0"/>
                        <a:t>Cup</a:t>
                      </a:r>
                      <a:endParaRPr lang="en-US" b="0" dirty="0"/>
                    </a:p>
                  </a:txBody>
                  <a:tcPr anchor="ctr">
                    <a:solidFill>
                      <a:schemeClr val="bg1"/>
                    </a:solidFill>
                  </a:tcPr>
                </a:tc>
                <a:tc>
                  <a:txBody>
                    <a:bodyPr/>
                    <a:lstStyle/>
                    <a:p>
                      <a:pPr algn="ctr"/>
                      <a:r>
                        <a:rPr lang="en-US" dirty="0"/>
                        <a:t>Apple</a:t>
                      </a:r>
                      <a:endParaRPr lang="en-US" b="0" dirty="0"/>
                    </a:p>
                  </a:txBody>
                  <a:tcPr anchor="ctr">
                    <a:solidFill>
                      <a:schemeClr val="bg1"/>
                    </a:solidFill>
                  </a:tcPr>
                </a:tc>
                <a:extLst>
                  <a:ext uri="{0D108BD9-81ED-4DB2-BD59-A6C34878D82A}">
                    <a16:rowId xmlns:a16="http://schemas.microsoft.com/office/drawing/2014/main" val="1581881498"/>
                  </a:ext>
                </a:extLst>
              </a:tr>
              <a:tr h="543649">
                <a:tc>
                  <a:txBody>
                    <a:bodyPr/>
                    <a:lstStyle/>
                    <a:p>
                      <a:pPr algn="ctr"/>
                      <a:r>
                        <a:rPr lang="en-US" dirty="0"/>
                        <a:t>Star </a:t>
                      </a:r>
                      <a:endParaRPr lang="en-US" b="0" dirty="0"/>
                    </a:p>
                  </a:txBody>
                  <a:tcPr anchor="ctr">
                    <a:solidFill>
                      <a:schemeClr val="bg1"/>
                    </a:solidFill>
                  </a:tcPr>
                </a:tc>
                <a:tc>
                  <a:txBody>
                    <a:bodyPr/>
                    <a:lstStyle/>
                    <a:p>
                      <a:pPr algn="ctr"/>
                      <a:r>
                        <a:rPr lang="en-US" dirty="0"/>
                        <a:t>Octagon</a:t>
                      </a:r>
                      <a:endParaRPr lang="en-US" b="0" dirty="0"/>
                    </a:p>
                  </a:txBody>
                  <a:tcPr anchor="ctr">
                    <a:solidFill>
                      <a:schemeClr val="bg1"/>
                    </a:solidFill>
                  </a:tcPr>
                </a:tc>
                <a:tc>
                  <a:txBody>
                    <a:bodyPr/>
                    <a:lstStyle/>
                    <a:p>
                      <a:pPr algn="ctr"/>
                      <a:r>
                        <a:rPr lang="en-US" dirty="0"/>
                        <a:t>Camel</a:t>
                      </a:r>
                      <a:endParaRPr lang="en-US" b="0" dirty="0"/>
                    </a:p>
                  </a:txBody>
                  <a:tcPr anchor="ctr">
                    <a:solidFill>
                      <a:schemeClr val="bg1"/>
                    </a:solidFill>
                  </a:tcPr>
                </a:tc>
                <a:tc>
                  <a:txBody>
                    <a:bodyPr/>
                    <a:lstStyle/>
                    <a:p>
                      <a:pPr algn="ctr"/>
                      <a:r>
                        <a:rPr lang="en-US" dirty="0"/>
                        <a:t>Umbrella</a:t>
                      </a:r>
                      <a:endParaRPr lang="en-US" b="0" dirty="0"/>
                    </a:p>
                  </a:txBody>
                  <a:tcPr anchor="ctr">
                    <a:solidFill>
                      <a:schemeClr val="bg1"/>
                    </a:solidFill>
                  </a:tcPr>
                </a:tc>
                <a:extLst>
                  <a:ext uri="{0D108BD9-81ED-4DB2-BD59-A6C34878D82A}">
                    <a16:rowId xmlns:a16="http://schemas.microsoft.com/office/drawing/2014/main" val="1058761397"/>
                  </a:ext>
                </a:extLst>
              </a:tr>
              <a:tr h="543649">
                <a:tc>
                  <a:txBody>
                    <a:bodyPr/>
                    <a:lstStyle/>
                    <a:p>
                      <a:pPr algn="ctr"/>
                      <a:r>
                        <a:rPr lang="en-US" dirty="0"/>
                        <a:t>Leaf</a:t>
                      </a:r>
                      <a:endParaRPr lang="en-US" b="0" dirty="0"/>
                    </a:p>
                  </a:txBody>
                  <a:tcPr anchor="ctr">
                    <a:solidFill>
                      <a:schemeClr val="bg1"/>
                    </a:solidFill>
                  </a:tcPr>
                </a:tc>
                <a:tc>
                  <a:txBody>
                    <a:bodyPr/>
                    <a:lstStyle/>
                    <a:p>
                      <a:pPr algn="ctr"/>
                      <a:r>
                        <a:rPr lang="en-US" dirty="0"/>
                        <a:t>Duck </a:t>
                      </a:r>
                      <a:endParaRPr lang="en-US" b="0" dirty="0"/>
                    </a:p>
                  </a:txBody>
                  <a:tcPr anchor="ctr">
                    <a:solidFill>
                      <a:schemeClr val="bg1"/>
                    </a:solidFill>
                  </a:tcPr>
                </a:tc>
                <a:tc>
                  <a:txBody>
                    <a:bodyPr/>
                    <a:lstStyle/>
                    <a:p>
                      <a:pPr algn="ctr"/>
                      <a:r>
                        <a:rPr lang="en-US" dirty="0"/>
                        <a:t>Diamond</a:t>
                      </a:r>
                      <a:endParaRPr lang="en-US" b="0" dirty="0"/>
                    </a:p>
                  </a:txBody>
                  <a:tcPr anchor="ctr">
                    <a:solidFill>
                      <a:schemeClr val="bg1"/>
                    </a:solidFill>
                  </a:tcPr>
                </a:tc>
                <a:tc>
                  <a:txBody>
                    <a:bodyPr/>
                    <a:lstStyle/>
                    <a:p>
                      <a:pPr algn="ctr"/>
                      <a:r>
                        <a:rPr lang="en-US" dirty="0"/>
                        <a:t>House</a:t>
                      </a:r>
                      <a:endParaRPr lang="en-US" b="0" dirty="0"/>
                    </a:p>
                  </a:txBody>
                  <a:tcPr anchor="ctr">
                    <a:solidFill>
                      <a:schemeClr val="bg1"/>
                    </a:solidFill>
                  </a:tcPr>
                </a:tc>
                <a:extLst>
                  <a:ext uri="{0D108BD9-81ED-4DB2-BD59-A6C34878D82A}">
                    <a16:rowId xmlns:a16="http://schemas.microsoft.com/office/drawing/2014/main" val="2588310772"/>
                  </a:ext>
                </a:extLst>
              </a:tr>
            </a:tbl>
          </a:graphicData>
        </a:graphic>
      </p:graphicFrame>
      <p:sp>
        <p:nvSpPr>
          <p:cNvPr id="5" name="TextBox 4">
            <a:extLst>
              <a:ext uri="{FF2B5EF4-FFF2-40B4-BE49-F238E27FC236}">
                <a16:creationId xmlns:a16="http://schemas.microsoft.com/office/drawing/2014/main" id="{3EE2A3A5-C26D-4A5A-A772-B1A30BD6CD0C}"/>
              </a:ext>
            </a:extLst>
          </p:cNvPr>
          <p:cNvSpPr txBox="1"/>
          <p:nvPr/>
        </p:nvSpPr>
        <p:spPr>
          <a:xfrm>
            <a:off x="1449377" y="1981200"/>
            <a:ext cx="8931752" cy="369332"/>
          </a:xfrm>
          <a:prstGeom prst="rect">
            <a:avLst/>
          </a:prstGeom>
          <a:noFill/>
        </p:spPr>
        <p:txBody>
          <a:bodyPr wrap="square" rtlCol="0">
            <a:spAutoFit/>
          </a:bodyPr>
          <a:lstStyle/>
          <a:p>
            <a:r>
              <a:rPr lang="en-US" dirty="0"/>
              <a:t>The chosen 20 classes are , in order, the following:</a:t>
            </a:r>
          </a:p>
        </p:txBody>
      </p:sp>
      <p:pic>
        <p:nvPicPr>
          <p:cNvPr id="6" name="Picture 5">
            <a:extLst>
              <a:ext uri="{FF2B5EF4-FFF2-40B4-BE49-F238E27FC236}">
                <a16:creationId xmlns:a16="http://schemas.microsoft.com/office/drawing/2014/main" id="{E845A04F-C883-494E-8B14-C1222E6FDA06}"/>
              </a:ext>
            </a:extLst>
          </p:cNvPr>
          <p:cNvPicPr>
            <a:picLocks noChangeAspect="1"/>
          </p:cNvPicPr>
          <p:nvPr/>
        </p:nvPicPr>
        <p:blipFill>
          <a:blip r:embed="rId2"/>
          <a:stretch>
            <a:fillRect/>
          </a:stretch>
        </p:blipFill>
        <p:spPr>
          <a:xfrm>
            <a:off x="10381129" y="3327231"/>
            <a:ext cx="552450" cy="342900"/>
          </a:xfrm>
          <a:prstGeom prst="rect">
            <a:avLst/>
          </a:prstGeom>
        </p:spPr>
      </p:pic>
      <p:pic>
        <p:nvPicPr>
          <p:cNvPr id="7" name="Picture 6">
            <a:extLst>
              <a:ext uri="{FF2B5EF4-FFF2-40B4-BE49-F238E27FC236}">
                <a16:creationId xmlns:a16="http://schemas.microsoft.com/office/drawing/2014/main" id="{E611D5A2-58EB-4625-BE47-B8C300FB8E13}"/>
              </a:ext>
            </a:extLst>
          </p:cNvPr>
          <p:cNvPicPr>
            <a:picLocks noChangeAspect="1"/>
          </p:cNvPicPr>
          <p:nvPr/>
        </p:nvPicPr>
        <p:blipFill>
          <a:blip r:embed="rId3"/>
          <a:stretch>
            <a:fillRect/>
          </a:stretch>
        </p:blipFill>
        <p:spPr>
          <a:xfrm>
            <a:off x="3234297" y="2702095"/>
            <a:ext cx="523875" cy="457200"/>
          </a:xfrm>
          <a:prstGeom prst="rect">
            <a:avLst/>
          </a:prstGeom>
        </p:spPr>
      </p:pic>
      <p:pic>
        <p:nvPicPr>
          <p:cNvPr id="8" name="Picture 7">
            <a:extLst>
              <a:ext uri="{FF2B5EF4-FFF2-40B4-BE49-F238E27FC236}">
                <a16:creationId xmlns:a16="http://schemas.microsoft.com/office/drawing/2014/main" id="{A6B0D257-6C0C-4BC9-BF3A-23336ACE326F}"/>
              </a:ext>
            </a:extLst>
          </p:cNvPr>
          <p:cNvPicPr>
            <a:picLocks noChangeAspect="1"/>
          </p:cNvPicPr>
          <p:nvPr/>
        </p:nvPicPr>
        <p:blipFill>
          <a:blip r:embed="rId4"/>
          <a:stretch>
            <a:fillRect/>
          </a:stretch>
        </p:blipFill>
        <p:spPr>
          <a:xfrm>
            <a:off x="5662840" y="2683045"/>
            <a:ext cx="504825" cy="495300"/>
          </a:xfrm>
          <a:prstGeom prst="rect">
            <a:avLst/>
          </a:prstGeom>
        </p:spPr>
      </p:pic>
      <p:pic>
        <p:nvPicPr>
          <p:cNvPr id="9" name="Picture 8">
            <a:extLst>
              <a:ext uri="{FF2B5EF4-FFF2-40B4-BE49-F238E27FC236}">
                <a16:creationId xmlns:a16="http://schemas.microsoft.com/office/drawing/2014/main" id="{99D9CA6C-1594-4D04-8706-871BB6BAE936}"/>
              </a:ext>
            </a:extLst>
          </p:cNvPr>
          <p:cNvPicPr>
            <a:picLocks noChangeAspect="1"/>
          </p:cNvPicPr>
          <p:nvPr/>
        </p:nvPicPr>
        <p:blipFill>
          <a:blip r:embed="rId5"/>
          <a:stretch>
            <a:fillRect/>
          </a:stretch>
        </p:blipFill>
        <p:spPr>
          <a:xfrm>
            <a:off x="5643791" y="3256967"/>
            <a:ext cx="542925" cy="466725"/>
          </a:xfrm>
          <a:prstGeom prst="rect">
            <a:avLst/>
          </a:prstGeom>
        </p:spPr>
      </p:pic>
      <p:pic>
        <p:nvPicPr>
          <p:cNvPr id="10" name="Picture 9">
            <a:extLst>
              <a:ext uri="{FF2B5EF4-FFF2-40B4-BE49-F238E27FC236}">
                <a16:creationId xmlns:a16="http://schemas.microsoft.com/office/drawing/2014/main" id="{1B9E87FD-DB10-4C87-A90E-757B1156A465}"/>
              </a:ext>
            </a:extLst>
          </p:cNvPr>
          <p:cNvPicPr>
            <a:picLocks noChangeAspect="1"/>
          </p:cNvPicPr>
          <p:nvPr/>
        </p:nvPicPr>
        <p:blipFill>
          <a:blip r:embed="rId6"/>
          <a:stretch>
            <a:fillRect/>
          </a:stretch>
        </p:blipFill>
        <p:spPr>
          <a:xfrm>
            <a:off x="5718818" y="4855564"/>
            <a:ext cx="485775" cy="514350"/>
          </a:xfrm>
          <a:prstGeom prst="rect">
            <a:avLst/>
          </a:prstGeom>
        </p:spPr>
      </p:pic>
      <p:pic>
        <p:nvPicPr>
          <p:cNvPr id="11" name="Picture 10">
            <a:extLst>
              <a:ext uri="{FF2B5EF4-FFF2-40B4-BE49-F238E27FC236}">
                <a16:creationId xmlns:a16="http://schemas.microsoft.com/office/drawing/2014/main" id="{6073C265-856F-40DA-BB58-6BD39622F60A}"/>
              </a:ext>
            </a:extLst>
          </p:cNvPr>
          <p:cNvPicPr>
            <a:picLocks noChangeAspect="1"/>
          </p:cNvPicPr>
          <p:nvPr/>
        </p:nvPicPr>
        <p:blipFill>
          <a:blip r:embed="rId7"/>
          <a:stretch>
            <a:fillRect/>
          </a:stretch>
        </p:blipFill>
        <p:spPr>
          <a:xfrm>
            <a:off x="8172559" y="3244080"/>
            <a:ext cx="447675" cy="457200"/>
          </a:xfrm>
          <a:prstGeom prst="rect">
            <a:avLst/>
          </a:prstGeom>
        </p:spPr>
      </p:pic>
      <p:pic>
        <p:nvPicPr>
          <p:cNvPr id="12" name="Picture 11">
            <a:extLst>
              <a:ext uri="{FF2B5EF4-FFF2-40B4-BE49-F238E27FC236}">
                <a16:creationId xmlns:a16="http://schemas.microsoft.com/office/drawing/2014/main" id="{20D2D398-C51D-4FDC-AB17-8B84BDA69F76}"/>
              </a:ext>
            </a:extLst>
          </p:cNvPr>
          <p:cNvPicPr>
            <a:picLocks noChangeAspect="1"/>
          </p:cNvPicPr>
          <p:nvPr/>
        </p:nvPicPr>
        <p:blipFill>
          <a:blip r:embed="rId8"/>
          <a:stretch>
            <a:fillRect/>
          </a:stretch>
        </p:blipFill>
        <p:spPr>
          <a:xfrm>
            <a:off x="10505514" y="3812089"/>
            <a:ext cx="419100" cy="419100"/>
          </a:xfrm>
          <a:prstGeom prst="rect">
            <a:avLst/>
          </a:prstGeom>
        </p:spPr>
      </p:pic>
      <p:pic>
        <p:nvPicPr>
          <p:cNvPr id="13" name="Picture 12">
            <a:extLst>
              <a:ext uri="{FF2B5EF4-FFF2-40B4-BE49-F238E27FC236}">
                <a16:creationId xmlns:a16="http://schemas.microsoft.com/office/drawing/2014/main" id="{C539AB72-B80F-42D4-AC67-27B4E9232FA0}"/>
              </a:ext>
            </a:extLst>
          </p:cNvPr>
          <p:cNvPicPr>
            <a:picLocks noChangeAspect="1"/>
          </p:cNvPicPr>
          <p:nvPr/>
        </p:nvPicPr>
        <p:blipFill>
          <a:blip r:embed="rId9"/>
          <a:stretch>
            <a:fillRect/>
          </a:stretch>
        </p:blipFill>
        <p:spPr>
          <a:xfrm>
            <a:off x="8172559" y="2721145"/>
            <a:ext cx="438150" cy="419100"/>
          </a:xfrm>
          <a:prstGeom prst="rect">
            <a:avLst/>
          </a:prstGeom>
        </p:spPr>
      </p:pic>
      <p:pic>
        <p:nvPicPr>
          <p:cNvPr id="14" name="Picture 13">
            <a:extLst>
              <a:ext uri="{FF2B5EF4-FFF2-40B4-BE49-F238E27FC236}">
                <a16:creationId xmlns:a16="http://schemas.microsoft.com/office/drawing/2014/main" id="{9C6EB15D-0192-481A-A374-48052C24DAF2}"/>
              </a:ext>
            </a:extLst>
          </p:cNvPr>
          <p:cNvPicPr>
            <a:picLocks noChangeAspect="1"/>
          </p:cNvPicPr>
          <p:nvPr/>
        </p:nvPicPr>
        <p:blipFill>
          <a:blip r:embed="rId10"/>
          <a:stretch>
            <a:fillRect/>
          </a:stretch>
        </p:blipFill>
        <p:spPr>
          <a:xfrm>
            <a:off x="8143397" y="4855564"/>
            <a:ext cx="485775" cy="447675"/>
          </a:xfrm>
          <a:prstGeom prst="rect">
            <a:avLst/>
          </a:prstGeom>
        </p:spPr>
      </p:pic>
      <p:pic>
        <p:nvPicPr>
          <p:cNvPr id="15" name="Picture 14">
            <a:extLst>
              <a:ext uri="{FF2B5EF4-FFF2-40B4-BE49-F238E27FC236}">
                <a16:creationId xmlns:a16="http://schemas.microsoft.com/office/drawing/2014/main" id="{AF02D2E4-77E2-4803-9DCD-CA385473282D}"/>
              </a:ext>
            </a:extLst>
          </p:cNvPr>
          <p:cNvPicPr>
            <a:picLocks noChangeAspect="1"/>
          </p:cNvPicPr>
          <p:nvPr/>
        </p:nvPicPr>
        <p:blipFill>
          <a:blip r:embed="rId11"/>
          <a:stretch>
            <a:fillRect/>
          </a:stretch>
        </p:blipFill>
        <p:spPr>
          <a:xfrm>
            <a:off x="5643791" y="4339410"/>
            <a:ext cx="542925" cy="457200"/>
          </a:xfrm>
          <a:prstGeom prst="rect">
            <a:avLst/>
          </a:prstGeom>
        </p:spPr>
      </p:pic>
      <p:pic>
        <p:nvPicPr>
          <p:cNvPr id="16" name="Picture 15">
            <a:extLst>
              <a:ext uri="{FF2B5EF4-FFF2-40B4-BE49-F238E27FC236}">
                <a16:creationId xmlns:a16="http://schemas.microsoft.com/office/drawing/2014/main" id="{38C82D01-8FC4-4E5C-ADE3-968EFC2A70C5}"/>
              </a:ext>
            </a:extLst>
          </p:cNvPr>
          <p:cNvPicPr>
            <a:picLocks noChangeAspect="1"/>
          </p:cNvPicPr>
          <p:nvPr/>
        </p:nvPicPr>
        <p:blipFill>
          <a:blip r:embed="rId12"/>
          <a:stretch>
            <a:fillRect/>
          </a:stretch>
        </p:blipFill>
        <p:spPr>
          <a:xfrm>
            <a:off x="10541373" y="2711620"/>
            <a:ext cx="419100" cy="447675"/>
          </a:xfrm>
          <a:prstGeom prst="rect">
            <a:avLst/>
          </a:prstGeom>
        </p:spPr>
      </p:pic>
      <p:pic>
        <p:nvPicPr>
          <p:cNvPr id="17" name="Picture 16">
            <a:extLst>
              <a:ext uri="{FF2B5EF4-FFF2-40B4-BE49-F238E27FC236}">
                <a16:creationId xmlns:a16="http://schemas.microsoft.com/office/drawing/2014/main" id="{D5CB7CBC-F846-4E4C-952E-F225117AC30D}"/>
              </a:ext>
            </a:extLst>
          </p:cNvPr>
          <p:cNvPicPr>
            <a:picLocks noChangeAspect="1"/>
          </p:cNvPicPr>
          <p:nvPr/>
        </p:nvPicPr>
        <p:blipFill>
          <a:blip r:embed="rId13"/>
          <a:stretch>
            <a:fillRect/>
          </a:stretch>
        </p:blipFill>
        <p:spPr>
          <a:xfrm>
            <a:off x="3234297" y="3854951"/>
            <a:ext cx="457200" cy="333375"/>
          </a:xfrm>
          <a:prstGeom prst="rect">
            <a:avLst/>
          </a:prstGeom>
        </p:spPr>
      </p:pic>
      <p:pic>
        <p:nvPicPr>
          <p:cNvPr id="18" name="Picture 17">
            <a:extLst>
              <a:ext uri="{FF2B5EF4-FFF2-40B4-BE49-F238E27FC236}">
                <a16:creationId xmlns:a16="http://schemas.microsoft.com/office/drawing/2014/main" id="{CF6802AF-5C3D-49ED-BD2F-A149834146C7}"/>
              </a:ext>
            </a:extLst>
          </p:cNvPr>
          <p:cNvPicPr>
            <a:picLocks noChangeAspect="1"/>
          </p:cNvPicPr>
          <p:nvPr/>
        </p:nvPicPr>
        <p:blipFill>
          <a:blip r:embed="rId14"/>
          <a:stretch>
            <a:fillRect/>
          </a:stretch>
        </p:blipFill>
        <p:spPr>
          <a:xfrm>
            <a:off x="10513305" y="4395559"/>
            <a:ext cx="438150" cy="361950"/>
          </a:xfrm>
          <a:prstGeom prst="rect">
            <a:avLst/>
          </a:prstGeom>
        </p:spPr>
      </p:pic>
      <p:pic>
        <p:nvPicPr>
          <p:cNvPr id="19" name="Picture 18">
            <a:extLst>
              <a:ext uri="{FF2B5EF4-FFF2-40B4-BE49-F238E27FC236}">
                <a16:creationId xmlns:a16="http://schemas.microsoft.com/office/drawing/2014/main" id="{A134B941-DE83-4A4A-A824-93992BB4B405}"/>
              </a:ext>
            </a:extLst>
          </p:cNvPr>
          <p:cNvPicPr>
            <a:picLocks noChangeAspect="1"/>
          </p:cNvPicPr>
          <p:nvPr/>
        </p:nvPicPr>
        <p:blipFill>
          <a:blip r:embed="rId15"/>
          <a:stretch>
            <a:fillRect/>
          </a:stretch>
        </p:blipFill>
        <p:spPr>
          <a:xfrm>
            <a:off x="3234297" y="3311106"/>
            <a:ext cx="466725" cy="381000"/>
          </a:xfrm>
          <a:prstGeom prst="rect">
            <a:avLst/>
          </a:prstGeom>
        </p:spPr>
      </p:pic>
      <p:pic>
        <p:nvPicPr>
          <p:cNvPr id="20" name="Picture 19">
            <a:extLst>
              <a:ext uri="{FF2B5EF4-FFF2-40B4-BE49-F238E27FC236}">
                <a16:creationId xmlns:a16="http://schemas.microsoft.com/office/drawing/2014/main" id="{7CB406F5-D6A3-4B74-9709-778A449D6BDC}"/>
              </a:ext>
            </a:extLst>
          </p:cNvPr>
          <p:cNvPicPr>
            <a:picLocks noChangeAspect="1"/>
          </p:cNvPicPr>
          <p:nvPr/>
        </p:nvPicPr>
        <p:blipFill>
          <a:blip r:embed="rId16"/>
          <a:stretch>
            <a:fillRect/>
          </a:stretch>
        </p:blipFill>
        <p:spPr>
          <a:xfrm>
            <a:off x="5662840" y="3891943"/>
            <a:ext cx="438150" cy="247650"/>
          </a:xfrm>
          <a:prstGeom prst="rect">
            <a:avLst/>
          </a:prstGeom>
        </p:spPr>
      </p:pic>
      <p:pic>
        <p:nvPicPr>
          <p:cNvPr id="21" name="Picture 20">
            <a:extLst>
              <a:ext uri="{FF2B5EF4-FFF2-40B4-BE49-F238E27FC236}">
                <a16:creationId xmlns:a16="http://schemas.microsoft.com/office/drawing/2014/main" id="{F655B0AB-F510-4F36-B9F1-E90DD7E217F4}"/>
              </a:ext>
            </a:extLst>
          </p:cNvPr>
          <p:cNvPicPr>
            <a:picLocks noChangeAspect="1"/>
          </p:cNvPicPr>
          <p:nvPr/>
        </p:nvPicPr>
        <p:blipFill>
          <a:blip r:embed="rId17"/>
          <a:stretch>
            <a:fillRect/>
          </a:stretch>
        </p:blipFill>
        <p:spPr>
          <a:xfrm>
            <a:off x="8105662" y="3890411"/>
            <a:ext cx="466725" cy="314325"/>
          </a:xfrm>
          <a:prstGeom prst="rect">
            <a:avLst/>
          </a:prstGeom>
        </p:spPr>
      </p:pic>
      <p:pic>
        <p:nvPicPr>
          <p:cNvPr id="22" name="Picture 21">
            <a:extLst>
              <a:ext uri="{FF2B5EF4-FFF2-40B4-BE49-F238E27FC236}">
                <a16:creationId xmlns:a16="http://schemas.microsoft.com/office/drawing/2014/main" id="{35448A26-9154-4F83-85A5-11425D469536}"/>
              </a:ext>
            </a:extLst>
          </p:cNvPr>
          <p:cNvPicPr>
            <a:picLocks noChangeAspect="1"/>
          </p:cNvPicPr>
          <p:nvPr/>
        </p:nvPicPr>
        <p:blipFill>
          <a:blip r:embed="rId18"/>
          <a:stretch>
            <a:fillRect/>
          </a:stretch>
        </p:blipFill>
        <p:spPr>
          <a:xfrm>
            <a:off x="8143397" y="4339410"/>
            <a:ext cx="428625" cy="428625"/>
          </a:xfrm>
          <a:prstGeom prst="rect">
            <a:avLst/>
          </a:prstGeom>
        </p:spPr>
      </p:pic>
      <p:pic>
        <p:nvPicPr>
          <p:cNvPr id="23" name="Picture 22">
            <a:extLst>
              <a:ext uri="{FF2B5EF4-FFF2-40B4-BE49-F238E27FC236}">
                <a16:creationId xmlns:a16="http://schemas.microsoft.com/office/drawing/2014/main" id="{94E60C74-0367-4E3A-8385-CD73C099CD06}"/>
              </a:ext>
            </a:extLst>
          </p:cNvPr>
          <p:cNvPicPr>
            <a:picLocks noChangeAspect="1"/>
          </p:cNvPicPr>
          <p:nvPr/>
        </p:nvPicPr>
        <p:blipFill>
          <a:blip r:embed="rId19"/>
          <a:stretch>
            <a:fillRect/>
          </a:stretch>
        </p:blipFill>
        <p:spPr>
          <a:xfrm>
            <a:off x="10532969" y="4921879"/>
            <a:ext cx="409575" cy="371475"/>
          </a:xfrm>
          <a:prstGeom prst="rect">
            <a:avLst/>
          </a:prstGeom>
        </p:spPr>
      </p:pic>
      <p:pic>
        <p:nvPicPr>
          <p:cNvPr id="24" name="Picture 23">
            <a:extLst>
              <a:ext uri="{FF2B5EF4-FFF2-40B4-BE49-F238E27FC236}">
                <a16:creationId xmlns:a16="http://schemas.microsoft.com/office/drawing/2014/main" id="{504CD49D-C754-4C2B-BD6C-441B50276A7A}"/>
              </a:ext>
            </a:extLst>
          </p:cNvPr>
          <p:cNvPicPr>
            <a:picLocks noChangeAspect="1"/>
          </p:cNvPicPr>
          <p:nvPr/>
        </p:nvPicPr>
        <p:blipFill>
          <a:blip r:embed="rId20"/>
          <a:stretch>
            <a:fillRect/>
          </a:stretch>
        </p:blipFill>
        <p:spPr>
          <a:xfrm>
            <a:off x="3258485" y="4372439"/>
            <a:ext cx="428625" cy="390525"/>
          </a:xfrm>
          <a:prstGeom prst="rect">
            <a:avLst/>
          </a:prstGeom>
        </p:spPr>
      </p:pic>
      <p:pic>
        <p:nvPicPr>
          <p:cNvPr id="25" name="Picture 24">
            <a:extLst>
              <a:ext uri="{FF2B5EF4-FFF2-40B4-BE49-F238E27FC236}">
                <a16:creationId xmlns:a16="http://schemas.microsoft.com/office/drawing/2014/main" id="{18A1F7E0-D412-482D-AA12-22EF3243CFB9}"/>
              </a:ext>
            </a:extLst>
          </p:cNvPr>
          <p:cNvPicPr>
            <a:picLocks noChangeAspect="1"/>
          </p:cNvPicPr>
          <p:nvPr/>
        </p:nvPicPr>
        <p:blipFill>
          <a:blip r:embed="rId21"/>
          <a:stretch>
            <a:fillRect/>
          </a:stretch>
        </p:blipFill>
        <p:spPr>
          <a:xfrm>
            <a:off x="3306109" y="4893304"/>
            <a:ext cx="333375" cy="400050"/>
          </a:xfrm>
          <a:prstGeom prst="rect">
            <a:avLst/>
          </a:prstGeom>
        </p:spPr>
      </p:pic>
    </p:spTree>
    <p:extLst>
      <p:ext uri="{BB962C8B-B14F-4D97-AF65-F5344CB8AC3E}">
        <p14:creationId xmlns:p14="http://schemas.microsoft.com/office/powerpoint/2010/main" val="133872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075F-8641-4203-8ED5-A2951EEC65D5}"/>
              </a:ext>
            </a:extLst>
          </p:cNvPr>
          <p:cNvSpPr>
            <a:spLocks noGrp="1"/>
          </p:cNvSpPr>
          <p:nvPr>
            <p:ph type="title"/>
          </p:nvPr>
        </p:nvSpPr>
        <p:spPr/>
        <p:txBody>
          <a:bodyPr/>
          <a:lstStyle/>
          <a:p>
            <a:r>
              <a:rPr lang="en-US" dirty="0"/>
              <a:t>Methodology &amp; Results</a:t>
            </a:r>
          </a:p>
        </p:txBody>
      </p:sp>
      <p:sp>
        <p:nvSpPr>
          <p:cNvPr id="3" name="Text Placeholder 2">
            <a:extLst>
              <a:ext uri="{FF2B5EF4-FFF2-40B4-BE49-F238E27FC236}">
                <a16:creationId xmlns:a16="http://schemas.microsoft.com/office/drawing/2014/main" id="{6C16C01D-3431-4814-AB48-E8C1F02733C1}"/>
              </a:ext>
            </a:extLst>
          </p:cNvPr>
          <p:cNvSpPr>
            <a:spLocks noGrp="1"/>
          </p:cNvSpPr>
          <p:nvPr>
            <p:ph type="body" idx="1"/>
          </p:nvPr>
        </p:nvSpPr>
        <p:spPr/>
        <p:txBody>
          <a:bodyPr/>
          <a:lstStyle/>
          <a:p>
            <a:r>
              <a:rPr lang="en-US" dirty="0"/>
              <a:t>Logistic Regression</a:t>
            </a:r>
          </a:p>
        </p:txBody>
      </p:sp>
    </p:spTree>
    <p:extLst>
      <p:ext uri="{BB962C8B-B14F-4D97-AF65-F5344CB8AC3E}">
        <p14:creationId xmlns:p14="http://schemas.microsoft.com/office/powerpoint/2010/main" val="194541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C27C-EF47-43CF-9D10-DA7AE03727C1}"/>
              </a:ext>
            </a:extLst>
          </p:cNvPr>
          <p:cNvSpPr>
            <a:spLocks noGrp="1"/>
          </p:cNvSpPr>
          <p:nvPr>
            <p:ph type="title"/>
          </p:nvPr>
        </p:nvSpPr>
        <p:spPr>
          <a:xfrm>
            <a:off x="1451579" y="804519"/>
            <a:ext cx="9603275" cy="1049235"/>
          </a:xfrm>
        </p:spPr>
        <p:txBody>
          <a:bodyPr/>
          <a:lstStyle/>
          <a:p>
            <a:br>
              <a:rPr lang="en-US" dirty="0"/>
            </a:br>
            <a:r>
              <a:rPr lang="en-US" dirty="0"/>
              <a:t>Algorithm</a:t>
            </a:r>
          </a:p>
        </p:txBody>
      </p:sp>
      <p:sp>
        <p:nvSpPr>
          <p:cNvPr id="3" name="Content Placeholder 2">
            <a:extLst>
              <a:ext uri="{FF2B5EF4-FFF2-40B4-BE49-F238E27FC236}">
                <a16:creationId xmlns:a16="http://schemas.microsoft.com/office/drawing/2014/main" id="{EEB61BBE-DA41-472D-B578-BE67E1D5C705}"/>
              </a:ext>
            </a:extLst>
          </p:cNvPr>
          <p:cNvSpPr>
            <a:spLocks noGrp="1"/>
          </p:cNvSpPr>
          <p:nvPr>
            <p:ph idx="1"/>
          </p:nvPr>
        </p:nvSpPr>
        <p:spPr>
          <a:xfrm>
            <a:off x="1451579" y="2015732"/>
            <a:ext cx="9603275" cy="3596174"/>
          </a:xfrm>
        </p:spPr>
        <p:txBody>
          <a:bodyPr>
            <a:normAutofit/>
          </a:bodyPr>
          <a:lstStyle/>
          <a:p>
            <a:r>
              <a:rPr lang="en-US" u="sng" dirty="0"/>
              <a:t>Library used:  TensorFlow-GPU</a:t>
            </a:r>
          </a:p>
          <a:p>
            <a:r>
              <a:rPr lang="en-US" dirty="0"/>
              <a:t>Logistic Regression is a linear fitting algorithm that uses a sigmoid activation function in conjunction with a suitable optimizer(Stochastic Gradient Descent[4] in this case) to predict a multi-class problem using the One vs All technique.</a:t>
            </a:r>
          </a:p>
          <a:p>
            <a:r>
              <a:rPr lang="en-US" dirty="0"/>
              <a:t>In TensorFlow, this algorithm can be estimated as a Neural Network with no hidden layers. The output layer is dense with a ‘SoftMax’[5] activation (output sums up to one) and L2 regularization[6]. Polynomial features (squares of the original 784 features) were added to counter high-bias.</a:t>
            </a:r>
            <a:endParaRPr lang="en-US" sz="1200" dirty="0">
              <a:latin typeface="Consolas" panose="020B0609020204030204" pitchFamily="49" charset="0"/>
            </a:endParaRPr>
          </a:p>
          <a:p>
            <a:endParaRPr lang="en-US" dirty="0"/>
          </a:p>
        </p:txBody>
      </p:sp>
    </p:spTree>
    <p:extLst>
      <p:ext uri="{BB962C8B-B14F-4D97-AF65-F5344CB8AC3E}">
        <p14:creationId xmlns:p14="http://schemas.microsoft.com/office/powerpoint/2010/main" val="487539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EEDA245-1333-4CAE-98CF-40C6E159D9CE}"/>
              </a:ext>
            </a:extLst>
          </p:cNvPr>
          <p:cNvSpPr>
            <a:spLocks noGrp="1"/>
          </p:cNvSpPr>
          <p:nvPr>
            <p:ph type="title"/>
          </p:nvPr>
        </p:nvSpPr>
        <p:spPr>
          <a:xfrm>
            <a:off x="1451580" y="804520"/>
            <a:ext cx="4176511" cy="1049235"/>
          </a:xfrm>
        </p:spPr>
        <p:txBody>
          <a:bodyPr>
            <a:normAutofit/>
          </a:bodyPr>
          <a:lstStyle/>
          <a:p>
            <a:br>
              <a:rPr lang="en-US"/>
            </a:br>
            <a:r>
              <a:rPr lang="en-US"/>
              <a:t>Optimization</a:t>
            </a:r>
            <a:endParaRPr lang="en-US" dirty="0"/>
          </a:p>
        </p:txBody>
      </p:sp>
      <p:sp>
        <p:nvSpPr>
          <p:cNvPr id="2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3B003FBC-7B39-4818-ACFF-27AF64457785}"/>
              </a:ext>
            </a:extLst>
          </p:cNvPr>
          <p:cNvSpPr>
            <a:spLocks noGrp="1"/>
          </p:cNvSpPr>
          <p:nvPr>
            <p:ph idx="1"/>
          </p:nvPr>
        </p:nvSpPr>
        <p:spPr>
          <a:xfrm>
            <a:off x="1451581" y="2015732"/>
            <a:ext cx="4172212" cy="3450613"/>
          </a:xfrm>
        </p:spPr>
        <p:txBody>
          <a:bodyPr>
            <a:normAutofit/>
          </a:bodyPr>
          <a:lstStyle/>
          <a:p>
            <a:r>
              <a:rPr lang="en-US" dirty="0"/>
              <a:t>The value of lambda (the regularization parameter) was optimized against the validation accuracy.</a:t>
            </a:r>
          </a:p>
          <a:p>
            <a:r>
              <a:rPr lang="en-US" dirty="0"/>
              <a:t>Since the plot shows that a value less than 0.1 is preferable, further tests were run to get 0.001 as the optimal value.</a:t>
            </a:r>
          </a:p>
        </p:txBody>
      </p:sp>
      <p:pic>
        <p:nvPicPr>
          <p:cNvPr id="4" name="Picture 3">
            <a:extLst>
              <a:ext uri="{FF2B5EF4-FFF2-40B4-BE49-F238E27FC236}">
                <a16:creationId xmlns:a16="http://schemas.microsoft.com/office/drawing/2014/main" id="{BBB89D0D-B84A-4A8B-9EC0-DB0E7A2839B0}"/>
              </a:ext>
            </a:extLst>
          </p:cNvPr>
          <p:cNvPicPr>
            <a:picLocks noChangeAspect="1"/>
          </p:cNvPicPr>
          <p:nvPr/>
        </p:nvPicPr>
        <p:blipFill>
          <a:blip r:embed="rId2"/>
          <a:stretch>
            <a:fillRect/>
          </a:stretch>
        </p:blipFill>
        <p:spPr>
          <a:xfrm>
            <a:off x="6094411" y="1281999"/>
            <a:ext cx="4960442" cy="3707930"/>
          </a:xfrm>
          <a:prstGeom prst="rect">
            <a:avLst/>
          </a:prstGeom>
        </p:spPr>
      </p:pic>
      <p:pic>
        <p:nvPicPr>
          <p:cNvPr id="24"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5102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2371</Words>
  <Application>Microsoft Office PowerPoint</Application>
  <PresentationFormat>Widescreen</PresentationFormat>
  <Paragraphs>223</Paragraphs>
  <Slides>39</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Cambria Math</vt:lpstr>
      <vt:lpstr>Consolas</vt:lpstr>
      <vt:lpstr>Gill Sans MT</vt:lpstr>
      <vt:lpstr>Wingdings</vt:lpstr>
      <vt:lpstr>Gallery</vt:lpstr>
      <vt:lpstr>Quick Doodle Recognition</vt:lpstr>
      <vt:lpstr>Problem Statement</vt:lpstr>
      <vt:lpstr>PowerPoint Presentation</vt:lpstr>
      <vt:lpstr>Dataset </vt:lpstr>
      <vt:lpstr>PowerPoint Presentation</vt:lpstr>
      <vt:lpstr> Chosen classes</vt:lpstr>
      <vt:lpstr>Methodology &amp; Results</vt:lpstr>
      <vt:lpstr> Algorithm</vt:lpstr>
      <vt:lpstr> Optimization</vt:lpstr>
      <vt:lpstr> model growth</vt:lpstr>
      <vt:lpstr> Results – Accuracy and efficiency</vt:lpstr>
      <vt:lpstr> Error Analysis – Confusion matrix</vt:lpstr>
      <vt:lpstr> Advantages and Disadvantages</vt:lpstr>
      <vt:lpstr>Methodology &amp; results</vt:lpstr>
      <vt:lpstr> Algorithm</vt:lpstr>
      <vt:lpstr> Optimization</vt:lpstr>
      <vt:lpstr> Results – Accuracy and efficiency</vt:lpstr>
      <vt:lpstr> Error Analysis – Confusion matrix</vt:lpstr>
      <vt:lpstr> Advantages and Disadvantages</vt:lpstr>
      <vt:lpstr>Methodology &amp; results</vt:lpstr>
      <vt:lpstr> Algorithm</vt:lpstr>
      <vt:lpstr> model Summary &amp; growth</vt:lpstr>
      <vt:lpstr> Results – Accuracy and efficiency</vt:lpstr>
      <vt:lpstr> Error Analysis – Confusion matrix</vt:lpstr>
      <vt:lpstr> Advantages and Disadvantages</vt:lpstr>
      <vt:lpstr>Methodology &amp; results </vt:lpstr>
      <vt:lpstr> Algorithm</vt:lpstr>
      <vt:lpstr> Optimization-gamma</vt:lpstr>
      <vt:lpstr> Optimization-C</vt:lpstr>
      <vt:lpstr> Results – Accuracy and efficiency</vt:lpstr>
      <vt:lpstr> Error Analysis – Confusion matrix</vt:lpstr>
      <vt:lpstr> Advantages and Disadvantages</vt:lpstr>
      <vt:lpstr>Problems faced during implementation</vt:lpstr>
      <vt:lpstr>PowerPoint Presentation</vt:lpstr>
      <vt:lpstr>Choosing the best classifier</vt:lpstr>
      <vt:lpstr>PowerPoint Presentation</vt:lpstr>
      <vt:lpstr>Predicting with CNN</vt:lpstr>
      <vt:lpstr>PowerPoint Presentation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Doodle Recognition</dc:title>
  <dc:creator>Saad Ejaz</dc:creator>
  <cp:lastModifiedBy>Saad Ejaz</cp:lastModifiedBy>
  <cp:revision>183</cp:revision>
  <dcterms:created xsi:type="dcterms:W3CDTF">2019-07-27T16:21:53Z</dcterms:created>
  <dcterms:modified xsi:type="dcterms:W3CDTF">2019-07-29T12:53:19Z</dcterms:modified>
</cp:coreProperties>
</file>