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6" r:id="rId3"/>
    <p:sldId id="261" r:id="rId4"/>
    <p:sldId id="272" r:id="rId5"/>
    <p:sldId id="273" r:id="rId6"/>
    <p:sldId id="267" r:id="rId7"/>
    <p:sldId id="275" r:id="rId8"/>
    <p:sldId id="276" r:id="rId9"/>
    <p:sldId id="287" r:id="rId10"/>
    <p:sldId id="277" r:id="rId11"/>
    <p:sldId id="278" r:id="rId12"/>
    <p:sldId id="279" r:id="rId13"/>
    <p:sldId id="288" r:id="rId14"/>
    <p:sldId id="283" r:id="rId15"/>
    <p:sldId id="284" r:id="rId16"/>
    <p:sldId id="289" r:id="rId17"/>
    <p:sldId id="285" r:id="rId18"/>
    <p:sldId id="286" r:id="rId19"/>
    <p:sldId id="290" r:id="rId20"/>
    <p:sldId id="263" r:id="rId21"/>
    <p:sldId id="257"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7E9"/>
    <a:srgbClr val="F2F2F2"/>
    <a:srgbClr val="1C7CBB"/>
    <a:srgbClr val="EE9524"/>
    <a:srgbClr val="03A1A4"/>
    <a:srgbClr val="EF30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5" autoAdjust="0"/>
    <p:restoredTop sz="94660"/>
  </p:normalViewPr>
  <p:slideViewPr>
    <p:cSldViewPr snapToGrid="0">
      <p:cViewPr varScale="1">
        <p:scale>
          <a:sx n="63" d="100"/>
          <a:sy n="63" d="100"/>
        </p:scale>
        <p:origin x="-715" y="-67"/>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93E845-DA31-44B1-B0BF-B4BC587907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CE5AD3A-0A77-4487-A369-5ADCACE795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BB64CDA-F36C-4972-AD98-4C0D0E188EDB}"/>
              </a:ext>
            </a:extLst>
          </p:cNvPr>
          <p:cNvSpPr>
            <a:spLocks noGrp="1"/>
          </p:cNvSpPr>
          <p:nvPr>
            <p:ph type="dt" sz="half" idx="10"/>
          </p:nvPr>
        </p:nvSpPr>
        <p:spPr/>
        <p:txBody>
          <a:bodyPr/>
          <a:lstStyle/>
          <a:p>
            <a:fld id="{5144020B-43C3-442E-B62B-57AACD0E5EC7}" type="datetimeFigureOut">
              <a:rPr lang="en-US" smtClean="0"/>
              <a:pPr/>
              <a:t>9/18/2019</a:t>
            </a:fld>
            <a:endParaRPr lang="en-US"/>
          </a:p>
        </p:txBody>
      </p:sp>
      <p:sp>
        <p:nvSpPr>
          <p:cNvPr id="5" name="Footer Placeholder 4">
            <a:extLst>
              <a:ext uri="{FF2B5EF4-FFF2-40B4-BE49-F238E27FC236}">
                <a16:creationId xmlns:a16="http://schemas.microsoft.com/office/drawing/2014/main" xmlns="" id="{14A2B3E0-D5B6-4FC3-8811-25C57FA84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6E20073-3DD6-4A2C-998A-690C7B4112B4}"/>
              </a:ext>
            </a:extLst>
          </p:cNvPr>
          <p:cNvSpPr>
            <a:spLocks noGrp="1"/>
          </p:cNvSpPr>
          <p:nvPr>
            <p:ph type="sldNum" sz="quarter" idx="12"/>
          </p:nvPr>
        </p:nvSpPr>
        <p:spPr/>
        <p:txBody>
          <a:bodyPr/>
          <a:lstStyle/>
          <a:p>
            <a:fld id="{F5692E21-23DF-4FAD-8B98-DE368A03CECA}" type="slidenum">
              <a:rPr lang="en-US" smtClean="0"/>
              <a:pPr/>
              <a:t>‹#›</a:t>
            </a:fld>
            <a:endParaRPr lang="en-US"/>
          </a:p>
        </p:txBody>
      </p:sp>
    </p:spTree>
    <p:extLst>
      <p:ext uri="{BB962C8B-B14F-4D97-AF65-F5344CB8AC3E}">
        <p14:creationId xmlns:p14="http://schemas.microsoft.com/office/powerpoint/2010/main" val="304906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DB8262-1D32-42D0-8B17-9535E03D07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A1627AF-74A1-4B9D-88DE-B5262F2B2FC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6F008C1-16CC-4953-BB7A-DCD8E94C4854}"/>
              </a:ext>
            </a:extLst>
          </p:cNvPr>
          <p:cNvSpPr>
            <a:spLocks noGrp="1"/>
          </p:cNvSpPr>
          <p:nvPr>
            <p:ph type="dt" sz="half" idx="10"/>
          </p:nvPr>
        </p:nvSpPr>
        <p:spPr/>
        <p:txBody>
          <a:bodyPr/>
          <a:lstStyle/>
          <a:p>
            <a:fld id="{5144020B-43C3-442E-B62B-57AACD0E5EC7}" type="datetimeFigureOut">
              <a:rPr lang="en-US" smtClean="0"/>
              <a:pPr/>
              <a:t>9/18/2019</a:t>
            </a:fld>
            <a:endParaRPr lang="en-US"/>
          </a:p>
        </p:txBody>
      </p:sp>
      <p:sp>
        <p:nvSpPr>
          <p:cNvPr id="5" name="Footer Placeholder 4">
            <a:extLst>
              <a:ext uri="{FF2B5EF4-FFF2-40B4-BE49-F238E27FC236}">
                <a16:creationId xmlns:a16="http://schemas.microsoft.com/office/drawing/2014/main" xmlns="" id="{910BEA89-C47C-4C27-8D7A-16A3C618DE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9231AFE-EF0E-4551-AB46-6913E147B096}"/>
              </a:ext>
            </a:extLst>
          </p:cNvPr>
          <p:cNvSpPr>
            <a:spLocks noGrp="1"/>
          </p:cNvSpPr>
          <p:nvPr>
            <p:ph type="sldNum" sz="quarter" idx="12"/>
          </p:nvPr>
        </p:nvSpPr>
        <p:spPr/>
        <p:txBody>
          <a:bodyPr/>
          <a:lstStyle/>
          <a:p>
            <a:fld id="{F5692E21-23DF-4FAD-8B98-DE368A03CECA}" type="slidenum">
              <a:rPr lang="en-US" smtClean="0"/>
              <a:pPr/>
              <a:t>‹#›</a:t>
            </a:fld>
            <a:endParaRPr lang="en-US"/>
          </a:p>
        </p:txBody>
      </p:sp>
    </p:spTree>
    <p:extLst>
      <p:ext uri="{BB962C8B-B14F-4D97-AF65-F5344CB8AC3E}">
        <p14:creationId xmlns:p14="http://schemas.microsoft.com/office/powerpoint/2010/main" val="73406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0C4EEA9-8F0E-4183-AA58-F72497CB39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47599E1-F8BA-4B9A-A408-37C475F0A4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01D3D16-091C-4C0D-8978-89B8FE6803C9}"/>
              </a:ext>
            </a:extLst>
          </p:cNvPr>
          <p:cNvSpPr>
            <a:spLocks noGrp="1"/>
          </p:cNvSpPr>
          <p:nvPr>
            <p:ph type="dt" sz="half" idx="10"/>
          </p:nvPr>
        </p:nvSpPr>
        <p:spPr/>
        <p:txBody>
          <a:bodyPr/>
          <a:lstStyle/>
          <a:p>
            <a:fld id="{5144020B-43C3-442E-B62B-57AACD0E5EC7}" type="datetimeFigureOut">
              <a:rPr lang="en-US" smtClean="0"/>
              <a:pPr/>
              <a:t>9/18/2019</a:t>
            </a:fld>
            <a:endParaRPr lang="en-US"/>
          </a:p>
        </p:txBody>
      </p:sp>
      <p:sp>
        <p:nvSpPr>
          <p:cNvPr id="5" name="Footer Placeholder 4">
            <a:extLst>
              <a:ext uri="{FF2B5EF4-FFF2-40B4-BE49-F238E27FC236}">
                <a16:creationId xmlns:a16="http://schemas.microsoft.com/office/drawing/2014/main" xmlns="" id="{8B54DC4D-6D74-44CA-8036-ECD1B9A31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69AE35B-3D94-4B00-BFEF-2C6AF1996DEB}"/>
              </a:ext>
            </a:extLst>
          </p:cNvPr>
          <p:cNvSpPr>
            <a:spLocks noGrp="1"/>
          </p:cNvSpPr>
          <p:nvPr>
            <p:ph type="sldNum" sz="quarter" idx="12"/>
          </p:nvPr>
        </p:nvSpPr>
        <p:spPr/>
        <p:txBody>
          <a:bodyPr/>
          <a:lstStyle/>
          <a:p>
            <a:fld id="{F5692E21-23DF-4FAD-8B98-DE368A03CECA}" type="slidenum">
              <a:rPr lang="en-US" smtClean="0"/>
              <a:pPr/>
              <a:t>‹#›</a:t>
            </a:fld>
            <a:endParaRPr lang="en-US"/>
          </a:p>
        </p:txBody>
      </p:sp>
    </p:spTree>
    <p:extLst>
      <p:ext uri="{BB962C8B-B14F-4D97-AF65-F5344CB8AC3E}">
        <p14:creationId xmlns:p14="http://schemas.microsoft.com/office/powerpoint/2010/main" val="335185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C49634-3FEE-402C-91B6-29ACD13911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C604724-7D72-46C1-A7E5-3EF7F0E5E5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B948F22-A883-4B59-9536-2665FFC688E6}"/>
              </a:ext>
            </a:extLst>
          </p:cNvPr>
          <p:cNvSpPr>
            <a:spLocks noGrp="1"/>
          </p:cNvSpPr>
          <p:nvPr>
            <p:ph type="dt" sz="half" idx="10"/>
          </p:nvPr>
        </p:nvSpPr>
        <p:spPr/>
        <p:txBody>
          <a:bodyPr/>
          <a:lstStyle/>
          <a:p>
            <a:fld id="{5144020B-43C3-442E-B62B-57AACD0E5EC7}" type="datetimeFigureOut">
              <a:rPr lang="en-US" smtClean="0"/>
              <a:pPr/>
              <a:t>9/18/2019</a:t>
            </a:fld>
            <a:endParaRPr lang="en-US"/>
          </a:p>
        </p:txBody>
      </p:sp>
      <p:sp>
        <p:nvSpPr>
          <p:cNvPr id="5" name="Footer Placeholder 4">
            <a:extLst>
              <a:ext uri="{FF2B5EF4-FFF2-40B4-BE49-F238E27FC236}">
                <a16:creationId xmlns:a16="http://schemas.microsoft.com/office/drawing/2014/main" xmlns="" id="{65BC4BCF-4811-4E18-BBA1-4C1E40EC2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B4C804D-DB87-4527-870A-86D1599E1A22}"/>
              </a:ext>
            </a:extLst>
          </p:cNvPr>
          <p:cNvSpPr>
            <a:spLocks noGrp="1"/>
          </p:cNvSpPr>
          <p:nvPr>
            <p:ph type="sldNum" sz="quarter" idx="12"/>
          </p:nvPr>
        </p:nvSpPr>
        <p:spPr/>
        <p:txBody>
          <a:bodyPr/>
          <a:lstStyle/>
          <a:p>
            <a:fld id="{F5692E21-23DF-4FAD-8B98-DE368A03CECA}" type="slidenum">
              <a:rPr lang="en-US" smtClean="0"/>
              <a:pPr/>
              <a:t>‹#›</a:t>
            </a:fld>
            <a:endParaRPr lang="en-US"/>
          </a:p>
        </p:txBody>
      </p:sp>
    </p:spTree>
    <p:extLst>
      <p:ext uri="{BB962C8B-B14F-4D97-AF65-F5344CB8AC3E}">
        <p14:creationId xmlns:p14="http://schemas.microsoft.com/office/powerpoint/2010/main" val="208383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01650A-4C87-4FE6-8DDA-2EA60E0C18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9717A66-D07C-4496-82FD-4B5EE0B5E1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396F6D1-D372-4D55-9B8B-0A1AB800ECD7}"/>
              </a:ext>
            </a:extLst>
          </p:cNvPr>
          <p:cNvSpPr>
            <a:spLocks noGrp="1"/>
          </p:cNvSpPr>
          <p:nvPr>
            <p:ph type="dt" sz="half" idx="10"/>
          </p:nvPr>
        </p:nvSpPr>
        <p:spPr/>
        <p:txBody>
          <a:bodyPr/>
          <a:lstStyle/>
          <a:p>
            <a:fld id="{5144020B-43C3-442E-B62B-57AACD0E5EC7}" type="datetimeFigureOut">
              <a:rPr lang="en-US" smtClean="0"/>
              <a:pPr/>
              <a:t>9/18/2019</a:t>
            </a:fld>
            <a:endParaRPr lang="en-US"/>
          </a:p>
        </p:txBody>
      </p:sp>
      <p:sp>
        <p:nvSpPr>
          <p:cNvPr id="5" name="Footer Placeholder 4">
            <a:extLst>
              <a:ext uri="{FF2B5EF4-FFF2-40B4-BE49-F238E27FC236}">
                <a16:creationId xmlns:a16="http://schemas.microsoft.com/office/drawing/2014/main" xmlns="" id="{9B1A37FE-675C-449D-B28B-B40392D112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9FE4C56-4629-4CE5-A19A-107249EAD02D}"/>
              </a:ext>
            </a:extLst>
          </p:cNvPr>
          <p:cNvSpPr>
            <a:spLocks noGrp="1"/>
          </p:cNvSpPr>
          <p:nvPr>
            <p:ph type="sldNum" sz="quarter" idx="12"/>
          </p:nvPr>
        </p:nvSpPr>
        <p:spPr/>
        <p:txBody>
          <a:bodyPr/>
          <a:lstStyle/>
          <a:p>
            <a:fld id="{F5692E21-23DF-4FAD-8B98-DE368A03CECA}" type="slidenum">
              <a:rPr lang="en-US" smtClean="0"/>
              <a:pPr/>
              <a:t>‹#›</a:t>
            </a:fld>
            <a:endParaRPr lang="en-US"/>
          </a:p>
        </p:txBody>
      </p:sp>
    </p:spTree>
    <p:extLst>
      <p:ext uri="{BB962C8B-B14F-4D97-AF65-F5344CB8AC3E}">
        <p14:creationId xmlns:p14="http://schemas.microsoft.com/office/powerpoint/2010/main" val="811130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24A360-0C22-4E81-AB8C-94D470BC89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6B2BC63-8A02-4A5C-BC62-5B1FE39AAE7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4FD6955-5235-4A26-AFE8-E9F96595EA9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1ABB6CB-CF60-4C0A-B439-1F588424446D}"/>
              </a:ext>
            </a:extLst>
          </p:cNvPr>
          <p:cNvSpPr>
            <a:spLocks noGrp="1"/>
          </p:cNvSpPr>
          <p:nvPr>
            <p:ph type="dt" sz="half" idx="10"/>
          </p:nvPr>
        </p:nvSpPr>
        <p:spPr/>
        <p:txBody>
          <a:bodyPr/>
          <a:lstStyle/>
          <a:p>
            <a:fld id="{5144020B-43C3-442E-B62B-57AACD0E5EC7}" type="datetimeFigureOut">
              <a:rPr lang="en-US" smtClean="0"/>
              <a:pPr/>
              <a:t>9/18/2019</a:t>
            </a:fld>
            <a:endParaRPr lang="en-US"/>
          </a:p>
        </p:txBody>
      </p:sp>
      <p:sp>
        <p:nvSpPr>
          <p:cNvPr id="6" name="Footer Placeholder 5">
            <a:extLst>
              <a:ext uri="{FF2B5EF4-FFF2-40B4-BE49-F238E27FC236}">
                <a16:creationId xmlns:a16="http://schemas.microsoft.com/office/drawing/2014/main" xmlns="" id="{B5EEDE52-F281-4794-A5D8-368163572F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9A4D076-2635-4F64-9A20-4037685BB16B}"/>
              </a:ext>
            </a:extLst>
          </p:cNvPr>
          <p:cNvSpPr>
            <a:spLocks noGrp="1"/>
          </p:cNvSpPr>
          <p:nvPr>
            <p:ph type="sldNum" sz="quarter" idx="12"/>
          </p:nvPr>
        </p:nvSpPr>
        <p:spPr/>
        <p:txBody>
          <a:bodyPr/>
          <a:lstStyle/>
          <a:p>
            <a:fld id="{F5692E21-23DF-4FAD-8B98-DE368A03CECA}" type="slidenum">
              <a:rPr lang="en-US" smtClean="0"/>
              <a:pPr/>
              <a:t>‹#›</a:t>
            </a:fld>
            <a:endParaRPr lang="en-US"/>
          </a:p>
        </p:txBody>
      </p:sp>
    </p:spTree>
    <p:extLst>
      <p:ext uri="{BB962C8B-B14F-4D97-AF65-F5344CB8AC3E}">
        <p14:creationId xmlns:p14="http://schemas.microsoft.com/office/powerpoint/2010/main" val="1897725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00B080-C534-4AA0-AB5F-8C5CB5D3CC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2B87115-54B1-4559-A6AB-0FAF7D8D23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EBB4DFAD-0C2D-46A2-B978-435F34008F7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A3E03EF-6ADB-409D-AC36-DC730D49E3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D73BC703-ED54-48C4-AF36-00ACE8B4FCA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BB7CB46-5C36-4F9F-A89D-22D21F3332D5}"/>
              </a:ext>
            </a:extLst>
          </p:cNvPr>
          <p:cNvSpPr>
            <a:spLocks noGrp="1"/>
          </p:cNvSpPr>
          <p:nvPr>
            <p:ph type="dt" sz="half" idx="10"/>
          </p:nvPr>
        </p:nvSpPr>
        <p:spPr/>
        <p:txBody>
          <a:bodyPr/>
          <a:lstStyle/>
          <a:p>
            <a:fld id="{5144020B-43C3-442E-B62B-57AACD0E5EC7}" type="datetimeFigureOut">
              <a:rPr lang="en-US" smtClean="0"/>
              <a:pPr/>
              <a:t>9/18/2019</a:t>
            </a:fld>
            <a:endParaRPr lang="en-US"/>
          </a:p>
        </p:txBody>
      </p:sp>
      <p:sp>
        <p:nvSpPr>
          <p:cNvPr id="8" name="Footer Placeholder 7">
            <a:extLst>
              <a:ext uri="{FF2B5EF4-FFF2-40B4-BE49-F238E27FC236}">
                <a16:creationId xmlns:a16="http://schemas.microsoft.com/office/drawing/2014/main" xmlns="" id="{12D0315A-3CF3-4F5F-A8D6-2E316D438D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31C6D4CA-54EF-45E1-ACE7-57D3B352FDF2}"/>
              </a:ext>
            </a:extLst>
          </p:cNvPr>
          <p:cNvSpPr>
            <a:spLocks noGrp="1"/>
          </p:cNvSpPr>
          <p:nvPr>
            <p:ph type="sldNum" sz="quarter" idx="12"/>
          </p:nvPr>
        </p:nvSpPr>
        <p:spPr/>
        <p:txBody>
          <a:bodyPr/>
          <a:lstStyle/>
          <a:p>
            <a:fld id="{F5692E21-23DF-4FAD-8B98-DE368A03CECA}" type="slidenum">
              <a:rPr lang="en-US" smtClean="0"/>
              <a:pPr/>
              <a:t>‹#›</a:t>
            </a:fld>
            <a:endParaRPr lang="en-US"/>
          </a:p>
        </p:txBody>
      </p:sp>
    </p:spTree>
    <p:extLst>
      <p:ext uri="{BB962C8B-B14F-4D97-AF65-F5344CB8AC3E}">
        <p14:creationId xmlns:p14="http://schemas.microsoft.com/office/powerpoint/2010/main" val="4092746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A2B52B-1EC4-4F44-9281-340A304AA7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D2D3863-531B-4128-94C5-3D281D34E866}"/>
              </a:ext>
            </a:extLst>
          </p:cNvPr>
          <p:cNvSpPr>
            <a:spLocks noGrp="1"/>
          </p:cNvSpPr>
          <p:nvPr>
            <p:ph type="dt" sz="half" idx="10"/>
          </p:nvPr>
        </p:nvSpPr>
        <p:spPr/>
        <p:txBody>
          <a:bodyPr/>
          <a:lstStyle/>
          <a:p>
            <a:fld id="{5144020B-43C3-442E-B62B-57AACD0E5EC7}" type="datetimeFigureOut">
              <a:rPr lang="en-US" smtClean="0"/>
              <a:pPr/>
              <a:t>9/18/2019</a:t>
            </a:fld>
            <a:endParaRPr lang="en-US"/>
          </a:p>
        </p:txBody>
      </p:sp>
      <p:sp>
        <p:nvSpPr>
          <p:cNvPr id="4" name="Footer Placeholder 3">
            <a:extLst>
              <a:ext uri="{FF2B5EF4-FFF2-40B4-BE49-F238E27FC236}">
                <a16:creationId xmlns:a16="http://schemas.microsoft.com/office/drawing/2014/main" xmlns="" id="{81EDB530-1F29-42B5-AAB0-DB94B8A09D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7693DF9-7921-4520-B1D6-0102D3476487}"/>
              </a:ext>
            </a:extLst>
          </p:cNvPr>
          <p:cNvSpPr>
            <a:spLocks noGrp="1"/>
          </p:cNvSpPr>
          <p:nvPr>
            <p:ph type="sldNum" sz="quarter" idx="12"/>
          </p:nvPr>
        </p:nvSpPr>
        <p:spPr/>
        <p:txBody>
          <a:bodyPr/>
          <a:lstStyle/>
          <a:p>
            <a:fld id="{F5692E21-23DF-4FAD-8B98-DE368A03CECA}" type="slidenum">
              <a:rPr lang="en-US" smtClean="0"/>
              <a:pPr/>
              <a:t>‹#›</a:t>
            </a:fld>
            <a:endParaRPr lang="en-US"/>
          </a:p>
        </p:txBody>
      </p:sp>
    </p:spTree>
    <p:extLst>
      <p:ext uri="{BB962C8B-B14F-4D97-AF65-F5344CB8AC3E}">
        <p14:creationId xmlns:p14="http://schemas.microsoft.com/office/powerpoint/2010/main" val="93903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6BDB315-8686-4003-9C95-772D8159F82F}"/>
              </a:ext>
            </a:extLst>
          </p:cNvPr>
          <p:cNvSpPr>
            <a:spLocks noGrp="1"/>
          </p:cNvSpPr>
          <p:nvPr>
            <p:ph type="dt" sz="half" idx="10"/>
          </p:nvPr>
        </p:nvSpPr>
        <p:spPr/>
        <p:txBody>
          <a:bodyPr/>
          <a:lstStyle/>
          <a:p>
            <a:fld id="{5144020B-43C3-442E-B62B-57AACD0E5EC7}" type="datetimeFigureOut">
              <a:rPr lang="en-US" smtClean="0"/>
              <a:pPr/>
              <a:t>9/18/2019</a:t>
            </a:fld>
            <a:endParaRPr lang="en-US"/>
          </a:p>
        </p:txBody>
      </p:sp>
      <p:sp>
        <p:nvSpPr>
          <p:cNvPr id="3" name="Footer Placeholder 2">
            <a:extLst>
              <a:ext uri="{FF2B5EF4-FFF2-40B4-BE49-F238E27FC236}">
                <a16:creationId xmlns:a16="http://schemas.microsoft.com/office/drawing/2014/main" xmlns="" id="{B55CE90D-6197-48F2-B328-A945F9D986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7160837-C868-44F5-8B11-E35FFF1B1CCF}"/>
              </a:ext>
            </a:extLst>
          </p:cNvPr>
          <p:cNvSpPr>
            <a:spLocks noGrp="1"/>
          </p:cNvSpPr>
          <p:nvPr>
            <p:ph type="sldNum" sz="quarter" idx="12"/>
          </p:nvPr>
        </p:nvSpPr>
        <p:spPr/>
        <p:txBody>
          <a:bodyPr/>
          <a:lstStyle/>
          <a:p>
            <a:fld id="{F5692E21-23DF-4FAD-8B98-DE368A03CECA}" type="slidenum">
              <a:rPr lang="en-US" smtClean="0"/>
              <a:pPr/>
              <a:t>‹#›</a:t>
            </a:fld>
            <a:endParaRPr lang="en-US"/>
          </a:p>
        </p:txBody>
      </p:sp>
    </p:spTree>
    <p:extLst>
      <p:ext uri="{BB962C8B-B14F-4D97-AF65-F5344CB8AC3E}">
        <p14:creationId xmlns:p14="http://schemas.microsoft.com/office/powerpoint/2010/main" val="56423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E273A1-167A-4728-A3CF-EAECC77F0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3988E229-E5AB-4CFB-AE25-521B032D2E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13B5F0A-3C27-4EC1-B593-13B97721A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0D09E97-11E5-4BDD-97F3-74BF02C647A2}"/>
              </a:ext>
            </a:extLst>
          </p:cNvPr>
          <p:cNvSpPr>
            <a:spLocks noGrp="1"/>
          </p:cNvSpPr>
          <p:nvPr>
            <p:ph type="dt" sz="half" idx="10"/>
          </p:nvPr>
        </p:nvSpPr>
        <p:spPr/>
        <p:txBody>
          <a:bodyPr/>
          <a:lstStyle/>
          <a:p>
            <a:fld id="{5144020B-43C3-442E-B62B-57AACD0E5EC7}" type="datetimeFigureOut">
              <a:rPr lang="en-US" smtClean="0"/>
              <a:pPr/>
              <a:t>9/18/2019</a:t>
            </a:fld>
            <a:endParaRPr lang="en-US"/>
          </a:p>
        </p:txBody>
      </p:sp>
      <p:sp>
        <p:nvSpPr>
          <p:cNvPr id="6" name="Footer Placeholder 5">
            <a:extLst>
              <a:ext uri="{FF2B5EF4-FFF2-40B4-BE49-F238E27FC236}">
                <a16:creationId xmlns:a16="http://schemas.microsoft.com/office/drawing/2014/main" xmlns="" id="{D99F6C5E-5B3D-4F18-A8F5-250BF2ECFD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06127E6-95BC-4874-BE1B-041C2C01531C}"/>
              </a:ext>
            </a:extLst>
          </p:cNvPr>
          <p:cNvSpPr>
            <a:spLocks noGrp="1"/>
          </p:cNvSpPr>
          <p:nvPr>
            <p:ph type="sldNum" sz="quarter" idx="12"/>
          </p:nvPr>
        </p:nvSpPr>
        <p:spPr/>
        <p:txBody>
          <a:bodyPr/>
          <a:lstStyle/>
          <a:p>
            <a:fld id="{F5692E21-23DF-4FAD-8B98-DE368A03CECA}" type="slidenum">
              <a:rPr lang="en-US" smtClean="0"/>
              <a:pPr/>
              <a:t>‹#›</a:t>
            </a:fld>
            <a:endParaRPr lang="en-US"/>
          </a:p>
        </p:txBody>
      </p:sp>
    </p:spTree>
    <p:extLst>
      <p:ext uri="{BB962C8B-B14F-4D97-AF65-F5344CB8AC3E}">
        <p14:creationId xmlns:p14="http://schemas.microsoft.com/office/powerpoint/2010/main" val="1398029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176277-BA18-44EF-9050-FCF3965DE5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2921F51-2797-421E-9571-FEF9CEBB73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25656930-EAA2-4A07-AD3D-F1EC72028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822F397A-D993-46D7-B5AB-1F93B28A626B}"/>
              </a:ext>
            </a:extLst>
          </p:cNvPr>
          <p:cNvSpPr>
            <a:spLocks noGrp="1"/>
          </p:cNvSpPr>
          <p:nvPr>
            <p:ph type="dt" sz="half" idx="10"/>
          </p:nvPr>
        </p:nvSpPr>
        <p:spPr/>
        <p:txBody>
          <a:bodyPr/>
          <a:lstStyle/>
          <a:p>
            <a:fld id="{5144020B-43C3-442E-B62B-57AACD0E5EC7}" type="datetimeFigureOut">
              <a:rPr lang="en-US" smtClean="0"/>
              <a:pPr/>
              <a:t>9/18/2019</a:t>
            </a:fld>
            <a:endParaRPr lang="en-US"/>
          </a:p>
        </p:txBody>
      </p:sp>
      <p:sp>
        <p:nvSpPr>
          <p:cNvPr id="6" name="Footer Placeholder 5">
            <a:extLst>
              <a:ext uri="{FF2B5EF4-FFF2-40B4-BE49-F238E27FC236}">
                <a16:creationId xmlns:a16="http://schemas.microsoft.com/office/drawing/2014/main" xmlns="" id="{B993ED94-FBEE-41DC-B8F7-877C2BD06F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3B39ED1-1477-425A-A1D0-C017DFB818A2}"/>
              </a:ext>
            </a:extLst>
          </p:cNvPr>
          <p:cNvSpPr>
            <a:spLocks noGrp="1"/>
          </p:cNvSpPr>
          <p:nvPr>
            <p:ph type="sldNum" sz="quarter" idx="12"/>
          </p:nvPr>
        </p:nvSpPr>
        <p:spPr/>
        <p:txBody>
          <a:bodyPr/>
          <a:lstStyle/>
          <a:p>
            <a:fld id="{F5692E21-23DF-4FAD-8B98-DE368A03CECA}" type="slidenum">
              <a:rPr lang="en-US" smtClean="0"/>
              <a:pPr/>
              <a:t>‹#›</a:t>
            </a:fld>
            <a:endParaRPr lang="en-US"/>
          </a:p>
        </p:txBody>
      </p:sp>
    </p:spTree>
    <p:extLst>
      <p:ext uri="{BB962C8B-B14F-4D97-AF65-F5344CB8AC3E}">
        <p14:creationId xmlns:p14="http://schemas.microsoft.com/office/powerpoint/2010/main" val="328070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AF6348F-DCC7-445A-86CD-CAF114ED7E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3C263D2D-6528-4ECB-93E2-F9AC173301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3F77B8C-DF74-41CC-9A95-C42605CC02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44020B-43C3-442E-B62B-57AACD0E5EC7}" type="datetimeFigureOut">
              <a:rPr lang="en-US" smtClean="0"/>
              <a:pPr/>
              <a:t>9/18/2019</a:t>
            </a:fld>
            <a:endParaRPr lang="en-US"/>
          </a:p>
        </p:txBody>
      </p:sp>
      <p:sp>
        <p:nvSpPr>
          <p:cNvPr id="5" name="Footer Placeholder 4">
            <a:extLst>
              <a:ext uri="{FF2B5EF4-FFF2-40B4-BE49-F238E27FC236}">
                <a16:creationId xmlns:a16="http://schemas.microsoft.com/office/drawing/2014/main" xmlns="" id="{21492B7A-35CA-4094-980A-2DF788FCA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8C9AC30-04EE-4306-9C68-46E460C68C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92E21-23DF-4FAD-8B98-DE368A03CECA}" type="slidenum">
              <a:rPr lang="en-US" smtClean="0"/>
              <a:pPr/>
              <a:t>‹#›</a:t>
            </a:fld>
            <a:endParaRPr lang="en-US"/>
          </a:p>
        </p:txBody>
      </p:sp>
    </p:spTree>
    <p:extLst>
      <p:ext uri="{BB962C8B-B14F-4D97-AF65-F5344CB8AC3E}">
        <p14:creationId xmlns:p14="http://schemas.microsoft.com/office/powerpoint/2010/main" val="3006492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E7E9"/>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308D72E1-13EE-4533-9D57-F3574E104D85}"/>
              </a:ext>
            </a:extLst>
          </p:cNvPr>
          <p:cNvSpPr txBox="1"/>
          <p:nvPr/>
        </p:nvSpPr>
        <p:spPr>
          <a:xfrm>
            <a:off x="980658" y="2370821"/>
            <a:ext cx="10850785" cy="2492990"/>
          </a:xfrm>
          <a:prstGeom prst="rect">
            <a:avLst/>
          </a:prstGeom>
          <a:noFill/>
        </p:spPr>
        <p:txBody>
          <a:bodyPr wrap="square" rtlCol="0">
            <a:spAutoFit/>
          </a:bodyPr>
          <a:lstStyle/>
          <a:p>
            <a:r>
              <a:rPr lang="en-US" sz="3600" b="1" dirty="0" smtClean="0">
                <a:solidFill>
                  <a:srgbClr val="FF7344"/>
                </a:solidFill>
                <a:latin typeface="Agency FB" panose="020B0503020202020204" pitchFamily="34" charset="0"/>
              </a:rPr>
              <a:t>Shop your products at your fingertips</a:t>
            </a:r>
          </a:p>
          <a:p>
            <a:endParaRPr lang="en-IN" sz="3600" b="1" dirty="0" smtClean="0"/>
          </a:p>
          <a:p>
            <a:r>
              <a:rPr lang="en-IN" sz="2800" b="1" dirty="0" smtClean="0"/>
              <a:t>E</a:t>
            </a:r>
            <a:r>
              <a:rPr lang="en-IN" sz="2800" dirty="0" smtClean="0"/>
              <a:t>-</a:t>
            </a:r>
            <a:r>
              <a:rPr lang="en-IN" sz="2800" b="1" dirty="0" smtClean="0"/>
              <a:t>commerce</a:t>
            </a:r>
            <a:r>
              <a:rPr lang="en-IN" sz="2800" dirty="0" smtClean="0"/>
              <a:t> (</a:t>
            </a:r>
            <a:r>
              <a:rPr lang="en-IN" sz="2800" b="1" dirty="0" smtClean="0"/>
              <a:t>electronic commerce</a:t>
            </a:r>
            <a:r>
              <a:rPr lang="en-IN" sz="2800" dirty="0" smtClean="0"/>
              <a:t>) is the buying and selling of goods and services, or the transmitting of funds or data, over an </a:t>
            </a:r>
            <a:r>
              <a:rPr lang="en-IN" sz="2800" b="1" dirty="0" smtClean="0"/>
              <a:t>electronic</a:t>
            </a:r>
            <a:r>
              <a:rPr lang="en-IN" sz="2800" dirty="0" smtClean="0"/>
              <a:t> network, primarily the internet.</a:t>
            </a:r>
            <a:endParaRPr lang="en-US" sz="2800" b="1" dirty="0">
              <a:solidFill>
                <a:srgbClr val="FF7344"/>
              </a:solidFill>
              <a:latin typeface="Agency FB" panose="020B0503020202020204" pitchFamily="34" charset="0"/>
            </a:endParaRPr>
          </a:p>
        </p:txBody>
      </p:sp>
      <p:sp>
        <p:nvSpPr>
          <p:cNvPr id="11" name="TextBox 10">
            <a:extLst>
              <a:ext uri="{FF2B5EF4-FFF2-40B4-BE49-F238E27FC236}">
                <a16:creationId xmlns:a16="http://schemas.microsoft.com/office/drawing/2014/main" xmlns="" id="{65CF3426-0335-4C23-B868-648629BA6959}"/>
              </a:ext>
            </a:extLst>
          </p:cNvPr>
          <p:cNvSpPr txBox="1"/>
          <p:nvPr/>
        </p:nvSpPr>
        <p:spPr>
          <a:xfrm>
            <a:off x="980659" y="1349299"/>
            <a:ext cx="8486726" cy="1200329"/>
          </a:xfrm>
          <a:prstGeom prst="rect">
            <a:avLst/>
          </a:prstGeom>
          <a:noFill/>
        </p:spPr>
        <p:txBody>
          <a:bodyPr wrap="square" rtlCol="0">
            <a:spAutoFit/>
          </a:bodyPr>
          <a:lstStyle/>
          <a:p>
            <a:r>
              <a:rPr lang="en-US" sz="7200" b="1" dirty="0" smtClean="0">
                <a:solidFill>
                  <a:srgbClr val="38221E"/>
                </a:solidFill>
                <a:latin typeface="Agency FB" panose="020B0503020202020204" pitchFamily="34" charset="0"/>
              </a:rPr>
              <a:t>E-Commerce</a:t>
            </a:r>
            <a:endParaRPr lang="en-US" sz="7200" b="1" dirty="0">
              <a:solidFill>
                <a:srgbClr val="38221E"/>
              </a:solidFill>
              <a:latin typeface="Agency FB" panose="020B0503020202020204" pitchFamily="34" charset="0"/>
            </a:endParaRPr>
          </a:p>
        </p:txBody>
      </p:sp>
      <p:sp>
        <p:nvSpPr>
          <p:cNvPr id="4" name="TextBox 3"/>
          <p:cNvSpPr txBox="1"/>
          <p:nvPr/>
        </p:nvSpPr>
        <p:spPr>
          <a:xfrm>
            <a:off x="1070811" y="3284621"/>
            <a:ext cx="10563726"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448443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E7E9"/>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98C4B08-8DED-42E7-A3B3-8D4F095AAC14}"/>
              </a:ext>
            </a:extLst>
          </p:cNvPr>
          <p:cNvSpPr txBox="1"/>
          <p:nvPr/>
        </p:nvSpPr>
        <p:spPr>
          <a:xfrm>
            <a:off x="775249" y="394318"/>
            <a:ext cx="9150804" cy="923330"/>
          </a:xfrm>
          <a:prstGeom prst="rect">
            <a:avLst/>
          </a:prstGeom>
          <a:noFill/>
        </p:spPr>
        <p:txBody>
          <a:bodyPr wrap="square" rtlCol="0">
            <a:spAutoFit/>
          </a:bodyPr>
          <a:lstStyle/>
          <a:p>
            <a:r>
              <a:rPr lang="en-US" sz="5400" b="1" dirty="0" smtClean="0">
                <a:solidFill>
                  <a:srgbClr val="FF7344"/>
                </a:solidFill>
                <a:latin typeface="Agency FB" panose="020B0503020202020204" pitchFamily="34" charset="0"/>
              </a:rPr>
              <a:t>C2C – Customer to Customer</a:t>
            </a:r>
          </a:p>
        </p:txBody>
      </p:sp>
      <p:sp>
        <p:nvSpPr>
          <p:cNvPr id="5" name="Content Placeholder 4"/>
          <p:cNvSpPr>
            <a:spLocks noGrp="1"/>
          </p:cNvSpPr>
          <p:nvPr>
            <p:ph idx="1"/>
          </p:nvPr>
        </p:nvSpPr>
        <p:spPr>
          <a:xfrm>
            <a:off x="1287378" y="2153652"/>
            <a:ext cx="9852690" cy="4267929"/>
          </a:xfrm>
        </p:spPr>
        <p:txBody>
          <a:bodyPr>
            <a:normAutofit/>
          </a:bodyPr>
          <a:lstStyle/>
          <a:p>
            <a:r>
              <a:rPr lang="en-US" sz="2400" dirty="0" smtClean="0"/>
              <a:t>Seller posts ad of website</a:t>
            </a:r>
            <a:endParaRPr lang="en-IN" sz="2400" dirty="0" smtClean="0"/>
          </a:p>
          <a:p>
            <a:r>
              <a:rPr lang="en-US" sz="2400" dirty="0" smtClean="0"/>
              <a:t>Buyer enters goes to website and checks for relevant product.</a:t>
            </a:r>
          </a:p>
          <a:p>
            <a:r>
              <a:rPr lang="en-US" sz="2400" dirty="0" smtClean="0"/>
              <a:t>Checks the status of ad like location, price etc.</a:t>
            </a:r>
            <a:endParaRPr lang="en-IN" sz="2400" dirty="0" smtClean="0"/>
          </a:p>
          <a:p>
            <a:r>
              <a:rPr lang="en-US" sz="2400" dirty="0" smtClean="0"/>
              <a:t>Tally with budget.</a:t>
            </a:r>
          </a:p>
          <a:p>
            <a:r>
              <a:rPr lang="en-US" sz="2400" dirty="0" smtClean="0"/>
              <a:t>Negotiates with seller.</a:t>
            </a:r>
          </a:p>
          <a:p>
            <a:r>
              <a:rPr lang="en-US" sz="2400" dirty="0" smtClean="0"/>
              <a:t>And Buyer receives the product and seller receives money.</a:t>
            </a:r>
            <a:endParaRPr lang="en-IN" sz="2400" dirty="0" smtClean="0"/>
          </a:p>
        </p:txBody>
      </p:sp>
      <p:sp>
        <p:nvSpPr>
          <p:cNvPr id="6" name="TextBox 5"/>
          <p:cNvSpPr txBox="1"/>
          <p:nvPr/>
        </p:nvSpPr>
        <p:spPr>
          <a:xfrm>
            <a:off x="986589" y="1455821"/>
            <a:ext cx="5739064" cy="523220"/>
          </a:xfrm>
          <a:prstGeom prst="rect">
            <a:avLst/>
          </a:prstGeom>
          <a:noFill/>
        </p:spPr>
        <p:txBody>
          <a:bodyPr wrap="square" rtlCol="0">
            <a:spAutoFit/>
          </a:bodyPr>
          <a:lstStyle/>
          <a:p>
            <a:pPr marL="457200" indent="-457200">
              <a:buFont typeface="+mj-lt"/>
              <a:buAutoNum type="arabicPeriod"/>
            </a:pPr>
            <a:r>
              <a:rPr lang="en-US" sz="2800" b="1" dirty="0" smtClean="0"/>
              <a:t>Functionalities</a:t>
            </a:r>
            <a:endParaRPr lang="en-IN" sz="2800" b="1" dirty="0"/>
          </a:p>
        </p:txBody>
      </p:sp>
    </p:spTree>
    <p:extLst>
      <p:ext uri="{BB962C8B-B14F-4D97-AF65-F5344CB8AC3E}">
        <p14:creationId xmlns:p14="http://schemas.microsoft.com/office/powerpoint/2010/main" val="269183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blinds(horizontal)">
                                      <p:cBhvr>
                                        <p:cTn id="10" dur="500"/>
                                        <p:tgtEl>
                                          <p:spTgt spid="6">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blinds(horizontal)">
                                      <p:cBhvr>
                                        <p:cTn id="13" dur="500"/>
                                        <p:tgtEl>
                                          <p:spTgt spid="5">
                                            <p:txEl>
                                              <p:pRg st="0" end="0"/>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blinds(horizontal)">
                                      <p:cBhvr>
                                        <p:cTn id="16" dur="500"/>
                                        <p:tgtEl>
                                          <p:spTgt spid="5">
                                            <p:txEl>
                                              <p:pRg st="1" end="1"/>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blinds(horizontal)">
                                      <p:cBhvr>
                                        <p:cTn id="19" dur="500"/>
                                        <p:tgtEl>
                                          <p:spTgt spid="5">
                                            <p:txEl>
                                              <p:pRg st="2" end="2"/>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blinds(horizontal)">
                                      <p:cBhvr>
                                        <p:cTn id="28"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E7E9"/>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98C4B08-8DED-42E7-A3B3-8D4F095AAC14}"/>
              </a:ext>
            </a:extLst>
          </p:cNvPr>
          <p:cNvSpPr txBox="1"/>
          <p:nvPr/>
        </p:nvSpPr>
        <p:spPr>
          <a:xfrm>
            <a:off x="775249" y="394318"/>
            <a:ext cx="9150804" cy="923330"/>
          </a:xfrm>
          <a:prstGeom prst="rect">
            <a:avLst/>
          </a:prstGeom>
          <a:noFill/>
        </p:spPr>
        <p:txBody>
          <a:bodyPr wrap="square" rtlCol="0">
            <a:spAutoFit/>
          </a:bodyPr>
          <a:lstStyle/>
          <a:p>
            <a:r>
              <a:rPr lang="en-US" sz="5400" b="1" dirty="0" smtClean="0">
                <a:solidFill>
                  <a:srgbClr val="FF7344"/>
                </a:solidFill>
                <a:latin typeface="Agency FB" panose="020B0503020202020204" pitchFamily="34" charset="0"/>
              </a:rPr>
              <a:t>C2C – Customer to Customer</a:t>
            </a:r>
          </a:p>
        </p:txBody>
      </p:sp>
      <p:sp>
        <p:nvSpPr>
          <p:cNvPr id="5" name="Content Placeholder 4"/>
          <p:cNvSpPr>
            <a:spLocks noGrp="1"/>
          </p:cNvSpPr>
          <p:nvPr>
            <p:ph idx="1"/>
          </p:nvPr>
        </p:nvSpPr>
        <p:spPr>
          <a:xfrm>
            <a:off x="1287378" y="2153653"/>
            <a:ext cx="10066421" cy="3723040"/>
          </a:xfrm>
        </p:spPr>
        <p:txBody>
          <a:bodyPr>
            <a:noAutofit/>
          </a:bodyPr>
          <a:lstStyle/>
          <a:p>
            <a:r>
              <a:rPr lang="en-US" sz="2400" dirty="0" smtClean="0"/>
              <a:t>Considering from both sides buyer and seller. If you're buyer you get great platform to get multiple deal.</a:t>
            </a:r>
          </a:p>
          <a:p>
            <a:r>
              <a:rPr lang="en-US" sz="2400" dirty="0" smtClean="0"/>
              <a:t>Can shortlist your product w.r.to your budget.</a:t>
            </a:r>
          </a:p>
          <a:p>
            <a:r>
              <a:rPr lang="en-IN" sz="2400" dirty="0" smtClean="0"/>
              <a:t>There is an additional advantage that the products are available in your locality since these platforms leverage the </a:t>
            </a:r>
            <a:r>
              <a:rPr lang="en-IN" sz="2400" dirty="0" err="1" smtClean="0"/>
              <a:t>hyperlocal</a:t>
            </a:r>
            <a:r>
              <a:rPr lang="en-IN" sz="2400" dirty="0" smtClean="0"/>
              <a:t> and neighbourhood classifieds approach. </a:t>
            </a:r>
          </a:p>
          <a:p>
            <a:r>
              <a:rPr lang="en-IN" sz="2400" dirty="0" smtClean="0"/>
              <a:t>If you are a seller, The ease and simplicity with which a person can post a classifieds ad and reach out to potential buyers within short time span is the major advantage in using OLX or Craigslist.</a:t>
            </a:r>
          </a:p>
          <a:p>
            <a:endParaRPr lang="en-IN" sz="2400" dirty="0"/>
          </a:p>
        </p:txBody>
      </p:sp>
      <p:sp>
        <p:nvSpPr>
          <p:cNvPr id="6" name="TextBox 5"/>
          <p:cNvSpPr txBox="1"/>
          <p:nvPr/>
        </p:nvSpPr>
        <p:spPr>
          <a:xfrm>
            <a:off x="986589" y="1455821"/>
            <a:ext cx="5739064" cy="523220"/>
          </a:xfrm>
          <a:prstGeom prst="rect">
            <a:avLst/>
          </a:prstGeom>
          <a:noFill/>
        </p:spPr>
        <p:txBody>
          <a:bodyPr wrap="square" rtlCol="0">
            <a:spAutoFit/>
          </a:bodyPr>
          <a:lstStyle/>
          <a:p>
            <a:pPr marL="457200" indent="-457200"/>
            <a:r>
              <a:rPr lang="en-US" sz="2800" b="1" dirty="0" smtClean="0"/>
              <a:t>2. Strengths</a:t>
            </a:r>
            <a:endParaRPr lang="en-IN" sz="2800" b="1" dirty="0"/>
          </a:p>
        </p:txBody>
      </p:sp>
      <p:sp>
        <p:nvSpPr>
          <p:cNvPr id="9" name="Content Placeholder 4"/>
          <p:cNvSpPr txBox="1">
            <a:spLocks/>
          </p:cNvSpPr>
          <p:nvPr/>
        </p:nvSpPr>
        <p:spPr>
          <a:xfrm>
            <a:off x="1283368" y="4387517"/>
            <a:ext cx="10066421" cy="1672389"/>
          </a:xfrm>
          <a:prstGeom prst="rect">
            <a:avLst/>
          </a:prstGeom>
        </p:spPr>
        <p:txBody>
          <a:bodyPr vert="horz" lIns="91440" tIns="45720" rIns="91440" bIns="45720" rtlCol="0">
            <a:normAutofit/>
          </a:bodyPr>
          <a:lstStyle/>
          <a:p>
            <a:pPr marL="228600" lvl="0" indent="-228600">
              <a:lnSpc>
                <a:spcPct val="90000"/>
              </a:lnSpc>
              <a:spcBef>
                <a:spcPts val="1000"/>
              </a:spcBef>
              <a:buFont typeface="Arial" panose="020B0604020202020204" pitchFamily="34" charset="0"/>
              <a:buChar char="•"/>
            </a:pPr>
            <a:endParaRPr kumimoji="0" lang="en-IN" sz="200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69183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blinds(horizontal)">
                                      <p:cBhvr>
                                        <p:cTn id="10" dur="500"/>
                                        <p:tgtEl>
                                          <p:spTgt spid="6">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blinds(horizontal)">
                                      <p:cBhvr>
                                        <p:cTn id="13" dur="500"/>
                                        <p:tgtEl>
                                          <p:spTgt spid="5">
                                            <p:txEl>
                                              <p:pRg st="0" end="0"/>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blinds(horizontal)">
                                      <p:cBhvr>
                                        <p:cTn id="16" dur="500"/>
                                        <p:tgtEl>
                                          <p:spTgt spid="5">
                                            <p:txEl>
                                              <p:pRg st="1" end="1"/>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blinds(horizontal)">
                                      <p:cBhvr>
                                        <p:cTn id="19" dur="500"/>
                                        <p:tgtEl>
                                          <p:spTgt spid="5">
                                            <p:txEl>
                                              <p:pRg st="2" end="2"/>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par>
                                <p:cTn id="23" presetID="3" presetClass="entr" presetSubtype="10" fill="hold" grpId="0" nodeType="withEffect" nodePh="1">
                                  <p:stCondLst>
                                    <p:cond delay="0"/>
                                  </p:stCondLst>
                                  <p:endCondLst>
                                    <p:cond evt="begin" delay="0">
                                      <p:tn val="23"/>
                                    </p:cond>
                                  </p:endCondLst>
                                  <p:childTnLst>
                                    <p:set>
                                      <p:cBhvr>
                                        <p:cTn id="24" dur="1" fill="hold">
                                          <p:stCondLst>
                                            <p:cond delay="0"/>
                                          </p:stCondLst>
                                        </p:cTn>
                                        <p:tgtEl>
                                          <p:spTgt spid="9">
                                            <p:txEl>
                                              <p:pRg st="0" end="0"/>
                                            </p:txEl>
                                          </p:spTgt>
                                        </p:tgtEl>
                                        <p:attrNameLst>
                                          <p:attrName>style.visibility</p:attrName>
                                        </p:attrNameLst>
                                      </p:cBhvr>
                                      <p:to>
                                        <p:strVal val="visible"/>
                                      </p:to>
                                    </p:set>
                                    <p:animEffect transition="in" filter="blinds(horizontal)">
                                      <p:cBhvr>
                                        <p:cTn id="25"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E7E9"/>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98C4B08-8DED-42E7-A3B3-8D4F095AAC14}"/>
              </a:ext>
            </a:extLst>
          </p:cNvPr>
          <p:cNvSpPr txBox="1"/>
          <p:nvPr/>
        </p:nvSpPr>
        <p:spPr>
          <a:xfrm>
            <a:off x="775249" y="394318"/>
            <a:ext cx="9150804" cy="923330"/>
          </a:xfrm>
          <a:prstGeom prst="rect">
            <a:avLst/>
          </a:prstGeom>
          <a:noFill/>
        </p:spPr>
        <p:txBody>
          <a:bodyPr wrap="square" rtlCol="0">
            <a:spAutoFit/>
          </a:bodyPr>
          <a:lstStyle/>
          <a:p>
            <a:r>
              <a:rPr lang="en-US" sz="5400" b="1" dirty="0" smtClean="0">
                <a:solidFill>
                  <a:srgbClr val="FF7344"/>
                </a:solidFill>
                <a:latin typeface="Agency FB" panose="020B0503020202020204" pitchFamily="34" charset="0"/>
              </a:rPr>
              <a:t>C2C – Customer to Customer</a:t>
            </a:r>
          </a:p>
        </p:txBody>
      </p:sp>
      <p:sp>
        <p:nvSpPr>
          <p:cNvPr id="5" name="Content Placeholder 4"/>
          <p:cNvSpPr>
            <a:spLocks noGrp="1"/>
          </p:cNvSpPr>
          <p:nvPr>
            <p:ph idx="1"/>
          </p:nvPr>
        </p:nvSpPr>
        <p:spPr>
          <a:xfrm>
            <a:off x="1287378" y="2153653"/>
            <a:ext cx="10066421" cy="1582006"/>
          </a:xfrm>
        </p:spPr>
        <p:txBody>
          <a:bodyPr>
            <a:noAutofit/>
          </a:bodyPr>
          <a:lstStyle/>
          <a:p>
            <a:r>
              <a:rPr lang="en-IN" sz="2400" dirty="0" smtClean="0"/>
              <a:t>You are prone to a fraud if you are wiring money or you don't take precaution while transacting with a seller / Buyer. </a:t>
            </a:r>
          </a:p>
          <a:p>
            <a:r>
              <a:rPr lang="en-IN" sz="2400" dirty="0" smtClean="0"/>
              <a:t>Its more of a hyper local platform and you need to continuously search for products in order to get a bargain or a great deal.</a:t>
            </a:r>
            <a:endParaRPr lang="en-IN" sz="2400" dirty="0"/>
          </a:p>
        </p:txBody>
      </p:sp>
      <p:sp>
        <p:nvSpPr>
          <p:cNvPr id="6" name="TextBox 5"/>
          <p:cNvSpPr txBox="1"/>
          <p:nvPr/>
        </p:nvSpPr>
        <p:spPr>
          <a:xfrm>
            <a:off x="986589" y="1455821"/>
            <a:ext cx="5739064" cy="523220"/>
          </a:xfrm>
          <a:prstGeom prst="rect">
            <a:avLst/>
          </a:prstGeom>
          <a:noFill/>
        </p:spPr>
        <p:txBody>
          <a:bodyPr wrap="square" rtlCol="0">
            <a:spAutoFit/>
          </a:bodyPr>
          <a:lstStyle/>
          <a:p>
            <a:pPr marL="457200" indent="-457200"/>
            <a:r>
              <a:rPr lang="en-US" sz="2800" b="1" dirty="0" smtClean="0"/>
              <a:t>3. Weakness</a:t>
            </a:r>
            <a:endParaRPr lang="en-IN" sz="2800" b="1" dirty="0"/>
          </a:p>
        </p:txBody>
      </p:sp>
      <p:sp>
        <p:nvSpPr>
          <p:cNvPr id="9" name="Content Placeholder 4"/>
          <p:cNvSpPr txBox="1">
            <a:spLocks/>
          </p:cNvSpPr>
          <p:nvPr/>
        </p:nvSpPr>
        <p:spPr>
          <a:xfrm>
            <a:off x="1283368" y="4387517"/>
            <a:ext cx="10066421" cy="1672389"/>
          </a:xfrm>
          <a:prstGeom prst="rect">
            <a:avLst/>
          </a:prstGeom>
        </p:spPr>
        <p:txBody>
          <a:bodyPr vert="horz" lIns="91440" tIns="45720" rIns="91440" bIns="45720" rtlCol="0">
            <a:normAutofit/>
          </a:bodyPr>
          <a:lstStyle/>
          <a:p>
            <a:pPr marL="228600" lvl="0" indent="-228600">
              <a:lnSpc>
                <a:spcPct val="90000"/>
              </a:lnSpc>
              <a:spcBef>
                <a:spcPts val="1000"/>
              </a:spcBef>
              <a:buFont typeface="Arial" panose="020B0604020202020204" pitchFamily="34" charset="0"/>
              <a:buChar char="•"/>
            </a:pPr>
            <a:endParaRPr kumimoji="0" lang="en-IN" sz="200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69183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blinds(horizontal)">
                                      <p:cBhvr>
                                        <p:cTn id="10" dur="500"/>
                                        <p:tgtEl>
                                          <p:spTgt spid="6">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blinds(horizontal)">
                                      <p:cBhvr>
                                        <p:cTn id="13" dur="500"/>
                                        <p:tgtEl>
                                          <p:spTgt spid="5">
                                            <p:txEl>
                                              <p:pRg st="0" end="0"/>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blinds(horizontal)">
                                      <p:cBhvr>
                                        <p:cTn id="16" dur="500"/>
                                        <p:tgtEl>
                                          <p:spTgt spid="5">
                                            <p:txEl>
                                              <p:pRg st="1" end="1"/>
                                            </p:txEl>
                                          </p:spTgt>
                                        </p:tgtEl>
                                      </p:cBhvr>
                                    </p:animEffect>
                                  </p:childTnLst>
                                </p:cTn>
                              </p:par>
                              <p:par>
                                <p:cTn id="17" presetID="3" presetClass="entr" presetSubtype="10" fill="hold" grpId="0" nodeType="withEffect" nodePh="1">
                                  <p:stCondLst>
                                    <p:cond delay="0"/>
                                  </p:stCondLst>
                                  <p:endCondLst>
                                    <p:cond evt="begin" delay="0">
                                      <p:tn val="17"/>
                                    </p:cond>
                                  </p:end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blinds(horizontal)">
                                      <p:cBhvr>
                                        <p:cTn id="19"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2B115B4-AB12-4707-B8BA-AA9B812B04C4}"/>
              </a:ext>
            </a:extLst>
          </p:cNvPr>
          <p:cNvSpPr/>
          <p:nvPr/>
        </p:nvSpPr>
        <p:spPr>
          <a:xfrm>
            <a:off x="0" y="5148072"/>
            <a:ext cx="12192000" cy="170992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6A2535FC-656C-4777-8E9B-3783549F8CDD}"/>
              </a:ext>
            </a:extLst>
          </p:cNvPr>
          <p:cNvSpPr/>
          <p:nvPr/>
        </p:nvSpPr>
        <p:spPr>
          <a:xfrm>
            <a:off x="0" y="0"/>
            <a:ext cx="12192000" cy="1719072"/>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257F6EE2-1F4E-49F7-B6AE-4EA3D894EE2E}"/>
              </a:ext>
            </a:extLst>
          </p:cNvPr>
          <p:cNvSpPr/>
          <p:nvPr/>
        </p:nvSpPr>
        <p:spPr>
          <a:xfrm>
            <a:off x="0" y="1709928"/>
            <a:ext cx="12192000" cy="1719072"/>
          </a:xfrm>
          <a:prstGeom prst="rect">
            <a:avLst/>
          </a:prstGeom>
          <a:solidFill>
            <a:srgbClr val="E2C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5A173307-616B-4ABC-8C25-B717A7E4F62C}"/>
              </a:ext>
            </a:extLst>
          </p:cNvPr>
          <p:cNvSpPr/>
          <p:nvPr/>
        </p:nvSpPr>
        <p:spPr>
          <a:xfrm>
            <a:off x="0" y="3429000"/>
            <a:ext cx="12192000" cy="1693985"/>
          </a:xfrm>
          <a:prstGeom prst="rect">
            <a:avLst/>
          </a:prstGeom>
          <a:solidFill>
            <a:srgbClr val="FF6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49">
            <a:extLst>
              <a:ext uri="{FF2B5EF4-FFF2-40B4-BE49-F238E27FC236}">
                <a16:creationId xmlns:a16="http://schemas.microsoft.com/office/drawing/2014/main" xmlns="" id="{3ECD409C-C3F9-4082-B295-E8348274205E}"/>
              </a:ext>
            </a:extLst>
          </p:cNvPr>
          <p:cNvGrpSpPr/>
          <p:nvPr/>
        </p:nvGrpSpPr>
        <p:grpSpPr>
          <a:xfrm>
            <a:off x="508384" y="316540"/>
            <a:ext cx="4643828" cy="781337"/>
            <a:chOff x="508384" y="243970"/>
            <a:chExt cx="4643828" cy="781337"/>
          </a:xfrm>
        </p:grpSpPr>
        <p:sp>
          <p:nvSpPr>
            <p:cNvPr id="29" name="TextBox 28">
              <a:extLst>
                <a:ext uri="{FF2B5EF4-FFF2-40B4-BE49-F238E27FC236}">
                  <a16:creationId xmlns:a16="http://schemas.microsoft.com/office/drawing/2014/main" xmlns="" id="{1F1CDFD7-3AB4-400B-A1CE-B7BE7BDB9A7A}"/>
                </a:ext>
              </a:extLst>
            </p:cNvPr>
            <p:cNvSpPr txBox="1"/>
            <p:nvPr/>
          </p:nvSpPr>
          <p:spPr>
            <a:xfrm>
              <a:off x="508384" y="243970"/>
              <a:ext cx="4593005" cy="584775"/>
            </a:xfrm>
            <a:prstGeom prst="rect">
              <a:avLst/>
            </a:prstGeom>
            <a:noFill/>
          </p:spPr>
          <p:txBody>
            <a:bodyPr wrap="square" rtlCol="0">
              <a:spAutoFit/>
            </a:bodyPr>
            <a:lstStyle/>
            <a:p>
              <a:r>
                <a:rPr lang="en-US" sz="3200" b="1" i="1" dirty="0" smtClean="0">
                  <a:solidFill>
                    <a:srgbClr val="E8E5D6"/>
                  </a:solidFill>
                  <a:latin typeface="Tw Cen MT" panose="020B0602020104020603" pitchFamily="34" charset="0"/>
                </a:rPr>
                <a:t>Consumer To Consumer </a:t>
              </a:r>
              <a:endParaRPr lang="en-US" sz="3200" b="1" i="1" dirty="0">
                <a:solidFill>
                  <a:srgbClr val="E8E5D6"/>
                </a:solidFill>
                <a:latin typeface="Tw Cen MT" panose="020B0602020104020603" pitchFamily="34" charset="0"/>
              </a:endParaRPr>
            </a:p>
          </p:txBody>
        </p:sp>
        <p:sp>
          <p:nvSpPr>
            <p:cNvPr id="30" name="TextBox 29">
              <a:extLst>
                <a:ext uri="{FF2B5EF4-FFF2-40B4-BE49-F238E27FC236}">
                  <a16:creationId xmlns:a16="http://schemas.microsoft.com/office/drawing/2014/main" xmlns="" id="{9F5A9453-ECF9-4385-A302-AE65D768BC7B}"/>
                </a:ext>
              </a:extLst>
            </p:cNvPr>
            <p:cNvSpPr txBox="1"/>
            <p:nvPr/>
          </p:nvSpPr>
          <p:spPr>
            <a:xfrm>
              <a:off x="508384" y="625197"/>
              <a:ext cx="4643828" cy="400110"/>
            </a:xfrm>
            <a:prstGeom prst="rect">
              <a:avLst/>
            </a:prstGeom>
            <a:noFill/>
          </p:spPr>
          <p:txBody>
            <a:bodyPr wrap="square" rtlCol="0">
              <a:spAutoFit/>
            </a:bodyPr>
            <a:lstStyle/>
            <a:p>
              <a:endParaRPr lang="en-US" sz="2000" i="1" dirty="0">
                <a:solidFill>
                  <a:srgbClr val="E8E5D6"/>
                </a:solidFill>
                <a:latin typeface="Tw Cen MT" panose="020B0602020104020603" pitchFamily="34" charset="0"/>
              </a:endParaRPr>
            </a:p>
          </p:txBody>
        </p:sp>
      </p:grpSp>
      <p:grpSp>
        <p:nvGrpSpPr>
          <p:cNvPr id="5" name="Group 51">
            <a:extLst>
              <a:ext uri="{FF2B5EF4-FFF2-40B4-BE49-F238E27FC236}">
                <a16:creationId xmlns:a16="http://schemas.microsoft.com/office/drawing/2014/main" xmlns="" id="{DD9CC5B6-6B11-40E2-9940-653F0D4171A1}"/>
              </a:ext>
            </a:extLst>
          </p:cNvPr>
          <p:cNvGrpSpPr/>
          <p:nvPr/>
        </p:nvGrpSpPr>
        <p:grpSpPr>
          <a:xfrm>
            <a:off x="508384" y="2037160"/>
            <a:ext cx="4643828" cy="1089113"/>
            <a:chOff x="508384" y="2037160"/>
            <a:chExt cx="4643828" cy="1089113"/>
          </a:xfrm>
        </p:grpSpPr>
        <p:sp>
          <p:nvSpPr>
            <p:cNvPr id="33" name="TextBox 32">
              <a:extLst>
                <a:ext uri="{FF2B5EF4-FFF2-40B4-BE49-F238E27FC236}">
                  <a16:creationId xmlns:a16="http://schemas.microsoft.com/office/drawing/2014/main" xmlns="" id="{F7190421-F70F-49E0-87EB-44789C49AE17}"/>
                </a:ext>
              </a:extLst>
            </p:cNvPr>
            <p:cNvSpPr txBox="1"/>
            <p:nvPr/>
          </p:nvSpPr>
          <p:spPr>
            <a:xfrm>
              <a:off x="508384" y="2037160"/>
              <a:ext cx="3325062" cy="461665"/>
            </a:xfrm>
            <a:prstGeom prst="rect">
              <a:avLst/>
            </a:prstGeom>
            <a:noFill/>
          </p:spPr>
          <p:txBody>
            <a:bodyPr wrap="square" rtlCol="0">
              <a:spAutoFit/>
            </a:bodyPr>
            <a:lstStyle/>
            <a:p>
              <a:r>
                <a:rPr lang="en-US" sz="2400" b="1" i="1" dirty="0" smtClean="0">
                  <a:solidFill>
                    <a:srgbClr val="E8E5D6"/>
                  </a:solidFill>
                  <a:latin typeface="Tw Cen MT" panose="020B0602020104020603" pitchFamily="34" charset="0"/>
                </a:rPr>
                <a:t>Continuous attraction</a:t>
              </a:r>
              <a:endParaRPr lang="en-US" sz="2400" b="1" i="1" dirty="0">
                <a:solidFill>
                  <a:srgbClr val="E8E5D6"/>
                </a:solidFill>
                <a:latin typeface="Tw Cen MT" panose="020B0602020104020603" pitchFamily="34" charset="0"/>
              </a:endParaRPr>
            </a:p>
          </p:txBody>
        </p:sp>
        <p:sp>
          <p:nvSpPr>
            <p:cNvPr id="34" name="TextBox 33">
              <a:extLst>
                <a:ext uri="{FF2B5EF4-FFF2-40B4-BE49-F238E27FC236}">
                  <a16:creationId xmlns:a16="http://schemas.microsoft.com/office/drawing/2014/main" xmlns="" id="{70D62AAB-D054-4C31-9A8A-218CB90B57FD}"/>
                </a:ext>
              </a:extLst>
            </p:cNvPr>
            <p:cNvSpPr txBox="1"/>
            <p:nvPr/>
          </p:nvSpPr>
          <p:spPr>
            <a:xfrm>
              <a:off x="508384" y="2418387"/>
              <a:ext cx="4643828" cy="707886"/>
            </a:xfrm>
            <a:prstGeom prst="rect">
              <a:avLst/>
            </a:prstGeom>
            <a:noFill/>
          </p:spPr>
          <p:txBody>
            <a:bodyPr wrap="square" rtlCol="0">
              <a:spAutoFit/>
            </a:bodyPr>
            <a:lstStyle/>
            <a:p>
              <a:r>
                <a:rPr lang="en-US" sz="2000" i="1" dirty="0" smtClean="0">
                  <a:solidFill>
                    <a:srgbClr val="E8E5D6"/>
                  </a:solidFill>
                  <a:latin typeface="Tw Cen MT" panose="020B0602020104020603" pitchFamily="34" charset="0"/>
                </a:rPr>
                <a:t>Attraction is required until transaction is completed.</a:t>
              </a:r>
              <a:endParaRPr lang="en-US" sz="2000" i="1" dirty="0">
                <a:solidFill>
                  <a:srgbClr val="E8E5D6"/>
                </a:solidFill>
                <a:latin typeface="Tw Cen MT" panose="020B0602020104020603" pitchFamily="34" charset="0"/>
              </a:endParaRPr>
            </a:p>
          </p:txBody>
        </p:sp>
      </p:grpSp>
      <p:grpSp>
        <p:nvGrpSpPr>
          <p:cNvPr id="8" name="Group 54">
            <a:extLst>
              <a:ext uri="{FF2B5EF4-FFF2-40B4-BE49-F238E27FC236}">
                <a16:creationId xmlns:a16="http://schemas.microsoft.com/office/drawing/2014/main" xmlns="" id="{436DA621-3E02-4685-891A-4F4959AD9445}"/>
              </a:ext>
            </a:extLst>
          </p:cNvPr>
          <p:cNvGrpSpPr/>
          <p:nvPr/>
        </p:nvGrpSpPr>
        <p:grpSpPr>
          <a:xfrm>
            <a:off x="7067013" y="3729785"/>
            <a:ext cx="4663985" cy="1089113"/>
            <a:chOff x="7067013" y="3729785"/>
            <a:chExt cx="4663985" cy="1089113"/>
          </a:xfrm>
        </p:grpSpPr>
        <p:sp>
          <p:nvSpPr>
            <p:cNvPr id="35" name="TextBox 34">
              <a:extLst>
                <a:ext uri="{FF2B5EF4-FFF2-40B4-BE49-F238E27FC236}">
                  <a16:creationId xmlns:a16="http://schemas.microsoft.com/office/drawing/2014/main" xmlns="" id="{DC918A55-19E7-40C5-AF0C-D9874A6F5827}"/>
                </a:ext>
              </a:extLst>
            </p:cNvPr>
            <p:cNvSpPr txBox="1"/>
            <p:nvPr/>
          </p:nvSpPr>
          <p:spPr>
            <a:xfrm>
              <a:off x="7104185" y="3729785"/>
              <a:ext cx="4626813" cy="461665"/>
            </a:xfrm>
            <a:prstGeom prst="rect">
              <a:avLst/>
            </a:prstGeom>
            <a:noFill/>
          </p:spPr>
          <p:txBody>
            <a:bodyPr wrap="square" rtlCol="0">
              <a:spAutoFit/>
            </a:bodyPr>
            <a:lstStyle/>
            <a:p>
              <a:pPr algn="r"/>
              <a:r>
                <a:rPr lang="en-US" sz="2400" b="1" i="1" dirty="0" smtClean="0">
                  <a:solidFill>
                    <a:srgbClr val="E8E5D6"/>
                  </a:solidFill>
                  <a:latin typeface="Tw Cen MT" panose="020B0602020104020603" pitchFamily="34" charset="0"/>
                </a:rPr>
                <a:t>Take proper current data of product</a:t>
              </a:r>
              <a:endParaRPr lang="en-US" sz="2400" b="1" i="1" dirty="0">
                <a:solidFill>
                  <a:srgbClr val="E8E5D6"/>
                </a:solidFill>
                <a:latin typeface="Tw Cen MT" panose="020B0602020104020603" pitchFamily="34" charset="0"/>
              </a:endParaRPr>
            </a:p>
          </p:txBody>
        </p:sp>
        <p:sp>
          <p:nvSpPr>
            <p:cNvPr id="36" name="TextBox 35">
              <a:extLst>
                <a:ext uri="{FF2B5EF4-FFF2-40B4-BE49-F238E27FC236}">
                  <a16:creationId xmlns:a16="http://schemas.microsoft.com/office/drawing/2014/main" xmlns="" id="{0BC5B12B-A531-4A7B-815C-3F559BA93972}"/>
                </a:ext>
              </a:extLst>
            </p:cNvPr>
            <p:cNvSpPr txBox="1"/>
            <p:nvPr/>
          </p:nvSpPr>
          <p:spPr>
            <a:xfrm>
              <a:off x="7067013" y="4111012"/>
              <a:ext cx="4643828" cy="707886"/>
            </a:xfrm>
            <a:prstGeom prst="rect">
              <a:avLst/>
            </a:prstGeom>
            <a:noFill/>
          </p:spPr>
          <p:txBody>
            <a:bodyPr wrap="square" rtlCol="0">
              <a:spAutoFit/>
            </a:bodyPr>
            <a:lstStyle/>
            <a:p>
              <a:pPr algn="r"/>
              <a:r>
                <a:rPr lang="en-US" sz="2000" i="1" dirty="0" smtClean="0">
                  <a:solidFill>
                    <a:srgbClr val="E8E5D6"/>
                  </a:solidFill>
                  <a:latin typeface="Tw Cen MT" panose="020B0602020104020603" pitchFamily="34" charset="0"/>
                </a:rPr>
                <a:t>Current image can be asked from customer to overcome fraud.</a:t>
              </a:r>
              <a:endParaRPr lang="en-US" sz="2000" i="1" dirty="0">
                <a:solidFill>
                  <a:srgbClr val="E8E5D6"/>
                </a:solidFill>
                <a:latin typeface="Tw Cen MT" panose="020B0602020104020603" pitchFamily="34" charset="0"/>
              </a:endParaRPr>
            </a:p>
          </p:txBody>
        </p:sp>
      </p:grpSp>
      <p:grpSp>
        <p:nvGrpSpPr>
          <p:cNvPr id="9" name="Group 56">
            <a:extLst>
              <a:ext uri="{FF2B5EF4-FFF2-40B4-BE49-F238E27FC236}">
                <a16:creationId xmlns:a16="http://schemas.microsoft.com/office/drawing/2014/main" xmlns="" id="{E48E6A22-EAEA-4D2F-B3A5-1A4A2F7BB224}"/>
              </a:ext>
            </a:extLst>
          </p:cNvPr>
          <p:cNvGrpSpPr/>
          <p:nvPr/>
        </p:nvGrpSpPr>
        <p:grpSpPr>
          <a:xfrm>
            <a:off x="7067013" y="5421938"/>
            <a:ext cx="4663985" cy="1089113"/>
            <a:chOff x="7067013" y="5421938"/>
            <a:chExt cx="4663985" cy="1089113"/>
          </a:xfrm>
        </p:grpSpPr>
        <p:sp>
          <p:nvSpPr>
            <p:cNvPr id="37" name="TextBox 36">
              <a:extLst>
                <a:ext uri="{FF2B5EF4-FFF2-40B4-BE49-F238E27FC236}">
                  <a16:creationId xmlns:a16="http://schemas.microsoft.com/office/drawing/2014/main" xmlns="" id="{982C470A-05C9-49A4-9E62-483E4CA38782}"/>
                </a:ext>
              </a:extLst>
            </p:cNvPr>
            <p:cNvSpPr txBox="1"/>
            <p:nvPr/>
          </p:nvSpPr>
          <p:spPr>
            <a:xfrm>
              <a:off x="9846379" y="5421938"/>
              <a:ext cx="1884619" cy="461665"/>
            </a:xfrm>
            <a:prstGeom prst="rect">
              <a:avLst/>
            </a:prstGeom>
            <a:noFill/>
          </p:spPr>
          <p:txBody>
            <a:bodyPr wrap="square" rtlCol="0">
              <a:spAutoFit/>
            </a:bodyPr>
            <a:lstStyle/>
            <a:p>
              <a:pPr algn="r"/>
              <a:r>
                <a:rPr lang="en-US" sz="2400" b="1" i="1" dirty="0" smtClean="0">
                  <a:solidFill>
                    <a:srgbClr val="E8E5D6"/>
                  </a:solidFill>
                  <a:latin typeface="Tw Cen MT" panose="020B0602020104020603" pitchFamily="34" charset="0"/>
                </a:rPr>
                <a:t>Filtering</a:t>
              </a:r>
              <a:endParaRPr lang="en-US" sz="2400" b="1" i="1" dirty="0">
                <a:solidFill>
                  <a:srgbClr val="E8E5D6"/>
                </a:solidFill>
                <a:latin typeface="Tw Cen MT" panose="020B0602020104020603" pitchFamily="34" charset="0"/>
              </a:endParaRPr>
            </a:p>
          </p:txBody>
        </p:sp>
        <p:sp>
          <p:nvSpPr>
            <p:cNvPr id="38" name="TextBox 37">
              <a:extLst>
                <a:ext uri="{FF2B5EF4-FFF2-40B4-BE49-F238E27FC236}">
                  <a16:creationId xmlns:a16="http://schemas.microsoft.com/office/drawing/2014/main" xmlns="" id="{FD3B1900-C503-4ED3-BD7D-7D63457D6C1B}"/>
                </a:ext>
              </a:extLst>
            </p:cNvPr>
            <p:cNvSpPr txBox="1"/>
            <p:nvPr/>
          </p:nvSpPr>
          <p:spPr>
            <a:xfrm>
              <a:off x="7067013" y="5803165"/>
              <a:ext cx="4643828" cy="707886"/>
            </a:xfrm>
            <a:prstGeom prst="rect">
              <a:avLst/>
            </a:prstGeom>
            <a:noFill/>
          </p:spPr>
          <p:txBody>
            <a:bodyPr wrap="square" rtlCol="0">
              <a:spAutoFit/>
            </a:bodyPr>
            <a:lstStyle/>
            <a:p>
              <a:pPr algn="r"/>
              <a:r>
                <a:rPr lang="en-US" sz="2000" i="1" dirty="0" smtClean="0">
                  <a:solidFill>
                    <a:srgbClr val="E8E5D6"/>
                  </a:solidFill>
                  <a:latin typeface="Tw Cen MT" panose="020B0602020104020603" pitchFamily="34" charset="0"/>
                </a:rPr>
                <a:t>Disadvantage can be overcome by using filter of price so best deal can be made..</a:t>
              </a:r>
              <a:endParaRPr lang="en-US" sz="2000" i="1" dirty="0">
                <a:solidFill>
                  <a:srgbClr val="E8E5D6"/>
                </a:solidFill>
                <a:latin typeface="Tw Cen MT" panose="020B0602020104020603" pitchFamily="34" charset="0"/>
              </a:endParaRPr>
            </a:p>
          </p:txBody>
        </p:sp>
      </p:grpSp>
      <p:grpSp>
        <p:nvGrpSpPr>
          <p:cNvPr id="16" name="Group 50">
            <a:extLst>
              <a:ext uri="{FF2B5EF4-FFF2-40B4-BE49-F238E27FC236}">
                <a16:creationId xmlns:a16="http://schemas.microsoft.com/office/drawing/2014/main" xmlns="" id="{294DE450-3906-4C2A-BAE5-C082EC0BE962}"/>
              </a:ext>
            </a:extLst>
          </p:cNvPr>
          <p:cNvGrpSpPr/>
          <p:nvPr/>
        </p:nvGrpSpPr>
        <p:grpSpPr>
          <a:xfrm>
            <a:off x="8809201" y="513887"/>
            <a:ext cx="2921797" cy="715816"/>
            <a:chOff x="8809201" y="513887"/>
            <a:chExt cx="2921797" cy="715816"/>
          </a:xfrm>
        </p:grpSpPr>
        <p:pic>
          <p:nvPicPr>
            <p:cNvPr id="7" name="Picture 6">
              <a:extLst>
                <a:ext uri="{FF2B5EF4-FFF2-40B4-BE49-F238E27FC236}">
                  <a16:creationId xmlns:a16="http://schemas.microsoft.com/office/drawing/2014/main" xmlns="" id="{D6522ECA-BCCA-4A1F-887F-1E849F259F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15182" y="513887"/>
              <a:ext cx="715816" cy="715816"/>
            </a:xfrm>
            <a:prstGeom prst="rect">
              <a:avLst/>
            </a:prstGeom>
          </p:spPr>
        </p:pic>
        <p:sp>
          <p:nvSpPr>
            <p:cNvPr id="41" name="TextBox 40">
              <a:extLst>
                <a:ext uri="{FF2B5EF4-FFF2-40B4-BE49-F238E27FC236}">
                  <a16:creationId xmlns:a16="http://schemas.microsoft.com/office/drawing/2014/main" xmlns="" id="{011F4B8D-44D0-4C1F-BC56-65EFA419193E}"/>
                </a:ext>
              </a:extLst>
            </p:cNvPr>
            <p:cNvSpPr txBox="1"/>
            <p:nvPr/>
          </p:nvSpPr>
          <p:spPr>
            <a:xfrm>
              <a:off x="8809201" y="611255"/>
              <a:ext cx="2168276" cy="523220"/>
            </a:xfrm>
            <a:prstGeom prst="rect">
              <a:avLst/>
            </a:prstGeom>
            <a:noFill/>
          </p:spPr>
          <p:txBody>
            <a:bodyPr wrap="square" rtlCol="0">
              <a:spAutoFit/>
            </a:bodyPr>
            <a:lstStyle/>
            <a:p>
              <a:pPr algn="r"/>
              <a:endParaRPr lang="en-US" sz="2800" b="1" i="1" dirty="0">
                <a:solidFill>
                  <a:srgbClr val="E8E5D6"/>
                </a:solidFill>
                <a:latin typeface="Tw Cen MT" panose="020B0602020104020603" pitchFamily="34" charset="0"/>
              </a:endParaRPr>
            </a:p>
          </p:txBody>
        </p:sp>
      </p:grpSp>
      <p:grpSp>
        <p:nvGrpSpPr>
          <p:cNvPr id="17" name="Group 52">
            <a:extLst>
              <a:ext uri="{FF2B5EF4-FFF2-40B4-BE49-F238E27FC236}">
                <a16:creationId xmlns:a16="http://schemas.microsoft.com/office/drawing/2014/main" xmlns="" id="{2B3459AD-17B2-4C46-8AD2-2AD45E819969}"/>
              </a:ext>
            </a:extLst>
          </p:cNvPr>
          <p:cNvGrpSpPr/>
          <p:nvPr/>
        </p:nvGrpSpPr>
        <p:grpSpPr>
          <a:xfrm>
            <a:off x="7704607" y="2179286"/>
            <a:ext cx="2921797" cy="715816"/>
            <a:chOff x="7704607" y="2179286"/>
            <a:chExt cx="2921797" cy="715816"/>
          </a:xfrm>
        </p:grpSpPr>
        <p:pic>
          <p:nvPicPr>
            <p:cNvPr id="42" name="Picture 41">
              <a:extLst>
                <a:ext uri="{FF2B5EF4-FFF2-40B4-BE49-F238E27FC236}">
                  <a16:creationId xmlns:a16="http://schemas.microsoft.com/office/drawing/2014/main" xmlns="" id="{ADED02A0-8644-4495-BB6E-494887CA44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10588" y="2179286"/>
              <a:ext cx="715816" cy="715816"/>
            </a:xfrm>
            <a:prstGeom prst="rect">
              <a:avLst/>
            </a:prstGeom>
          </p:spPr>
        </p:pic>
        <p:sp>
          <p:nvSpPr>
            <p:cNvPr id="43" name="TextBox 42">
              <a:extLst>
                <a:ext uri="{FF2B5EF4-FFF2-40B4-BE49-F238E27FC236}">
                  <a16:creationId xmlns:a16="http://schemas.microsoft.com/office/drawing/2014/main" xmlns="" id="{A56D56A7-E19B-4592-8A56-67CBD4ADE21E}"/>
                </a:ext>
              </a:extLst>
            </p:cNvPr>
            <p:cNvSpPr txBox="1"/>
            <p:nvPr/>
          </p:nvSpPr>
          <p:spPr>
            <a:xfrm>
              <a:off x="7704607" y="2276654"/>
              <a:ext cx="2168276" cy="523220"/>
            </a:xfrm>
            <a:prstGeom prst="rect">
              <a:avLst/>
            </a:prstGeom>
            <a:noFill/>
          </p:spPr>
          <p:txBody>
            <a:bodyPr wrap="square" rtlCol="0">
              <a:spAutoFit/>
            </a:bodyPr>
            <a:lstStyle/>
            <a:p>
              <a:pPr algn="r"/>
              <a:endParaRPr lang="en-US" sz="2800" b="1" i="1" dirty="0">
                <a:solidFill>
                  <a:srgbClr val="E8E5D6"/>
                </a:solidFill>
                <a:latin typeface="Tw Cen MT" panose="020B0602020104020603" pitchFamily="34" charset="0"/>
              </a:endParaRPr>
            </a:p>
          </p:txBody>
        </p:sp>
      </p:grpSp>
      <p:grpSp>
        <p:nvGrpSpPr>
          <p:cNvPr id="18" name="Group 53">
            <a:extLst>
              <a:ext uri="{FF2B5EF4-FFF2-40B4-BE49-F238E27FC236}">
                <a16:creationId xmlns:a16="http://schemas.microsoft.com/office/drawing/2014/main" xmlns="" id="{2D310676-B3D0-4C88-81D3-80D2D32B3E9D}"/>
              </a:ext>
            </a:extLst>
          </p:cNvPr>
          <p:cNvGrpSpPr/>
          <p:nvPr/>
        </p:nvGrpSpPr>
        <p:grpSpPr>
          <a:xfrm>
            <a:off x="1976490" y="3857010"/>
            <a:ext cx="2168276" cy="715816"/>
            <a:chOff x="1976490" y="3857010"/>
            <a:chExt cx="2168276" cy="715816"/>
          </a:xfrm>
        </p:grpSpPr>
        <p:sp>
          <p:nvSpPr>
            <p:cNvPr id="44" name="TextBox 43">
              <a:extLst>
                <a:ext uri="{FF2B5EF4-FFF2-40B4-BE49-F238E27FC236}">
                  <a16:creationId xmlns:a16="http://schemas.microsoft.com/office/drawing/2014/main" xmlns="" id="{084A87A4-FDCF-4115-A620-EE71170D1890}"/>
                </a:ext>
              </a:extLst>
            </p:cNvPr>
            <p:cNvSpPr txBox="1"/>
            <p:nvPr/>
          </p:nvSpPr>
          <p:spPr>
            <a:xfrm>
              <a:off x="1976490" y="3929840"/>
              <a:ext cx="2168276" cy="523220"/>
            </a:xfrm>
            <a:prstGeom prst="rect">
              <a:avLst/>
            </a:prstGeom>
            <a:noFill/>
          </p:spPr>
          <p:txBody>
            <a:bodyPr wrap="square" rtlCol="0">
              <a:spAutoFit/>
            </a:bodyPr>
            <a:lstStyle/>
            <a:p>
              <a:pPr algn="r"/>
              <a:endParaRPr lang="en-US" sz="2800" b="1" i="1" dirty="0">
                <a:solidFill>
                  <a:srgbClr val="E8E5D6"/>
                </a:solidFill>
                <a:latin typeface="Tw Cen MT" panose="020B0602020104020603" pitchFamily="34" charset="0"/>
              </a:endParaRPr>
            </a:p>
          </p:txBody>
        </p:sp>
        <p:pic>
          <p:nvPicPr>
            <p:cNvPr id="45" name="Picture 44">
              <a:extLst>
                <a:ext uri="{FF2B5EF4-FFF2-40B4-BE49-F238E27FC236}">
                  <a16:creationId xmlns:a16="http://schemas.microsoft.com/office/drawing/2014/main" xmlns="" id="{69D373CB-A942-4BE4-94A2-34102BDD17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6490" y="3857010"/>
              <a:ext cx="715816" cy="715816"/>
            </a:xfrm>
            <a:prstGeom prst="rect">
              <a:avLst/>
            </a:prstGeom>
          </p:spPr>
        </p:pic>
      </p:grpSp>
      <p:grpSp>
        <p:nvGrpSpPr>
          <p:cNvPr id="48" name="Group 55">
            <a:extLst>
              <a:ext uri="{FF2B5EF4-FFF2-40B4-BE49-F238E27FC236}">
                <a16:creationId xmlns:a16="http://schemas.microsoft.com/office/drawing/2014/main" xmlns="" id="{8AA6D074-54B8-4D58-86E4-F8AD189D6E95}"/>
              </a:ext>
            </a:extLst>
          </p:cNvPr>
          <p:cNvGrpSpPr/>
          <p:nvPr/>
        </p:nvGrpSpPr>
        <p:grpSpPr>
          <a:xfrm>
            <a:off x="809335" y="5580607"/>
            <a:ext cx="2168276" cy="715816"/>
            <a:chOff x="809335" y="5580607"/>
            <a:chExt cx="2168276" cy="715816"/>
          </a:xfrm>
        </p:grpSpPr>
        <p:sp>
          <p:nvSpPr>
            <p:cNvPr id="46" name="TextBox 45">
              <a:extLst>
                <a:ext uri="{FF2B5EF4-FFF2-40B4-BE49-F238E27FC236}">
                  <a16:creationId xmlns:a16="http://schemas.microsoft.com/office/drawing/2014/main" xmlns="" id="{7BBDAB22-90C5-4236-B693-A84BB85D3287}"/>
                </a:ext>
              </a:extLst>
            </p:cNvPr>
            <p:cNvSpPr txBox="1"/>
            <p:nvPr/>
          </p:nvSpPr>
          <p:spPr>
            <a:xfrm>
              <a:off x="809335" y="5653437"/>
              <a:ext cx="2168276" cy="523220"/>
            </a:xfrm>
            <a:prstGeom prst="rect">
              <a:avLst/>
            </a:prstGeom>
            <a:noFill/>
          </p:spPr>
          <p:txBody>
            <a:bodyPr wrap="square" rtlCol="0">
              <a:spAutoFit/>
            </a:bodyPr>
            <a:lstStyle/>
            <a:p>
              <a:pPr algn="r"/>
              <a:endParaRPr lang="en-US" sz="2800" b="1" i="1" dirty="0">
                <a:solidFill>
                  <a:srgbClr val="E8E5D6"/>
                </a:solidFill>
                <a:latin typeface="Tw Cen MT" panose="020B0602020104020603" pitchFamily="34" charset="0"/>
              </a:endParaRPr>
            </a:p>
          </p:txBody>
        </p:sp>
        <p:pic>
          <p:nvPicPr>
            <p:cNvPr id="47" name="Picture 46">
              <a:extLst>
                <a:ext uri="{FF2B5EF4-FFF2-40B4-BE49-F238E27FC236}">
                  <a16:creationId xmlns:a16="http://schemas.microsoft.com/office/drawing/2014/main" xmlns="" id="{D408A758-1503-42FA-8EDB-1E1D911D3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335" y="5580607"/>
              <a:ext cx="715816" cy="715816"/>
            </a:xfrm>
            <a:prstGeom prst="rect">
              <a:avLst/>
            </a:prstGeom>
          </p:spPr>
        </p:pic>
      </p:grpSp>
      <p:grpSp>
        <p:nvGrpSpPr>
          <p:cNvPr id="49" name="Group 7">
            <a:extLst>
              <a:ext uri="{FF2B5EF4-FFF2-40B4-BE49-F238E27FC236}">
                <a16:creationId xmlns:a16="http://schemas.microsoft.com/office/drawing/2014/main" xmlns="" id="{4F057C57-E026-4AC2-8C47-1A3C209A4B91}"/>
              </a:ext>
            </a:extLst>
          </p:cNvPr>
          <p:cNvGrpSpPr/>
          <p:nvPr/>
        </p:nvGrpSpPr>
        <p:grpSpPr>
          <a:xfrm>
            <a:off x="6267035" y="-1"/>
            <a:ext cx="3626304" cy="1709019"/>
            <a:chOff x="6267035" y="-1"/>
            <a:chExt cx="3626304" cy="1709019"/>
          </a:xfrm>
        </p:grpSpPr>
        <p:sp>
          <p:nvSpPr>
            <p:cNvPr id="10" name="Parallelogram 9">
              <a:extLst>
                <a:ext uri="{FF2B5EF4-FFF2-40B4-BE49-F238E27FC236}">
                  <a16:creationId xmlns:a16="http://schemas.microsoft.com/office/drawing/2014/main" xmlns="" id="{89A2B921-79B6-4D5C-AD5F-FFE5B41ECD4B}"/>
                </a:ext>
              </a:extLst>
            </p:cNvPr>
            <p:cNvSpPr/>
            <p:nvPr/>
          </p:nvSpPr>
          <p:spPr>
            <a:xfrm>
              <a:off x="6267035" y="-1"/>
              <a:ext cx="3626304" cy="1709019"/>
            </a:xfrm>
            <a:prstGeom prst="parallelogram">
              <a:avLst>
                <a:gd name="adj" fmla="val 70487"/>
              </a:avLst>
            </a:prstGeom>
            <a:solidFill>
              <a:srgbClr val="E8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DFA44456-E3C9-4A9E-80FF-62BA61FFCE62}"/>
                </a:ext>
              </a:extLst>
            </p:cNvPr>
            <p:cNvSpPr txBox="1"/>
            <p:nvPr/>
          </p:nvSpPr>
          <p:spPr>
            <a:xfrm>
              <a:off x="6782204" y="500576"/>
              <a:ext cx="1884619" cy="1200329"/>
            </a:xfrm>
            <a:prstGeom prst="rect">
              <a:avLst/>
            </a:prstGeom>
            <a:noFill/>
          </p:spPr>
          <p:txBody>
            <a:bodyPr wrap="square" rtlCol="0">
              <a:spAutoFit/>
            </a:bodyPr>
            <a:lstStyle/>
            <a:p>
              <a:pPr algn="ctr"/>
              <a:endParaRPr lang="en-US" sz="7200" b="1" i="1" dirty="0">
                <a:solidFill>
                  <a:srgbClr val="00A0A8"/>
                </a:solidFill>
                <a:latin typeface="Tw Cen MT" panose="020B0602020104020603" pitchFamily="34" charset="0"/>
              </a:endParaRPr>
            </a:p>
          </p:txBody>
        </p:sp>
        <p:sp>
          <p:nvSpPr>
            <p:cNvPr id="31" name="TextBox 30">
              <a:extLst>
                <a:ext uri="{FF2B5EF4-FFF2-40B4-BE49-F238E27FC236}">
                  <a16:creationId xmlns:a16="http://schemas.microsoft.com/office/drawing/2014/main" xmlns="" id="{2A48E981-0440-46C6-92CA-2CD64D016B72}"/>
                </a:ext>
              </a:extLst>
            </p:cNvPr>
            <p:cNvSpPr txBox="1"/>
            <p:nvPr/>
          </p:nvSpPr>
          <p:spPr>
            <a:xfrm>
              <a:off x="7115909" y="443503"/>
              <a:ext cx="2567354" cy="1200329"/>
            </a:xfrm>
            <a:prstGeom prst="rect">
              <a:avLst/>
            </a:prstGeom>
            <a:noFill/>
          </p:spPr>
          <p:txBody>
            <a:bodyPr wrap="square" rtlCol="0">
              <a:spAutoFit/>
            </a:bodyPr>
            <a:lstStyle/>
            <a:p>
              <a:r>
                <a:rPr lang="en-US" sz="7200" b="1" i="1" dirty="0" smtClean="0">
                  <a:solidFill>
                    <a:srgbClr val="00A0A8"/>
                  </a:solidFill>
                  <a:latin typeface="Tw Cen MT" panose="020B0602020104020603" pitchFamily="34" charset="0"/>
                </a:rPr>
                <a:t>C2C</a:t>
              </a:r>
              <a:endParaRPr lang="en-US" sz="7200" b="1" i="1" dirty="0">
                <a:solidFill>
                  <a:srgbClr val="00A0A8"/>
                </a:solidFill>
                <a:latin typeface="Tw Cen MT" panose="020B0602020104020603" pitchFamily="34" charset="0"/>
              </a:endParaRPr>
            </a:p>
          </p:txBody>
        </p:sp>
      </p:grpSp>
      <p:grpSp>
        <p:nvGrpSpPr>
          <p:cNvPr id="50" name="Group 8">
            <a:extLst>
              <a:ext uri="{FF2B5EF4-FFF2-40B4-BE49-F238E27FC236}">
                <a16:creationId xmlns:a16="http://schemas.microsoft.com/office/drawing/2014/main" xmlns="" id="{85EC0FFC-7FFF-4D63-A4B6-DBEED8C8183C}"/>
              </a:ext>
            </a:extLst>
          </p:cNvPr>
          <p:cNvGrpSpPr/>
          <p:nvPr/>
        </p:nvGrpSpPr>
        <p:grpSpPr>
          <a:xfrm>
            <a:off x="5067714" y="1709018"/>
            <a:ext cx="3626304" cy="1709019"/>
            <a:chOff x="5067714" y="1709018"/>
            <a:chExt cx="3626304" cy="1709019"/>
          </a:xfrm>
        </p:grpSpPr>
        <p:sp>
          <p:nvSpPr>
            <p:cNvPr id="11" name="Parallelogram 10">
              <a:extLst>
                <a:ext uri="{FF2B5EF4-FFF2-40B4-BE49-F238E27FC236}">
                  <a16:creationId xmlns:a16="http://schemas.microsoft.com/office/drawing/2014/main" xmlns="" id="{05DDD72E-F4F6-41A0-AC64-9603FF78CFA2}"/>
                </a:ext>
              </a:extLst>
            </p:cNvPr>
            <p:cNvSpPr/>
            <p:nvPr/>
          </p:nvSpPr>
          <p:spPr>
            <a:xfrm>
              <a:off x="5067714" y="1709018"/>
              <a:ext cx="3626304" cy="1709019"/>
            </a:xfrm>
            <a:prstGeom prst="parallelogram">
              <a:avLst>
                <a:gd name="adj" fmla="val 70487"/>
              </a:avLst>
            </a:prstGeom>
            <a:solidFill>
              <a:srgbClr val="E8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xmlns="" id="{A2C3D8D5-CC86-45D7-852E-F86A444E23FB}"/>
                </a:ext>
              </a:extLst>
            </p:cNvPr>
            <p:cNvSpPr txBox="1"/>
            <p:nvPr/>
          </p:nvSpPr>
          <p:spPr>
            <a:xfrm>
              <a:off x="5595908" y="2162155"/>
              <a:ext cx="1884619" cy="1200329"/>
            </a:xfrm>
            <a:prstGeom prst="rect">
              <a:avLst/>
            </a:prstGeom>
            <a:noFill/>
          </p:spPr>
          <p:txBody>
            <a:bodyPr wrap="square" rtlCol="0">
              <a:spAutoFit/>
            </a:bodyPr>
            <a:lstStyle/>
            <a:p>
              <a:pPr algn="ctr"/>
              <a:endParaRPr lang="en-US" sz="7200" b="1" i="1" dirty="0">
                <a:solidFill>
                  <a:srgbClr val="E2CF70"/>
                </a:solidFill>
                <a:latin typeface="Tw Cen MT" panose="020B0602020104020603" pitchFamily="34" charset="0"/>
              </a:endParaRPr>
            </a:p>
          </p:txBody>
        </p:sp>
        <p:sp>
          <p:nvSpPr>
            <p:cNvPr id="32" name="TextBox 31">
              <a:extLst>
                <a:ext uri="{FF2B5EF4-FFF2-40B4-BE49-F238E27FC236}">
                  <a16:creationId xmlns:a16="http://schemas.microsoft.com/office/drawing/2014/main" xmlns="" id="{59252CF6-F4C1-4C11-B26C-300D3B35E9AB}"/>
                </a:ext>
              </a:extLst>
            </p:cNvPr>
            <p:cNvSpPr txBox="1"/>
            <p:nvPr/>
          </p:nvSpPr>
          <p:spPr>
            <a:xfrm>
              <a:off x="5816231" y="2201778"/>
              <a:ext cx="2458100" cy="1200329"/>
            </a:xfrm>
            <a:prstGeom prst="rect">
              <a:avLst/>
            </a:prstGeom>
            <a:noFill/>
          </p:spPr>
          <p:txBody>
            <a:bodyPr wrap="square" rtlCol="0">
              <a:spAutoFit/>
            </a:bodyPr>
            <a:lstStyle/>
            <a:p>
              <a:r>
                <a:rPr lang="en-US" sz="7200" b="1" i="1" dirty="0" smtClean="0">
                  <a:solidFill>
                    <a:srgbClr val="E2CF70"/>
                  </a:solidFill>
                  <a:latin typeface="Tw Cen MT" panose="020B0602020104020603" pitchFamily="34" charset="0"/>
                </a:rPr>
                <a:t>01</a:t>
              </a:r>
            </a:p>
          </p:txBody>
        </p:sp>
      </p:grpSp>
      <p:grpSp>
        <p:nvGrpSpPr>
          <p:cNvPr id="51" name="Group 47">
            <a:extLst>
              <a:ext uri="{FF2B5EF4-FFF2-40B4-BE49-F238E27FC236}">
                <a16:creationId xmlns:a16="http://schemas.microsoft.com/office/drawing/2014/main" xmlns="" id="{AEFBFCFC-31C2-4850-8730-2E0245D0D4E8}"/>
              </a:ext>
            </a:extLst>
          </p:cNvPr>
          <p:cNvGrpSpPr/>
          <p:nvPr/>
        </p:nvGrpSpPr>
        <p:grpSpPr>
          <a:xfrm>
            <a:off x="3854223" y="3418036"/>
            <a:ext cx="3626304" cy="1736865"/>
            <a:chOff x="3854223" y="3418036"/>
            <a:chExt cx="3626304" cy="1736865"/>
          </a:xfrm>
        </p:grpSpPr>
        <p:sp>
          <p:nvSpPr>
            <p:cNvPr id="12" name="Parallelogram 11">
              <a:extLst>
                <a:ext uri="{FF2B5EF4-FFF2-40B4-BE49-F238E27FC236}">
                  <a16:creationId xmlns:a16="http://schemas.microsoft.com/office/drawing/2014/main" xmlns="" id="{6E5DA36A-0003-47A4-850B-8ADE81C1D6E8}"/>
                </a:ext>
              </a:extLst>
            </p:cNvPr>
            <p:cNvSpPr/>
            <p:nvPr/>
          </p:nvSpPr>
          <p:spPr>
            <a:xfrm>
              <a:off x="3854223" y="3418036"/>
              <a:ext cx="3626304" cy="1730036"/>
            </a:xfrm>
            <a:prstGeom prst="parallelogram">
              <a:avLst>
                <a:gd name="adj" fmla="val 70487"/>
              </a:avLst>
            </a:prstGeom>
            <a:solidFill>
              <a:srgbClr val="E8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xmlns="" id="{8FB20AB4-D043-434C-BA43-141A4D0E4E0B}"/>
                </a:ext>
              </a:extLst>
            </p:cNvPr>
            <p:cNvSpPr txBox="1"/>
            <p:nvPr/>
          </p:nvSpPr>
          <p:spPr>
            <a:xfrm>
              <a:off x="4342797" y="3888509"/>
              <a:ext cx="1884619" cy="1200329"/>
            </a:xfrm>
            <a:prstGeom prst="rect">
              <a:avLst/>
            </a:prstGeom>
            <a:noFill/>
          </p:spPr>
          <p:txBody>
            <a:bodyPr wrap="square" rtlCol="0">
              <a:spAutoFit/>
            </a:bodyPr>
            <a:lstStyle/>
            <a:p>
              <a:pPr algn="ctr"/>
              <a:endParaRPr lang="en-US" sz="7200" b="1" i="1" dirty="0">
                <a:solidFill>
                  <a:srgbClr val="FF685C"/>
                </a:solidFill>
                <a:latin typeface="Tw Cen MT" panose="020B0602020104020603" pitchFamily="34" charset="0"/>
              </a:endParaRPr>
            </a:p>
          </p:txBody>
        </p:sp>
        <p:sp>
          <p:nvSpPr>
            <p:cNvPr id="39" name="TextBox 38">
              <a:extLst>
                <a:ext uri="{FF2B5EF4-FFF2-40B4-BE49-F238E27FC236}">
                  <a16:creationId xmlns:a16="http://schemas.microsoft.com/office/drawing/2014/main" xmlns="" id="{3EA65331-81C3-4C66-8E42-6D25A2176F15}"/>
                </a:ext>
              </a:extLst>
            </p:cNvPr>
            <p:cNvSpPr txBox="1"/>
            <p:nvPr/>
          </p:nvSpPr>
          <p:spPr>
            <a:xfrm>
              <a:off x="4716378" y="3954572"/>
              <a:ext cx="1888959" cy="1200329"/>
            </a:xfrm>
            <a:prstGeom prst="rect">
              <a:avLst/>
            </a:prstGeom>
            <a:noFill/>
          </p:spPr>
          <p:txBody>
            <a:bodyPr wrap="square" rtlCol="0">
              <a:spAutoFit/>
            </a:bodyPr>
            <a:lstStyle/>
            <a:p>
              <a:r>
                <a:rPr lang="en-US" sz="7200" b="1" i="1" dirty="0" smtClean="0">
                  <a:solidFill>
                    <a:srgbClr val="FF685C"/>
                  </a:solidFill>
                  <a:latin typeface="Tw Cen MT" panose="020B0602020104020603" pitchFamily="34" charset="0"/>
                </a:rPr>
                <a:t>02</a:t>
              </a:r>
            </a:p>
          </p:txBody>
        </p:sp>
      </p:grpSp>
      <p:grpSp>
        <p:nvGrpSpPr>
          <p:cNvPr id="52" name="Group 48">
            <a:extLst>
              <a:ext uri="{FF2B5EF4-FFF2-40B4-BE49-F238E27FC236}">
                <a16:creationId xmlns:a16="http://schemas.microsoft.com/office/drawing/2014/main" xmlns="" id="{B0809E47-5C79-41DF-AE7F-F3B667173A06}"/>
              </a:ext>
            </a:extLst>
          </p:cNvPr>
          <p:cNvGrpSpPr/>
          <p:nvPr/>
        </p:nvGrpSpPr>
        <p:grpSpPr>
          <a:xfrm>
            <a:off x="2640731" y="5148072"/>
            <a:ext cx="3626304" cy="1730036"/>
            <a:chOff x="2640731" y="5148072"/>
            <a:chExt cx="3626304" cy="1730036"/>
          </a:xfrm>
        </p:grpSpPr>
        <p:sp>
          <p:nvSpPr>
            <p:cNvPr id="19" name="Parallelogram 18">
              <a:extLst>
                <a:ext uri="{FF2B5EF4-FFF2-40B4-BE49-F238E27FC236}">
                  <a16:creationId xmlns:a16="http://schemas.microsoft.com/office/drawing/2014/main" xmlns="" id="{B5AA8158-4D8A-4B4A-A0A7-73EDE262F4FF}"/>
                </a:ext>
              </a:extLst>
            </p:cNvPr>
            <p:cNvSpPr/>
            <p:nvPr/>
          </p:nvSpPr>
          <p:spPr>
            <a:xfrm>
              <a:off x="2640731" y="5148072"/>
              <a:ext cx="3626304" cy="1730036"/>
            </a:xfrm>
            <a:prstGeom prst="parallelogram">
              <a:avLst>
                <a:gd name="adj" fmla="val 70487"/>
              </a:avLst>
            </a:prstGeom>
            <a:solidFill>
              <a:srgbClr val="E8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xmlns="" id="{A427CB62-FB87-4FA9-B2C1-8DF959003B2F}"/>
                </a:ext>
              </a:extLst>
            </p:cNvPr>
            <p:cNvSpPr txBox="1"/>
            <p:nvPr/>
          </p:nvSpPr>
          <p:spPr>
            <a:xfrm>
              <a:off x="3202457" y="5545815"/>
              <a:ext cx="1884619" cy="1200329"/>
            </a:xfrm>
            <a:prstGeom prst="rect">
              <a:avLst/>
            </a:prstGeom>
            <a:noFill/>
          </p:spPr>
          <p:txBody>
            <a:bodyPr wrap="square" rtlCol="0">
              <a:spAutoFit/>
            </a:bodyPr>
            <a:lstStyle/>
            <a:p>
              <a:pPr algn="ctr"/>
              <a:r>
                <a:rPr lang="en-US" sz="7200" b="1" i="1" dirty="0" smtClean="0">
                  <a:solidFill>
                    <a:srgbClr val="5D7373"/>
                  </a:solidFill>
                  <a:latin typeface="Tw Cen MT" panose="020B0602020104020603" pitchFamily="34" charset="0"/>
                </a:rPr>
                <a:t>03</a:t>
              </a:r>
              <a:endParaRPr lang="en-US" sz="7200" b="1" i="1" dirty="0">
                <a:solidFill>
                  <a:srgbClr val="5D7373"/>
                </a:solidFill>
                <a:latin typeface="Tw Cen MT" panose="020B0602020104020603" pitchFamily="34" charset="0"/>
              </a:endParaRPr>
            </a:p>
          </p:txBody>
        </p:sp>
        <p:sp>
          <p:nvSpPr>
            <p:cNvPr id="40" name="TextBox 39">
              <a:extLst>
                <a:ext uri="{FF2B5EF4-FFF2-40B4-BE49-F238E27FC236}">
                  <a16:creationId xmlns:a16="http://schemas.microsoft.com/office/drawing/2014/main" xmlns="" id="{17606FC1-FF5E-4212-9885-996E5760D5C7}"/>
                </a:ext>
              </a:extLst>
            </p:cNvPr>
            <p:cNvSpPr txBox="1"/>
            <p:nvPr/>
          </p:nvSpPr>
          <p:spPr>
            <a:xfrm>
              <a:off x="3702702" y="5314104"/>
              <a:ext cx="2458100" cy="523220"/>
            </a:xfrm>
            <a:prstGeom prst="rect">
              <a:avLst/>
            </a:prstGeom>
            <a:noFill/>
          </p:spPr>
          <p:txBody>
            <a:bodyPr wrap="square" rtlCol="0">
              <a:spAutoFit/>
            </a:bodyPr>
            <a:lstStyle/>
            <a:p>
              <a:endParaRPr lang="en-US" sz="2800" b="1" i="1" dirty="0">
                <a:solidFill>
                  <a:srgbClr val="5D7373"/>
                </a:solidFill>
                <a:latin typeface="Tw Cen MT" panose="020B0602020104020603" pitchFamily="34" charset="0"/>
              </a:endParaRPr>
            </a:p>
          </p:txBody>
        </p:sp>
      </p:grpSp>
      <p:sp>
        <p:nvSpPr>
          <p:cNvPr id="2" name="Rectangle 1">
            <a:extLst>
              <a:ext uri="{FF2B5EF4-FFF2-40B4-BE49-F238E27FC236}">
                <a16:creationId xmlns:a16="http://schemas.microsoft.com/office/drawing/2014/main" xmlns="" id="{0BF08540-0DA2-4B14-B41B-76A87B22AD82}"/>
              </a:ext>
            </a:extLst>
          </p:cNvPr>
          <p:cNvSpPr/>
          <p:nvPr/>
        </p:nvSpPr>
        <p:spPr>
          <a:xfrm>
            <a:off x="0" y="1661365"/>
            <a:ext cx="12192000" cy="115413"/>
          </a:xfrm>
          <a:prstGeom prst="rect">
            <a:avLst/>
          </a:prstGeom>
          <a:solidFill>
            <a:srgbClr val="67544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A4C315C0-1C74-4F40-A1FD-6F7E5BA767E9}"/>
              </a:ext>
            </a:extLst>
          </p:cNvPr>
          <p:cNvSpPr/>
          <p:nvPr/>
        </p:nvSpPr>
        <p:spPr>
          <a:xfrm>
            <a:off x="0" y="3362150"/>
            <a:ext cx="12192000" cy="115413"/>
          </a:xfrm>
          <a:prstGeom prst="rect">
            <a:avLst/>
          </a:prstGeom>
          <a:solidFill>
            <a:srgbClr val="67544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9477143D-5A92-44FF-AF9D-6AC1B0A7DED8}"/>
              </a:ext>
            </a:extLst>
          </p:cNvPr>
          <p:cNvSpPr/>
          <p:nvPr/>
        </p:nvSpPr>
        <p:spPr>
          <a:xfrm>
            <a:off x="0" y="5062935"/>
            <a:ext cx="12192000" cy="115413"/>
          </a:xfrm>
          <a:prstGeom prst="rect">
            <a:avLst/>
          </a:prstGeom>
          <a:solidFill>
            <a:srgbClr val="67544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68C82746-71AA-4307-BC02-EBE9AFE77BB5}"/>
              </a:ext>
            </a:extLst>
          </p:cNvPr>
          <p:cNvSpPr/>
          <p:nvPr/>
        </p:nvSpPr>
        <p:spPr>
          <a:xfrm>
            <a:off x="0" y="6763720"/>
            <a:ext cx="12192000" cy="115413"/>
          </a:xfrm>
          <a:prstGeom prst="rect">
            <a:avLst/>
          </a:prstGeom>
          <a:solidFill>
            <a:srgbClr val="67544B"/>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E3562231-FAFD-4739-89BA-A017C5B1C54B}"/>
              </a:ext>
            </a:extLst>
          </p:cNvPr>
          <p:cNvSpPr/>
          <p:nvPr/>
        </p:nvSpPr>
        <p:spPr>
          <a:xfrm>
            <a:off x="0" y="-21134"/>
            <a:ext cx="12192000" cy="115413"/>
          </a:xfrm>
          <a:prstGeom prst="rect">
            <a:avLst/>
          </a:prstGeom>
          <a:solidFill>
            <a:srgbClr val="67544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693459C8-F5E8-4328-95D6-2167EC774A9C}"/>
              </a:ext>
            </a:extLst>
          </p:cNvPr>
          <p:cNvSpPr/>
          <p:nvPr/>
        </p:nvSpPr>
        <p:spPr>
          <a:xfrm rot="5400000">
            <a:off x="-3391915" y="3370780"/>
            <a:ext cx="6899242" cy="115413"/>
          </a:xfrm>
          <a:prstGeom prst="rect">
            <a:avLst/>
          </a:prstGeom>
          <a:solidFill>
            <a:srgbClr val="67544B"/>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xmlns="" id="{E84B9CBB-E517-46E8-88BB-51F2614B1041}"/>
              </a:ext>
            </a:extLst>
          </p:cNvPr>
          <p:cNvSpPr/>
          <p:nvPr/>
        </p:nvSpPr>
        <p:spPr>
          <a:xfrm rot="5400000">
            <a:off x="8684672" y="3370780"/>
            <a:ext cx="6899242" cy="115413"/>
          </a:xfrm>
          <a:prstGeom prst="rect">
            <a:avLst/>
          </a:prstGeom>
          <a:solidFill>
            <a:srgbClr val="67544B"/>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04427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1+#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0-#ppt_w/2"/>
                                          </p:val>
                                        </p:tav>
                                        <p:tav tm="100000">
                                          <p:val>
                                            <p:strVal val="#ppt_x"/>
                                          </p:val>
                                        </p:tav>
                                      </p:tavLst>
                                    </p:anim>
                                    <p:anim calcmode="lin" valueType="num">
                                      <p:cBhvr additive="base">
                                        <p:cTn id="12" dur="500" fill="hold"/>
                                        <p:tgtEl>
                                          <p:spTgt spid="5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additive="base">
                                        <p:cTn id="15" dur="500" fill="hold"/>
                                        <p:tgtEl>
                                          <p:spTgt spid="51"/>
                                        </p:tgtEl>
                                        <p:attrNameLst>
                                          <p:attrName>ppt_x</p:attrName>
                                        </p:attrNameLst>
                                      </p:cBhvr>
                                      <p:tavLst>
                                        <p:tav tm="0">
                                          <p:val>
                                            <p:strVal val="1+#ppt_w/2"/>
                                          </p:val>
                                        </p:tav>
                                        <p:tav tm="100000">
                                          <p:val>
                                            <p:strVal val="#ppt_x"/>
                                          </p:val>
                                        </p:tav>
                                      </p:tavLst>
                                    </p:anim>
                                    <p:anim calcmode="lin" valueType="num">
                                      <p:cBhvr additive="base">
                                        <p:cTn id="16" dur="500" fill="hold"/>
                                        <p:tgtEl>
                                          <p:spTgt spid="51"/>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0-#ppt_w/2"/>
                                          </p:val>
                                        </p:tav>
                                        <p:tav tm="100000">
                                          <p:val>
                                            <p:strVal val="#ppt_x"/>
                                          </p:val>
                                        </p:tav>
                                      </p:tavLst>
                                    </p:anim>
                                    <p:anim calcmode="lin" valueType="num">
                                      <p:cBhvr additive="base">
                                        <p:cTn id="20"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1+#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0-#ppt_w/2"/>
                                          </p:val>
                                        </p:tav>
                                        <p:tav tm="100000">
                                          <p:val>
                                            <p:strVal val="#ppt_x"/>
                                          </p:val>
                                        </p:tav>
                                      </p:tavLst>
                                    </p:anim>
                                    <p:anim calcmode="lin" valueType="num">
                                      <p:cBhvr additive="base">
                                        <p:cTn id="3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1+#ppt_w/2"/>
                                          </p:val>
                                        </p:tav>
                                        <p:tav tm="100000">
                                          <p:val>
                                            <p:strVal val="#ppt_x"/>
                                          </p:val>
                                        </p:tav>
                                      </p:tavLst>
                                    </p:anim>
                                    <p:anim calcmode="lin" valueType="num">
                                      <p:cBhvr additive="base">
                                        <p:cTn id="36" dur="500" fill="hold"/>
                                        <p:tgtEl>
                                          <p:spTgt spid="5"/>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0-#ppt_w/2"/>
                                          </p:val>
                                        </p:tav>
                                        <p:tav tm="100000">
                                          <p:val>
                                            <p:strVal val="#ppt_x"/>
                                          </p:val>
                                        </p:tav>
                                      </p:tavLst>
                                    </p:anim>
                                    <p:anim calcmode="lin" valueType="num">
                                      <p:cBhvr additive="base">
                                        <p:cTn id="4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1+#ppt_w/2"/>
                                          </p:val>
                                        </p:tav>
                                        <p:tav tm="100000">
                                          <p:val>
                                            <p:strVal val="#ppt_x"/>
                                          </p:val>
                                        </p:tav>
                                      </p:tavLst>
                                    </p:anim>
                                    <p:anim calcmode="lin" valueType="num">
                                      <p:cBhvr additive="base">
                                        <p:cTn id="46" dur="500" fill="hold"/>
                                        <p:tgtEl>
                                          <p:spTgt spid="18"/>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0-#ppt_w/2"/>
                                          </p:val>
                                        </p:tav>
                                        <p:tav tm="100000">
                                          <p:val>
                                            <p:strVal val="#ppt_x"/>
                                          </p:val>
                                        </p:tav>
                                      </p:tavLst>
                                    </p:anim>
                                    <p:anim calcmode="lin" valueType="num">
                                      <p:cBhvr additive="base">
                                        <p:cTn id="5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0-#ppt_w/2"/>
                                          </p:val>
                                        </p:tav>
                                        <p:tav tm="100000">
                                          <p:val>
                                            <p:strVal val="#ppt_x"/>
                                          </p:val>
                                        </p:tav>
                                      </p:tavLst>
                                    </p:anim>
                                    <p:anim calcmode="lin" valueType="num">
                                      <p:cBhvr additive="base">
                                        <p:cTn id="56" dur="500" fill="hold"/>
                                        <p:tgtEl>
                                          <p:spTgt spid="9"/>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anim calcmode="lin" valueType="num">
                                      <p:cBhvr additive="base">
                                        <p:cTn id="59" dur="500" fill="hold"/>
                                        <p:tgtEl>
                                          <p:spTgt spid="48"/>
                                        </p:tgtEl>
                                        <p:attrNameLst>
                                          <p:attrName>ppt_x</p:attrName>
                                        </p:attrNameLst>
                                      </p:cBhvr>
                                      <p:tavLst>
                                        <p:tav tm="0">
                                          <p:val>
                                            <p:strVal val="1+#ppt_w/2"/>
                                          </p:val>
                                        </p:tav>
                                        <p:tav tm="100000">
                                          <p:val>
                                            <p:strVal val="#ppt_x"/>
                                          </p:val>
                                        </p:tav>
                                      </p:tavLst>
                                    </p:anim>
                                    <p:anim calcmode="lin" valueType="num">
                                      <p:cBhvr additive="base">
                                        <p:cTn id="60"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6E7E9"/>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98C4B08-8DED-42E7-A3B3-8D4F095AAC14}"/>
              </a:ext>
            </a:extLst>
          </p:cNvPr>
          <p:cNvSpPr txBox="1"/>
          <p:nvPr/>
        </p:nvSpPr>
        <p:spPr>
          <a:xfrm>
            <a:off x="775249" y="394318"/>
            <a:ext cx="9150804" cy="923330"/>
          </a:xfrm>
          <a:prstGeom prst="rect">
            <a:avLst/>
          </a:prstGeom>
          <a:noFill/>
        </p:spPr>
        <p:txBody>
          <a:bodyPr wrap="square" rtlCol="0">
            <a:spAutoFit/>
          </a:bodyPr>
          <a:lstStyle/>
          <a:p>
            <a:r>
              <a:rPr lang="en-US" sz="5400" b="1" dirty="0" smtClean="0">
                <a:solidFill>
                  <a:srgbClr val="FF7344"/>
                </a:solidFill>
                <a:latin typeface="Agency FB" panose="020B0503020202020204" pitchFamily="34" charset="0"/>
              </a:rPr>
              <a:t>C2B – Customer to Business</a:t>
            </a:r>
          </a:p>
        </p:txBody>
      </p:sp>
      <p:sp>
        <p:nvSpPr>
          <p:cNvPr id="5" name="Content Placeholder 4"/>
          <p:cNvSpPr>
            <a:spLocks noGrp="1"/>
          </p:cNvSpPr>
          <p:nvPr>
            <p:ph idx="1"/>
          </p:nvPr>
        </p:nvSpPr>
        <p:spPr>
          <a:xfrm>
            <a:off x="1287378" y="2153652"/>
            <a:ext cx="9852690" cy="4267929"/>
          </a:xfrm>
        </p:spPr>
        <p:txBody>
          <a:bodyPr>
            <a:normAutofit/>
          </a:bodyPr>
          <a:lstStyle/>
          <a:p>
            <a:r>
              <a:rPr lang="en-US" sz="2400" dirty="0" smtClean="0"/>
              <a:t>Consumer approaches website showing different services he o she can offer.</a:t>
            </a:r>
          </a:p>
          <a:p>
            <a:r>
              <a:rPr lang="en-US" sz="2400" dirty="0" smtClean="0"/>
              <a:t>Places estimate price of service.</a:t>
            </a:r>
          </a:p>
          <a:p>
            <a:r>
              <a:rPr lang="en-US" sz="2400" dirty="0" smtClean="0"/>
              <a:t>Company places order and after services are received.</a:t>
            </a:r>
          </a:p>
          <a:p>
            <a:r>
              <a:rPr lang="en-US" sz="2400" dirty="0" smtClean="0"/>
              <a:t>Gets the money.</a:t>
            </a:r>
          </a:p>
          <a:p>
            <a:endParaRPr lang="en-US" dirty="0" smtClean="0"/>
          </a:p>
        </p:txBody>
      </p:sp>
      <p:sp>
        <p:nvSpPr>
          <p:cNvPr id="6" name="TextBox 5"/>
          <p:cNvSpPr txBox="1"/>
          <p:nvPr/>
        </p:nvSpPr>
        <p:spPr>
          <a:xfrm>
            <a:off x="986589" y="1455821"/>
            <a:ext cx="5739064" cy="523220"/>
          </a:xfrm>
          <a:prstGeom prst="rect">
            <a:avLst/>
          </a:prstGeom>
          <a:noFill/>
        </p:spPr>
        <p:txBody>
          <a:bodyPr wrap="square" rtlCol="0">
            <a:spAutoFit/>
          </a:bodyPr>
          <a:lstStyle/>
          <a:p>
            <a:pPr marL="457200" indent="-457200">
              <a:buFont typeface="+mj-lt"/>
              <a:buAutoNum type="arabicPeriod"/>
            </a:pPr>
            <a:r>
              <a:rPr lang="en-US" sz="2800" b="1" dirty="0" smtClean="0"/>
              <a:t>Functionalities</a:t>
            </a:r>
            <a:endParaRPr lang="en-IN" sz="2800" b="1" dirty="0"/>
          </a:p>
        </p:txBody>
      </p:sp>
    </p:spTree>
    <p:extLst>
      <p:ext uri="{BB962C8B-B14F-4D97-AF65-F5344CB8AC3E}">
        <p14:creationId xmlns:p14="http://schemas.microsoft.com/office/powerpoint/2010/main" val="269183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blinds(horizontal)">
                                      <p:cBhvr>
                                        <p:cTn id="10" dur="500"/>
                                        <p:tgtEl>
                                          <p:spTgt spid="6">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blinds(horizontal)">
                                      <p:cBhvr>
                                        <p:cTn id="13" dur="500"/>
                                        <p:tgtEl>
                                          <p:spTgt spid="5">
                                            <p:txEl>
                                              <p:pRg st="0" end="0"/>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blinds(horizontal)">
                                      <p:cBhvr>
                                        <p:cTn id="16" dur="500"/>
                                        <p:tgtEl>
                                          <p:spTgt spid="5">
                                            <p:txEl>
                                              <p:pRg st="1" end="1"/>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blinds(horizontal)">
                                      <p:cBhvr>
                                        <p:cTn id="19" dur="500"/>
                                        <p:tgtEl>
                                          <p:spTgt spid="5">
                                            <p:txEl>
                                              <p:pRg st="2" end="2"/>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6E7E9"/>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98C4B08-8DED-42E7-A3B3-8D4F095AAC14}"/>
              </a:ext>
            </a:extLst>
          </p:cNvPr>
          <p:cNvSpPr txBox="1"/>
          <p:nvPr/>
        </p:nvSpPr>
        <p:spPr>
          <a:xfrm>
            <a:off x="775249" y="394318"/>
            <a:ext cx="9150804" cy="923330"/>
          </a:xfrm>
          <a:prstGeom prst="rect">
            <a:avLst/>
          </a:prstGeom>
          <a:noFill/>
        </p:spPr>
        <p:txBody>
          <a:bodyPr wrap="square" rtlCol="0">
            <a:spAutoFit/>
          </a:bodyPr>
          <a:lstStyle/>
          <a:p>
            <a:r>
              <a:rPr lang="en-US" sz="5400" b="1" dirty="0" smtClean="0">
                <a:solidFill>
                  <a:srgbClr val="FF7344"/>
                </a:solidFill>
                <a:latin typeface="Agency FB" panose="020B0503020202020204" pitchFamily="34" charset="0"/>
              </a:rPr>
              <a:t>C2B – Customer to Business</a:t>
            </a:r>
          </a:p>
        </p:txBody>
      </p:sp>
      <p:sp>
        <p:nvSpPr>
          <p:cNvPr id="5" name="Content Placeholder 4"/>
          <p:cNvSpPr>
            <a:spLocks noGrp="1"/>
          </p:cNvSpPr>
          <p:nvPr>
            <p:ph idx="1"/>
          </p:nvPr>
        </p:nvSpPr>
        <p:spPr>
          <a:xfrm>
            <a:off x="1287378" y="2153653"/>
            <a:ext cx="10066421" cy="1414737"/>
          </a:xfrm>
        </p:spPr>
        <p:txBody>
          <a:bodyPr>
            <a:noAutofit/>
          </a:bodyPr>
          <a:lstStyle/>
          <a:p>
            <a:r>
              <a:rPr lang="en-IN" sz="2400" dirty="0" smtClean="0"/>
              <a:t>The advantage of this website is that the owner doesn't have to sell mortgages, meet with customers or pay for everyday business operation expenses in order to make money. </a:t>
            </a:r>
          </a:p>
          <a:p>
            <a:r>
              <a:rPr lang="en-IN" sz="2400" dirty="0" smtClean="0"/>
              <a:t>If, and when, the Lending Tree advertisement is used by a visitor, the website owner gets paid a commission from Lending Tree for the lead. </a:t>
            </a:r>
            <a:endParaRPr lang="en-IN" sz="2400" dirty="0"/>
          </a:p>
        </p:txBody>
      </p:sp>
      <p:sp>
        <p:nvSpPr>
          <p:cNvPr id="6" name="TextBox 5"/>
          <p:cNvSpPr txBox="1"/>
          <p:nvPr/>
        </p:nvSpPr>
        <p:spPr>
          <a:xfrm>
            <a:off x="986589" y="1455821"/>
            <a:ext cx="5739064" cy="523220"/>
          </a:xfrm>
          <a:prstGeom prst="rect">
            <a:avLst/>
          </a:prstGeom>
          <a:noFill/>
        </p:spPr>
        <p:txBody>
          <a:bodyPr wrap="square" rtlCol="0">
            <a:spAutoFit/>
          </a:bodyPr>
          <a:lstStyle/>
          <a:p>
            <a:pPr marL="457200" indent="-457200"/>
            <a:r>
              <a:rPr lang="en-US" sz="2800" b="1" dirty="0" smtClean="0"/>
              <a:t>2. Strengths</a:t>
            </a:r>
            <a:endParaRPr lang="en-IN" sz="2800" b="1" dirty="0"/>
          </a:p>
        </p:txBody>
      </p:sp>
      <p:sp>
        <p:nvSpPr>
          <p:cNvPr id="9" name="Content Placeholder 4"/>
          <p:cNvSpPr txBox="1">
            <a:spLocks/>
          </p:cNvSpPr>
          <p:nvPr/>
        </p:nvSpPr>
        <p:spPr>
          <a:xfrm>
            <a:off x="1283368" y="4387517"/>
            <a:ext cx="10066421" cy="1672389"/>
          </a:xfrm>
          <a:prstGeom prst="rect">
            <a:avLst/>
          </a:prstGeom>
        </p:spPr>
        <p:txBody>
          <a:bodyPr vert="horz" lIns="91440" tIns="45720" rIns="91440" bIns="45720" rtlCol="0">
            <a:normAutofit/>
          </a:bodyPr>
          <a:lstStyle/>
          <a:p>
            <a:pPr marL="228600" lvl="0" indent="-228600">
              <a:lnSpc>
                <a:spcPct val="90000"/>
              </a:lnSpc>
              <a:spcBef>
                <a:spcPts val="1000"/>
              </a:spcBef>
              <a:buFont typeface="Arial" panose="020B0604020202020204" pitchFamily="34" charset="0"/>
              <a:buChar char="•"/>
            </a:pPr>
            <a:endParaRPr kumimoji="0" lang="en-IN" sz="200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p:nvPr/>
        </p:nvSpPr>
        <p:spPr>
          <a:xfrm>
            <a:off x="1090246" y="4006333"/>
            <a:ext cx="3121198" cy="523220"/>
          </a:xfrm>
          <a:prstGeom prst="rect">
            <a:avLst/>
          </a:prstGeom>
        </p:spPr>
        <p:txBody>
          <a:bodyPr wrap="square">
            <a:spAutoFit/>
          </a:bodyPr>
          <a:lstStyle/>
          <a:p>
            <a:pPr marL="1254125" indent="-1254125"/>
            <a:r>
              <a:rPr lang="en-US" sz="2800" b="1" dirty="0" smtClean="0"/>
              <a:t>3. Weakness</a:t>
            </a:r>
            <a:endParaRPr lang="en-IN" sz="2800" b="1" dirty="0"/>
          </a:p>
        </p:txBody>
      </p:sp>
      <p:sp>
        <p:nvSpPr>
          <p:cNvPr id="8" name="TextBox 7"/>
          <p:cNvSpPr txBox="1"/>
          <p:nvPr/>
        </p:nvSpPr>
        <p:spPr>
          <a:xfrm>
            <a:off x="1254370" y="4482790"/>
            <a:ext cx="10075270" cy="1877437"/>
          </a:xfrm>
          <a:prstGeom prst="rect">
            <a:avLst/>
          </a:prstGeom>
          <a:noFill/>
        </p:spPr>
        <p:txBody>
          <a:bodyPr wrap="square" rtlCol="0">
            <a:spAutoFit/>
          </a:bodyPr>
          <a:lstStyle/>
          <a:p>
            <a:pPr>
              <a:buFont typeface="Arial" pitchFamily="34" charset="0"/>
              <a:buChar char="•"/>
            </a:pPr>
            <a:r>
              <a:rPr lang="en-IN" sz="2400" dirty="0" smtClean="0"/>
              <a:t> Two disadvantages of C2B transactions are that one must be well versed in web design to create such a website and the amount of money earned is far less than what could be earned by selling the mortgage directly to the consumer instead.</a:t>
            </a:r>
          </a:p>
          <a:p>
            <a:endParaRPr lang="en-IN" sz="2000" dirty="0"/>
          </a:p>
        </p:txBody>
      </p:sp>
    </p:spTree>
    <p:extLst>
      <p:ext uri="{BB962C8B-B14F-4D97-AF65-F5344CB8AC3E}">
        <p14:creationId xmlns:p14="http://schemas.microsoft.com/office/powerpoint/2010/main" val="269183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blinds(horizontal)">
                                      <p:cBhvr>
                                        <p:cTn id="10" dur="500"/>
                                        <p:tgtEl>
                                          <p:spTgt spid="6">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blinds(horizontal)">
                                      <p:cBhvr>
                                        <p:cTn id="13" dur="500"/>
                                        <p:tgtEl>
                                          <p:spTgt spid="5">
                                            <p:txEl>
                                              <p:pRg st="0" end="0"/>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blinds(horizontal)">
                                      <p:cBhvr>
                                        <p:cTn id="16" dur="500"/>
                                        <p:tgtEl>
                                          <p:spTgt spid="5">
                                            <p:txEl>
                                              <p:pRg st="1" end="1"/>
                                            </p:txEl>
                                          </p:spTgt>
                                        </p:tgtEl>
                                      </p:cBhvr>
                                    </p:animEffect>
                                  </p:childTnLst>
                                </p:cTn>
                              </p:par>
                              <p:par>
                                <p:cTn id="17" presetID="3" presetClass="entr" presetSubtype="10" fill="hold" grpId="0" nodeType="withEffect" nodePh="1">
                                  <p:stCondLst>
                                    <p:cond delay="0"/>
                                  </p:stCondLst>
                                  <p:endCondLst>
                                    <p:cond evt="begin" delay="0">
                                      <p:tn val="17"/>
                                    </p:cond>
                                  </p:end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blinds(horizontal)">
                                      <p:cBhvr>
                                        <p:cTn id="19" dur="500"/>
                                        <p:tgtEl>
                                          <p:spTgt spid="9">
                                            <p:txEl>
                                              <p:pRg st="0" end="0"/>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blinds(horizontal)">
                                      <p:cBhvr>
                                        <p:cTn id="22" dur="500"/>
                                        <p:tgtEl>
                                          <p:spTgt spid="8">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blinds(horizontal)">
                                      <p:cBhvr>
                                        <p:cTn id="25"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2B115B4-AB12-4707-B8BA-AA9B812B04C4}"/>
              </a:ext>
            </a:extLst>
          </p:cNvPr>
          <p:cNvSpPr/>
          <p:nvPr/>
        </p:nvSpPr>
        <p:spPr>
          <a:xfrm>
            <a:off x="0" y="5148072"/>
            <a:ext cx="12192000" cy="170992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6A2535FC-656C-4777-8E9B-3783549F8CDD}"/>
              </a:ext>
            </a:extLst>
          </p:cNvPr>
          <p:cNvSpPr/>
          <p:nvPr/>
        </p:nvSpPr>
        <p:spPr>
          <a:xfrm>
            <a:off x="0" y="0"/>
            <a:ext cx="12192000" cy="1719072"/>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257F6EE2-1F4E-49F7-B6AE-4EA3D894EE2E}"/>
              </a:ext>
            </a:extLst>
          </p:cNvPr>
          <p:cNvSpPr/>
          <p:nvPr/>
        </p:nvSpPr>
        <p:spPr>
          <a:xfrm>
            <a:off x="0" y="1709928"/>
            <a:ext cx="12192000" cy="1719072"/>
          </a:xfrm>
          <a:prstGeom prst="rect">
            <a:avLst/>
          </a:prstGeom>
          <a:solidFill>
            <a:srgbClr val="E2C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5A173307-616B-4ABC-8C25-B717A7E4F62C}"/>
              </a:ext>
            </a:extLst>
          </p:cNvPr>
          <p:cNvSpPr/>
          <p:nvPr/>
        </p:nvSpPr>
        <p:spPr>
          <a:xfrm>
            <a:off x="0" y="3429000"/>
            <a:ext cx="12192000" cy="1705708"/>
          </a:xfrm>
          <a:prstGeom prst="rect">
            <a:avLst/>
          </a:prstGeom>
          <a:solidFill>
            <a:srgbClr val="FF6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49">
            <a:extLst>
              <a:ext uri="{FF2B5EF4-FFF2-40B4-BE49-F238E27FC236}">
                <a16:creationId xmlns:a16="http://schemas.microsoft.com/office/drawing/2014/main" xmlns="" id="{3ECD409C-C3F9-4082-B295-E8348274205E}"/>
              </a:ext>
            </a:extLst>
          </p:cNvPr>
          <p:cNvGrpSpPr/>
          <p:nvPr/>
        </p:nvGrpSpPr>
        <p:grpSpPr>
          <a:xfrm>
            <a:off x="508384" y="316540"/>
            <a:ext cx="4643828" cy="781337"/>
            <a:chOff x="508384" y="243970"/>
            <a:chExt cx="4643828" cy="781337"/>
          </a:xfrm>
        </p:grpSpPr>
        <p:sp>
          <p:nvSpPr>
            <p:cNvPr id="29" name="TextBox 28">
              <a:extLst>
                <a:ext uri="{FF2B5EF4-FFF2-40B4-BE49-F238E27FC236}">
                  <a16:creationId xmlns:a16="http://schemas.microsoft.com/office/drawing/2014/main" xmlns="" id="{1F1CDFD7-3AB4-400B-A1CE-B7BE7BDB9A7A}"/>
                </a:ext>
              </a:extLst>
            </p:cNvPr>
            <p:cNvSpPr txBox="1"/>
            <p:nvPr/>
          </p:nvSpPr>
          <p:spPr>
            <a:xfrm>
              <a:off x="508384" y="243970"/>
              <a:ext cx="4593005" cy="584775"/>
            </a:xfrm>
            <a:prstGeom prst="rect">
              <a:avLst/>
            </a:prstGeom>
            <a:noFill/>
          </p:spPr>
          <p:txBody>
            <a:bodyPr wrap="square" rtlCol="0">
              <a:spAutoFit/>
            </a:bodyPr>
            <a:lstStyle/>
            <a:p>
              <a:r>
                <a:rPr lang="en-US" sz="3200" b="1" i="1" dirty="0" smtClean="0">
                  <a:solidFill>
                    <a:srgbClr val="E8E5D6"/>
                  </a:solidFill>
                  <a:latin typeface="Tw Cen MT" panose="020B0602020104020603" pitchFamily="34" charset="0"/>
                </a:rPr>
                <a:t>Consumer To Business</a:t>
              </a:r>
              <a:endParaRPr lang="en-US" sz="3200" b="1" i="1" dirty="0">
                <a:solidFill>
                  <a:srgbClr val="E8E5D6"/>
                </a:solidFill>
                <a:latin typeface="Tw Cen MT" panose="020B0602020104020603" pitchFamily="34" charset="0"/>
              </a:endParaRPr>
            </a:p>
          </p:txBody>
        </p:sp>
        <p:sp>
          <p:nvSpPr>
            <p:cNvPr id="30" name="TextBox 29">
              <a:extLst>
                <a:ext uri="{FF2B5EF4-FFF2-40B4-BE49-F238E27FC236}">
                  <a16:creationId xmlns:a16="http://schemas.microsoft.com/office/drawing/2014/main" xmlns="" id="{9F5A9453-ECF9-4385-A302-AE65D768BC7B}"/>
                </a:ext>
              </a:extLst>
            </p:cNvPr>
            <p:cNvSpPr txBox="1"/>
            <p:nvPr/>
          </p:nvSpPr>
          <p:spPr>
            <a:xfrm>
              <a:off x="508384" y="625197"/>
              <a:ext cx="4643828" cy="400110"/>
            </a:xfrm>
            <a:prstGeom prst="rect">
              <a:avLst/>
            </a:prstGeom>
            <a:noFill/>
          </p:spPr>
          <p:txBody>
            <a:bodyPr wrap="square" rtlCol="0">
              <a:spAutoFit/>
            </a:bodyPr>
            <a:lstStyle/>
            <a:p>
              <a:endParaRPr lang="en-US" sz="2000" i="1" dirty="0">
                <a:solidFill>
                  <a:srgbClr val="E8E5D6"/>
                </a:solidFill>
                <a:latin typeface="Tw Cen MT" panose="020B0602020104020603" pitchFamily="34" charset="0"/>
              </a:endParaRPr>
            </a:p>
          </p:txBody>
        </p:sp>
      </p:grpSp>
      <p:grpSp>
        <p:nvGrpSpPr>
          <p:cNvPr id="5" name="Group 51">
            <a:extLst>
              <a:ext uri="{FF2B5EF4-FFF2-40B4-BE49-F238E27FC236}">
                <a16:creationId xmlns:a16="http://schemas.microsoft.com/office/drawing/2014/main" xmlns="" id="{DD9CC5B6-6B11-40E2-9940-653F0D4171A1}"/>
              </a:ext>
            </a:extLst>
          </p:cNvPr>
          <p:cNvGrpSpPr/>
          <p:nvPr/>
        </p:nvGrpSpPr>
        <p:grpSpPr>
          <a:xfrm>
            <a:off x="508384" y="2037160"/>
            <a:ext cx="4643828" cy="781337"/>
            <a:chOff x="508384" y="2037160"/>
            <a:chExt cx="4643828" cy="781337"/>
          </a:xfrm>
        </p:grpSpPr>
        <p:sp>
          <p:nvSpPr>
            <p:cNvPr id="33" name="TextBox 32">
              <a:extLst>
                <a:ext uri="{FF2B5EF4-FFF2-40B4-BE49-F238E27FC236}">
                  <a16:creationId xmlns:a16="http://schemas.microsoft.com/office/drawing/2014/main" xmlns="" id="{F7190421-F70F-49E0-87EB-44789C49AE17}"/>
                </a:ext>
              </a:extLst>
            </p:cNvPr>
            <p:cNvSpPr txBox="1"/>
            <p:nvPr/>
          </p:nvSpPr>
          <p:spPr>
            <a:xfrm>
              <a:off x="508384" y="2037160"/>
              <a:ext cx="4262908" cy="461665"/>
            </a:xfrm>
            <a:prstGeom prst="rect">
              <a:avLst/>
            </a:prstGeom>
            <a:noFill/>
          </p:spPr>
          <p:txBody>
            <a:bodyPr wrap="square" rtlCol="0">
              <a:spAutoFit/>
            </a:bodyPr>
            <a:lstStyle/>
            <a:p>
              <a:r>
                <a:rPr lang="en-US" sz="2400" b="1" i="1" dirty="0" smtClean="0">
                  <a:solidFill>
                    <a:srgbClr val="E8E5D6"/>
                  </a:solidFill>
                  <a:latin typeface="Tw Cen MT" panose="020B0602020104020603" pitchFamily="34" charset="0"/>
                </a:rPr>
                <a:t>Adopt Platforms.</a:t>
              </a:r>
              <a:endParaRPr lang="en-US" sz="2400" b="1" i="1" dirty="0">
                <a:solidFill>
                  <a:srgbClr val="E8E5D6"/>
                </a:solidFill>
                <a:latin typeface="Tw Cen MT" panose="020B0602020104020603" pitchFamily="34" charset="0"/>
              </a:endParaRPr>
            </a:p>
          </p:txBody>
        </p:sp>
        <p:sp>
          <p:nvSpPr>
            <p:cNvPr id="34" name="TextBox 33">
              <a:extLst>
                <a:ext uri="{FF2B5EF4-FFF2-40B4-BE49-F238E27FC236}">
                  <a16:creationId xmlns:a16="http://schemas.microsoft.com/office/drawing/2014/main" xmlns="" id="{70D62AAB-D054-4C31-9A8A-218CB90B57FD}"/>
                </a:ext>
              </a:extLst>
            </p:cNvPr>
            <p:cNvSpPr txBox="1"/>
            <p:nvPr/>
          </p:nvSpPr>
          <p:spPr>
            <a:xfrm>
              <a:off x="508384" y="2418387"/>
              <a:ext cx="4643828" cy="400110"/>
            </a:xfrm>
            <a:prstGeom prst="rect">
              <a:avLst/>
            </a:prstGeom>
            <a:noFill/>
          </p:spPr>
          <p:txBody>
            <a:bodyPr wrap="square" rtlCol="0">
              <a:spAutoFit/>
            </a:bodyPr>
            <a:lstStyle/>
            <a:p>
              <a:r>
                <a:rPr lang="en-US" sz="2000" b="1" i="1" dirty="0" smtClean="0">
                  <a:solidFill>
                    <a:srgbClr val="E8E5D6"/>
                  </a:solidFill>
                  <a:latin typeface="Tw Cen MT" panose="020B0602020104020603" pitchFamily="34" charset="0"/>
                </a:rPr>
                <a:t>Can use platforms to sell services</a:t>
              </a:r>
              <a:endParaRPr lang="en-US" sz="2000" i="1" dirty="0">
                <a:solidFill>
                  <a:srgbClr val="E8E5D6"/>
                </a:solidFill>
                <a:latin typeface="Tw Cen MT" panose="020B0602020104020603" pitchFamily="34" charset="0"/>
              </a:endParaRPr>
            </a:p>
          </p:txBody>
        </p:sp>
      </p:grpSp>
      <p:grpSp>
        <p:nvGrpSpPr>
          <p:cNvPr id="8" name="Group 54">
            <a:extLst>
              <a:ext uri="{FF2B5EF4-FFF2-40B4-BE49-F238E27FC236}">
                <a16:creationId xmlns:a16="http://schemas.microsoft.com/office/drawing/2014/main" xmlns="" id="{436DA621-3E02-4685-891A-4F4959AD9445}"/>
              </a:ext>
            </a:extLst>
          </p:cNvPr>
          <p:cNvGrpSpPr/>
          <p:nvPr/>
        </p:nvGrpSpPr>
        <p:grpSpPr>
          <a:xfrm>
            <a:off x="7067013" y="3729785"/>
            <a:ext cx="4663986" cy="1089113"/>
            <a:chOff x="7067013" y="3729785"/>
            <a:chExt cx="4663986" cy="1089113"/>
          </a:xfrm>
        </p:grpSpPr>
        <p:sp>
          <p:nvSpPr>
            <p:cNvPr id="35" name="TextBox 34">
              <a:extLst>
                <a:ext uri="{FF2B5EF4-FFF2-40B4-BE49-F238E27FC236}">
                  <a16:creationId xmlns:a16="http://schemas.microsoft.com/office/drawing/2014/main" xmlns="" id="{DC918A55-19E7-40C5-AF0C-D9874A6F5827}"/>
                </a:ext>
              </a:extLst>
            </p:cNvPr>
            <p:cNvSpPr txBox="1"/>
            <p:nvPr/>
          </p:nvSpPr>
          <p:spPr>
            <a:xfrm>
              <a:off x="8006863" y="3729785"/>
              <a:ext cx="3724136" cy="461665"/>
            </a:xfrm>
            <a:prstGeom prst="rect">
              <a:avLst/>
            </a:prstGeom>
            <a:noFill/>
          </p:spPr>
          <p:txBody>
            <a:bodyPr wrap="square" rtlCol="0">
              <a:spAutoFit/>
            </a:bodyPr>
            <a:lstStyle/>
            <a:p>
              <a:pPr algn="r"/>
              <a:r>
                <a:rPr lang="en-US" sz="2400" b="1" i="1" dirty="0" smtClean="0">
                  <a:solidFill>
                    <a:srgbClr val="E8E5D6"/>
                  </a:solidFill>
                  <a:latin typeface="Tw Cen MT" panose="020B0602020104020603" pitchFamily="34" charset="0"/>
                </a:rPr>
                <a:t>Legal Transaction</a:t>
              </a:r>
              <a:endParaRPr lang="en-US" sz="2400" b="1" i="1" dirty="0">
                <a:solidFill>
                  <a:srgbClr val="E8E5D6"/>
                </a:solidFill>
                <a:latin typeface="Tw Cen MT" panose="020B0602020104020603" pitchFamily="34" charset="0"/>
              </a:endParaRPr>
            </a:p>
          </p:txBody>
        </p:sp>
        <p:sp>
          <p:nvSpPr>
            <p:cNvPr id="36" name="TextBox 35">
              <a:extLst>
                <a:ext uri="{FF2B5EF4-FFF2-40B4-BE49-F238E27FC236}">
                  <a16:creationId xmlns:a16="http://schemas.microsoft.com/office/drawing/2014/main" xmlns="" id="{0BC5B12B-A531-4A7B-815C-3F559BA93972}"/>
                </a:ext>
              </a:extLst>
            </p:cNvPr>
            <p:cNvSpPr txBox="1"/>
            <p:nvPr/>
          </p:nvSpPr>
          <p:spPr>
            <a:xfrm>
              <a:off x="7067013" y="4111012"/>
              <a:ext cx="4643828" cy="707886"/>
            </a:xfrm>
            <a:prstGeom prst="rect">
              <a:avLst/>
            </a:prstGeom>
            <a:noFill/>
          </p:spPr>
          <p:txBody>
            <a:bodyPr wrap="square" rtlCol="0">
              <a:spAutoFit/>
            </a:bodyPr>
            <a:lstStyle/>
            <a:p>
              <a:pPr algn="r"/>
              <a:r>
                <a:rPr lang="en-US" sz="2000" i="1" dirty="0" smtClean="0">
                  <a:solidFill>
                    <a:srgbClr val="E8E5D6"/>
                  </a:solidFill>
                  <a:latin typeface="Tw Cen MT" panose="020B0602020104020603" pitchFamily="34" charset="0"/>
                </a:rPr>
                <a:t>Transaction can be done on the platforms like PayPal.</a:t>
              </a:r>
              <a:endParaRPr lang="en-US" sz="2000" i="1" dirty="0">
                <a:solidFill>
                  <a:srgbClr val="E8E5D6"/>
                </a:solidFill>
                <a:latin typeface="Tw Cen MT" panose="020B0602020104020603" pitchFamily="34" charset="0"/>
              </a:endParaRPr>
            </a:p>
          </p:txBody>
        </p:sp>
      </p:grpSp>
      <p:grpSp>
        <p:nvGrpSpPr>
          <p:cNvPr id="9" name="Group 56">
            <a:extLst>
              <a:ext uri="{FF2B5EF4-FFF2-40B4-BE49-F238E27FC236}">
                <a16:creationId xmlns:a16="http://schemas.microsoft.com/office/drawing/2014/main" xmlns="" id="{E48E6A22-EAEA-4D2F-B3A5-1A4A2F7BB224}"/>
              </a:ext>
            </a:extLst>
          </p:cNvPr>
          <p:cNvGrpSpPr/>
          <p:nvPr/>
        </p:nvGrpSpPr>
        <p:grpSpPr>
          <a:xfrm>
            <a:off x="5545015" y="5421938"/>
            <a:ext cx="6185984" cy="1704666"/>
            <a:chOff x="7067013" y="5421938"/>
            <a:chExt cx="4663986" cy="1704666"/>
          </a:xfrm>
        </p:grpSpPr>
        <p:sp>
          <p:nvSpPr>
            <p:cNvPr id="37" name="TextBox 36">
              <a:extLst>
                <a:ext uri="{FF2B5EF4-FFF2-40B4-BE49-F238E27FC236}">
                  <a16:creationId xmlns:a16="http://schemas.microsoft.com/office/drawing/2014/main" xmlns="" id="{982C470A-05C9-49A4-9E62-483E4CA38782}"/>
                </a:ext>
              </a:extLst>
            </p:cNvPr>
            <p:cNvSpPr txBox="1"/>
            <p:nvPr/>
          </p:nvSpPr>
          <p:spPr>
            <a:xfrm>
              <a:off x="7080739" y="5421938"/>
              <a:ext cx="4650260" cy="461665"/>
            </a:xfrm>
            <a:prstGeom prst="rect">
              <a:avLst/>
            </a:prstGeom>
            <a:noFill/>
          </p:spPr>
          <p:txBody>
            <a:bodyPr wrap="square" rtlCol="0">
              <a:spAutoFit/>
            </a:bodyPr>
            <a:lstStyle/>
            <a:p>
              <a:pPr algn="r"/>
              <a:r>
                <a:rPr lang="en-US" sz="2400" b="1" i="1" dirty="0" smtClean="0">
                  <a:solidFill>
                    <a:srgbClr val="E8E5D6"/>
                  </a:solidFill>
                  <a:latin typeface="Tw Cen MT" panose="020B0602020104020603" pitchFamily="34" charset="0"/>
                </a:rPr>
                <a:t>Sharing Of Digital Goods</a:t>
              </a:r>
              <a:endParaRPr lang="en-US" sz="2400" b="1" i="1" dirty="0">
                <a:solidFill>
                  <a:srgbClr val="E8E5D6"/>
                </a:solidFill>
                <a:latin typeface="Tw Cen MT" panose="020B0602020104020603" pitchFamily="34" charset="0"/>
              </a:endParaRPr>
            </a:p>
          </p:txBody>
        </p:sp>
        <p:sp>
          <p:nvSpPr>
            <p:cNvPr id="38" name="TextBox 37">
              <a:extLst>
                <a:ext uri="{FF2B5EF4-FFF2-40B4-BE49-F238E27FC236}">
                  <a16:creationId xmlns:a16="http://schemas.microsoft.com/office/drawing/2014/main" xmlns="" id="{FD3B1900-C503-4ED3-BD7D-7D63457D6C1B}"/>
                </a:ext>
              </a:extLst>
            </p:cNvPr>
            <p:cNvSpPr txBox="1"/>
            <p:nvPr/>
          </p:nvSpPr>
          <p:spPr>
            <a:xfrm>
              <a:off x="7067013" y="5803165"/>
              <a:ext cx="4643828" cy="1323439"/>
            </a:xfrm>
            <a:prstGeom prst="rect">
              <a:avLst/>
            </a:prstGeom>
            <a:noFill/>
          </p:spPr>
          <p:txBody>
            <a:bodyPr wrap="square" rtlCol="0">
              <a:spAutoFit/>
            </a:bodyPr>
            <a:lstStyle/>
            <a:p>
              <a:pPr algn="r"/>
              <a:r>
                <a:rPr lang="en-IN" sz="2000" i="1" dirty="0" smtClean="0">
                  <a:solidFill>
                    <a:srgbClr val="E8E5D6"/>
                  </a:solidFill>
                  <a:latin typeface="Tw Cen MT" panose="020B0602020104020603" pitchFamily="34" charset="0"/>
                </a:rPr>
                <a:t>Creative Digital Content is perfect for C2B business because it uses simple and cheap technologies, can be easily shared and are not perishable.</a:t>
              </a:r>
              <a:endParaRPr lang="en-US" sz="2000" i="1" dirty="0">
                <a:solidFill>
                  <a:srgbClr val="E8E5D6"/>
                </a:solidFill>
                <a:latin typeface="Tw Cen MT" panose="020B0602020104020603" pitchFamily="34" charset="0"/>
              </a:endParaRPr>
            </a:p>
          </p:txBody>
        </p:sp>
      </p:grpSp>
      <p:grpSp>
        <p:nvGrpSpPr>
          <p:cNvPr id="16" name="Group 50">
            <a:extLst>
              <a:ext uri="{FF2B5EF4-FFF2-40B4-BE49-F238E27FC236}">
                <a16:creationId xmlns:a16="http://schemas.microsoft.com/office/drawing/2014/main" xmlns="" id="{294DE450-3906-4C2A-BAE5-C082EC0BE962}"/>
              </a:ext>
            </a:extLst>
          </p:cNvPr>
          <p:cNvGrpSpPr/>
          <p:nvPr/>
        </p:nvGrpSpPr>
        <p:grpSpPr>
          <a:xfrm>
            <a:off x="8809201" y="513887"/>
            <a:ext cx="2921797" cy="715816"/>
            <a:chOff x="8809201" y="513887"/>
            <a:chExt cx="2921797" cy="715816"/>
          </a:xfrm>
        </p:grpSpPr>
        <p:pic>
          <p:nvPicPr>
            <p:cNvPr id="7" name="Picture 6">
              <a:extLst>
                <a:ext uri="{FF2B5EF4-FFF2-40B4-BE49-F238E27FC236}">
                  <a16:creationId xmlns:a16="http://schemas.microsoft.com/office/drawing/2014/main" xmlns="" id="{D6522ECA-BCCA-4A1F-887F-1E849F259F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15182" y="513887"/>
              <a:ext cx="715816" cy="715816"/>
            </a:xfrm>
            <a:prstGeom prst="rect">
              <a:avLst/>
            </a:prstGeom>
          </p:spPr>
        </p:pic>
        <p:sp>
          <p:nvSpPr>
            <p:cNvPr id="41" name="TextBox 40">
              <a:extLst>
                <a:ext uri="{FF2B5EF4-FFF2-40B4-BE49-F238E27FC236}">
                  <a16:creationId xmlns:a16="http://schemas.microsoft.com/office/drawing/2014/main" xmlns="" id="{011F4B8D-44D0-4C1F-BC56-65EFA419193E}"/>
                </a:ext>
              </a:extLst>
            </p:cNvPr>
            <p:cNvSpPr txBox="1"/>
            <p:nvPr/>
          </p:nvSpPr>
          <p:spPr>
            <a:xfrm>
              <a:off x="8809201" y="611255"/>
              <a:ext cx="2168276" cy="523220"/>
            </a:xfrm>
            <a:prstGeom prst="rect">
              <a:avLst/>
            </a:prstGeom>
            <a:noFill/>
          </p:spPr>
          <p:txBody>
            <a:bodyPr wrap="square" rtlCol="0">
              <a:spAutoFit/>
            </a:bodyPr>
            <a:lstStyle/>
            <a:p>
              <a:pPr algn="r"/>
              <a:endParaRPr lang="en-US" sz="2800" b="1" i="1" dirty="0">
                <a:solidFill>
                  <a:srgbClr val="E8E5D6"/>
                </a:solidFill>
                <a:latin typeface="Tw Cen MT" panose="020B0602020104020603" pitchFamily="34" charset="0"/>
              </a:endParaRPr>
            </a:p>
          </p:txBody>
        </p:sp>
      </p:grpSp>
      <p:grpSp>
        <p:nvGrpSpPr>
          <p:cNvPr id="17" name="Group 52">
            <a:extLst>
              <a:ext uri="{FF2B5EF4-FFF2-40B4-BE49-F238E27FC236}">
                <a16:creationId xmlns:a16="http://schemas.microsoft.com/office/drawing/2014/main" xmlns="" id="{2B3459AD-17B2-4C46-8AD2-2AD45E819969}"/>
              </a:ext>
            </a:extLst>
          </p:cNvPr>
          <p:cNvGrpSpPr/>
          <p:nvPr/>
        </p:nvGrpSpPr>
        <p:grpSpPr>
          <a:xfrm>
            <a:off x="7704607" y="2179286"/>
            <a:ext cx="2921797" cy="715816"/>
            <a:chOff x="7704607" y="2179286"/>
            <a:chExt cx="2921797" cy="715816"/>
          </a:xfrm>
        </p:grpSpPr>
        <p:pic>
          <p:nvPicPr>
            <p:cNvPr id="42" name="Picture 41">
              <a:extLst>
                <a:ext uri="{FF2B5EF4-FFF2-40B4-BE49-F238E27FC236}">
                  <a16:creationId xmlns:a16="http://schemas.microsoft.com/office/drawing/2014/main" xmlns="" id="{ADED02A0-8644-4495-BB6E-494887CA44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10588" y="2179286"/>
              <a:ext cx="715816" cy="715816"/>
            </a:xfrm>
            <a:prstGeom prst="rect">
              <a:avLst/>
            </a:prstGeom>
          </p:spPr>
        </p:pic>
        <p:sp>
          <p:nvSpPr>
            <p:cNvPr id="43" name="TextBox 42">
              <a:extLst>
                <a:ext uri="{FF2B5EF4-FFF2-40B4-BE49-F238E27FC236}">
                  <a16:creationId xmlns:a16="http://schemas.microsoft.com/office/drawing/2014/main" xmlns="" id="{A56D56A7-E19B-4592-8A56-67CBD4ADE21E}"/>
                </a:ext>
              </a:extLst>
            </p:cNvPr>
            <p:cNvSpPr txBox="1"/>
            <p:nvPr/>
          </p:nvSpPr>
          <p:spPr>
            <a:xfrm>
              <a:off x="7704607" y="2276654"/>
              <a:ext cx="2168276" cy="523220"/>
            </a:xfrm>
            <a:prstGeom prst="rect">
              <a:avLst/>
            </a:prstGeom>
            <a:noFill/>
          </p:spPr>
          <p:txBody>
            <a:bodyPr wrap="square" rtlCol="0">
              <a:spAutoFit/>
            </a:bodyPr>
            <a:lstStyle/>
            <a:p>
              <a:pPr algn="r"/>
              <a:endParaRPr lang="en-US" sz="2800" b="1" i="1" dirty="0">
                <a:solidFill>
                  <a:srgbClr val="E8E5D6"/>
                </a:solidFill>
                <a:latin typeface="Tw Cen MT" panose="020B0602020104020603" pitchFamily="34" charset="0"/>
              </a:endParaRPr>
            </a:p>
          </p:txBody>
        </p:sp>
      </p:grpSp>
      <p:grpSp>
        <p:nvGrpSpPr>
          <p:cNvPr id="18" name="Group 53">
            <a:extLst>
              <a:ext uri="{FF2B5EF4-FFF2-40B4-BE49-F238E27FC236}">
                <a16:creationId xmlns:a16="http://schemas.microsoft.com/office/drawing/2014/main" xmlns="" id="{2D310676-B3D0-4C88-81D3-80D2D32B3E9D}"/>
              </a:ext>
            </a:extLst>
          </p:cNvPr>
          <p:cNvGrpSpPr/>
          <p:nvPr/>
        </p:nvGrpSpPr>
        <p:grpSpPr>
          <a:xfrm>
            <a:off x="1976490" y="3857010"/>
            <a:ext cx="2168276" cy="715816"/>
            <a:chOff x="1976490" y="3857010"/>
            <a:chExt cx="2168276" cy="715816"/>
          </a:xfrm>
        </p:grpSpPr>
        <p:sp>
          <p:nvSpPr>
            <p:cNvPr id="44" name="TextBox 43">
              <a:extLst>
                <a:ext uri="{FF2B5EF4-FFF2-40B4-BE49-F238E27FC236}">
                  <a16:creationId xmlns:a16="http://schemas.microsoft.com/office/drawing/2014/main" xmlns="" id="{084A87A4-FDCF-4115-A620-EE71170D1890}"/>
                </a:ext>
              </a:extLst>
            </p:cNvPr>
            <p:cNvSpPr txBox="1"/>
            <p:nvPr/>
          </p:nvSpPr>
          <p:spPr>
            <a:xfrm>
              <a:off x="1976490" y="3929840"/>
              <a:ext cx="2168276" cy="523220"/>
            </a:xfrm>
            <a:prstGeom prst="rect">
              <a:avLst/>
            </a:prstGeom>
            <a:noFill/>
          </p:spPr>
          <p:txBody>
            <a:bodyPr wrap="square" rtlCol="0">
              <a:spAutoFit/>
            </a:bodyPr>
            <a:lstStyle/>
            <a:p>
              <a:pPr algn="r"/>
              <a:endParaRPr lang="en-US" sz="2800" b="1" i="1" dirty="0">
                <a:solidFill>
                  <a:srgbClr val="E8E5D6"/>
                </a:solidFill>
                <a:latin typeface="Tw Cen MT" panose="020B0602020104020603" pitchFamily="34" charset="0"/>
              </a:endParaRPr>
            </a:p>
          </p:txBody>
        </p:sp>
        <p:pic>
          <p:nvPicPr>
            <p:cNvPr id="45" name="Picture 44">
              <a:extLst>
                <a:ext uri="{FF2B5EF4-FFF2-40B4-BE49-F238E27FC236}">
                  <a16:creationId xmlns:a16="http://schemas.microsoft.com/office/drawing/2014/main" xmlns="" id="{69D373CB-A942-4BE4-94A2-34102BDD17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6490" y="3857010"/>
              <a:ext cx="715816" cy="715816"/>
            </a:xfrm>
            <a:prstGeom prst="rect">
              <a:avLst/>
            </a:prstGeom>
          </p:spPr>
        </p:pic>
      </p:grpSp>
      <p:grpSp>
        <p:nvGrpSpPr>
          <p:cNvPr id="48" name="Group 55">
            <a:extLst>
              <a:ext uri="{FF2B5EF4-FFF2-40B4-BE49-F238E27FC236}">
                <a16:creationId xmlns:a16="http://schemas.microsoft.com/office/drawing/2014/main" xmlns="" id="{8AA6D074-54B8-4D58-86E4-F8AD189D6E95}"/>
              </a:ext>
            </a:extLst>
          </p:cNvPr>
          <p:cNvGrpSpPr/>
          <p:nvPr/>
        </p:nvGrpSpPr>
        <p:grpSpPr>
          <a:xfrm>
            <a:off x="809335" y="5580607"/>
            <a:ext cx="2168276" cy="715816"/>
            <a:chOff x="809335" y="5580607"/>
            <a:chExt cx="2168276" cy="715816"/>
          </a:xfrm>
        </p:grpSpPr>
        <p:sp>
          <p:nvSpPr>
            <p:cNvPr id="46" name="TextBox 45">
              <a:extLst>
                <a:ext uri="{FF2B5EF4-FFF2-40B4-BE49-F238E27FC236}">
                  <a16:creationId xmlns:a16="http://schemas.microsoft.com/office/drawing/2014/main" xmlns="" id="{7BBDAB22-90C5-4236-B693-A84BB85D3287}"/>
                </a:ext>
              </a:extLst>
            </p:cNvPr>
            <p:cNvSpPr txBox="1"/>
            <p:nvPr/>
          </p:nvSpPr>
          <p:spPr>
            <a:xfrm>
              <a:off x="809335" y="5653437"/>
              <a:ext cx="2168276" cy="523220"/>
            </a:xfrm>
            <a:prstGeom prst="rect">
              <a:avLst/>
            </a:prstGeom>
            <a:noFill/>
          </p:spPr>
          <p:txBody>
            <a:bodyPr wrap="square" rtlCol="0">
              <a:spAutoFit/>
            </a:bodyPr>
            <a:lstStyle/>
            <a:p>
              <a:pPr algn="r"/>
              <a:endParaRPr lang="en-US" sz="2800" b="1" i="1" dirty="0">
                <a:solidFill>
                  <a:srgbClr val="E8E5D6"/>
                </a:solidFill>
                <a:latin typeface="Tw Cen MT" panose="020B0602020104020603" pitchFamily="34" charset="0"/>
              </a:endParaRPr>
            </a:p>
          </p:txBody>
        </p:sp>
        <p:pic>
          <p:nvPicPr>
            <p:cNvPr id="47" name="Picture 46">
              <a:extLst>
                <a:ext uri="{FF2B5EF4-FFF2-40B4-BE49-F238E27FC236}">
                  <a16:creationId xmlns:a16="http://schemas.microsoft.com/office/drawing/2014/main" xmlns="" id="{D408A758-1503-42FA-8EDB-1E1D911D3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335" y="5580607"/>
              <a:ext cx="715816" cy="715816"/>
            </a:xfrm>
            <a:prstGeom prst="rect">
              <a:avLst/>
            </a:prstGeom>
          </p:spPr>
        </p:pic>
      </p:grpSp>
      <p:grpSp>
        <p:nvGrpSpPr>
          <p:cNvPr id="49" name="Group 7">
            <a:extLst>
              <a:ext uri="{FF2B5EF4-FFF2-40B4-BE49-F238E27FC236}">
                <a16:creationId xmlns:a16="http://schemas.microsoft.com/office/drawing/2014/main" xmlns="" id="{4F057C57-E026-4AC2-8C47-1A3C209A4B91}"/>
              </a:ext>
            </a:extLst>
          </p:cNvPr>
          <p:cNvGrpSpPr/>
          <p:nvPr/>
        </p:nvGrpSpPr>
        <p:grpSpPr>
          <a:xfrm>
            <a:off x="6267035" y="-1"/>
            <a:ext cx="3626304" cy="1709019"/>
            <a:chOff x="6267035" y="-1"/>
            <a:chExt cx="3626304" cy="1709019"/>
          </a:xfrm>
        </p:grpSpPr>
        <p:sp>
          <p:nvSpPr>
            <p:cNvPr id="10" name="Parallelogram 9">
              <a:extLst>
                <a:ext uri="{FF2B5EF4-FFF2-40B4-BE49-F238E27FC236}">
                  <a16:creationId xmlns:a16="http://schemas.microsoft.com/office/drawing/2014/main" xmlns="" id="{89A2B921-79B6-4D5C-AD5F-FFE5B41ECD4B}"/>
                </a:ext>
              </a:extLst>
            </p:cNvPr>
            <p:cNvSpPr/>
            <p:nvPr/>
          </p:nvSpPr>
          <p:spPr>
            <a:xfrm>
              <a:off x="6267035" y="-1"/>
              <a:ext cx="3626304" cy="1709019"/>
            </a:xfrm>
            <a:prstGeom prst="parallelogram">
              <a:avLst>
                <a:gd name="adj" fmla="val 70487"/>
              </a:avLst>
            </a:prstGeom>
            <a:solidFill>
              <a:srgbClr val="E8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DFA44456-E3C9-4A9E-80FF-62BA61FFCE62}"/>
                </a:ext>
              </a:extLst>
            </p:cNvPr>
            <p:cNvSpPr txBox="1"/>
            <p:nvPr/>
          </p:nvSpPr>
          <p:spPr>
            <a:xfrm>
              <a:off x="6782204" y="500576"/>
              <a:ext cx="1884619" cy="1200329"/>
            </a:xfrm>
            <a:prstGeom prst="rect">
              <a:avLst/>
            </a:prstGeom>
            <a:noFill/>
          </p:spPr>
          <p:txBody>
            <a:bodyPr wrap="square" rtlCol="0">
              <a:spAutoFit/>
            </a:bodyPr>
            <a:lstStyle/>
            <a:p>
              <a:pPr algn="ctr"/>
              <a:endParaRPr lang="en-US" sz="7200" b="1" i="1" dirty="0">
                <a:solidFill>
                  <a:srgbClr val="00A0A8"/>
                </a:solidFill>
                <a:latin typeface="Tw Cen MT" panose="020B0602020104020603" pitchFamily="34" charset="0"/>
              </a:endParaRPr>
            </a:p>
          </p:txBody>
        </p:sp>
        <p:sp>
          <p:nvSpPr>
            <p:cNvPr id="31" name="TextBox 30">
              <a:extLst>
                <a:ext uri="{FF2B5EF4-FFF2-40B4-BE49-F238E27FC236}">
                  <a16:creationId xmlns:a16="http://schemas.microsoft.com/office/drawing/2014/main" xmlns="" id="{2A48E981-0440-46C6-92CA-2CD64D016B72}"/>
                </a:ext>
              </a:extLst>
            </p:cNvPr>
            <p:cNvSpPr txBox="1"/>
            <p:nvPr/>
          </p:nvSpPr>
          <p:spPr>
            <a:xfrm>
              <a:off x="7115909" y="443503"/>
              <a:ext cx="2567354" cy="1200329"/>
            </a:xfrm>
            <a:prstGeom prst="rect">
              <a:avLst/>
            </a:prstGeom>
            <a:noFill/>
          </p:spPr>
          <p:txBody>
            <a:bodyPr wrap="square" rtlCol="0">
              <a:spAutoFit/>
            </a:bodyPr>
            <a:lstStyle/>
            <a:p>
              <a:r>
                <a:rPr lang="en-US" sz="7200" b="1" i="1" dirty="0" smtClean="0">
                  <a:solidFill>
                    <a:srgbClr val="00A0A8"/>
                  </a:solidFill>
                  <a:latin typeface="Tw Cen MT" panose="020B0602020104020603" pitchFamily="34" charset="0"/>
                </a:rPr>
                <a:t>C2B</a:t>
              </a:r>
              <a:endParaRPr lang="en-US" sz="7200" b="1" i="1" dirty="0">
                <a:solidFill>
                  <a:srgbClr val="00A0A8"/>
                </a:solidFill>
                <a:latin typeface="Tw Cen MT" panose="020B0602020104020603" pitchFamily="34" charset="0"/>
              </a:endParaRPr>
            </a:p>
          </p:txBody>
        </p:sp>
      </p:grpSp>
      <p:grpSp>
        <p:nvGrpSpPr>
          <p:cNvPr id="50" name="Group 8">
            <a:extLst>
              <a:ext uri="{FF2B5EF4-FFF2-40B4-BE49-F238E27FC236}">
                <a16:creationId xmlns:a16="http://schemas.microsoft.com/office/drawing/2014/main" xmlns="" id="{85EC0FFC-7FFF-4D63-A4B6-DBEED8C8183C}"/>
              </a:ext>
            </a:extLst>
          </p:cNvPr>
          <p:cNvGrpSpPr/>
          <p:nvPr/>
        </p:nvGrpSpPr>
        <p:grpSpPr>
          <a:xfrm>
            <a:off x="5067714" y="1709018"/>
            <a:ext cx="3626304" cy="1709019"/>
            <a:chOff x="5067714" y="1709018"/>
            <a:chExt cx="3626304" cy="1709019"/>
          </a:xfrm>
        </p:grpSpPr>
        <p:sp>
          <p:nvSpPr>
            <p:cNvPr id="11" name="Parallelogram 10">
              <a:extLst>
                <a:ext uri="{FF2B5EF4-FFF2-40B4-BE49-F238E27FC236}">
                  <a16:creationId xmlns:a16="http://schemas.microsoft.com/office/drawing/2014/main" xmlns="" id="{05DDD72E-F4F6-41A0-AC64-9603FF78CFA2}"/>
                </a:ext>
              </a:extLst>
            </p:cNvPr>
            <p:cNvSpPr/>
            <p:nvPr/>
          </p:nvSpPr>
          <p:spPr>
            <a:xfrm>
              <a:off x="5067714" y="1709018"/>
              <a:ext cx="3626304" cy="1709019"/>
            </a:xfrm>
            <a:prstGeom prst="parallelogram">
              <a:avLst>
                <a:gd name="adj" fmla="val 70487"/>
              </a:avLst>
            </a:prstGeom>
            <a:solidFill>
              <a:srgbClr val="E8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xmlns="" id="{A2C3D8D5-CC86-45D7-852E-F86A444E23FB}"/>
                </a:ext>
              </a:extLst>
            </p:cNvPr>
            <p:cNvSpPr txBox="1"/>
            <p:nvPr/>
          </p:nvSpPr>
          <p:spPr>
            <a:xfrm>
              <a:off x="5595908" y="2162155"/>
              <a:ext cx="1884619" cy="1200329"/>
            </a:xfrm>
            <a:prstGeom prst="rect">
              <a:avLst/>
            </a:prstGeom>
            <a:noFill/>
          </p:spPr>
          <p:txBody>
            <a:bodyPr wrap="square" rtlCol="0">
              <a:spAutoFit/>
            </a:bodyPr>
            <a:lstStyle/>
            <a:p>
              <a:pPr algn="ctr"/>
              <a:endParaRPr lang="en-US" sz="7200" b="1" i="1" dirty="0">
                <a:solidFill>
                  <a:srgbClr val="E2CF70"/>
                </a:solidFill>
                <a:latin typeface="Tw Cen MT" panose="020B0602020104020603" pitchFamily="34" charset="0"/>
              </a:endParaRPr>
            </a:p>
          </p:txBody>
        </p:sp>
        <p:sp>
          <p:nvSpPr>
            <p:cNvPr id="32" name="TextBox 31">
              <a:extLst>
                <a:ext uri="{FF2B5EF4-FFF2-40B4-BE49-F238E27FC236}">
                  <a16:creationId xmlns:a16="http://schemas.microsoft.com/office/drawing/2014/main" xmlns="" id="{59252CF6-F4C1-4C11-B26C-300D3B35E9AB}"/>
                </a:ext>
              </a:extLst>
            </p:cNvPr>
            <p:cNvSpPr txBox="1"/>
            <p:nvPr/>
          </p:nvSpPr>
          <p:spPr>
            <a:xfrm>
              <a:off x="5816231" y="2201778"/>
              <a:ext cx="2458100" cy="1200329"/>
            </a:xfrm>
            <a:prstGeom prst="rect">
              <a:avLst/>
            </a:prstGeom>
            <a:noFill/>
          </p:spPr>
          <p:txBody>
            <a:bodyPr wrap="square" rtlCol="0">
              <a:spAutoFit/>
            </a:bodyPr>
            <a:lstStyle/>
            <a:p>
              <a:r>
                <a:rPr lang="en-US" sz="7200" b="1" i="1" dirty="0" smtClean="0">
                  <a:solidFill>
                    <a:srgbClr val="E2CF70"/>
                  </a:solidFill>
                  <a:latin typeface="Tw Cen MT" panose="020B0602020104020603" pitchFamily="34" charset="0"/>
                </a:rPr>
                <a:t>01</a:t>
              </a:r>
            </a:p>
          </p:txBody>
        </p:sp>
      </p:grpSp>
      <p:grpSp>
        <p:nvGrpSpPr>
          <p:cNvPr id="51" name="Group 47">
            <a:extLst>
              <a:ext uri="{FF2B5EF4-FFF2-40B4-BE49-F238E27FC236}">
                <a16:creationId xmlns:a16="http://schemas.microsoft.com/office/drawing/2014/main" xmlns="" id="{AEFBFCFC-31C2-4850-8730-2E0245D0D4E8}"/>
              </a:ext>
            </a:extLst>
          </p:cNvPr>
          <p:cNvGrpSpPr/>
          <p:nvPr/>
        </p:nvGrpSpPr>
        <p:grpSpPr>
          <a:xfrm>
            <a:off x="3854223" y="3418036"/>
            <a:ext cx="3626304" cy="1736865"/>
            <a:chOff x="3854223" y="3418036"/>
            <a:chExt cx="3626304" cy="1736865"/>
          </a:xfrm>
        </p:grpSpPr>
        <p:sp>
          <p:nvSpPr>
            <p:cNvPr id="12" name="Parallelogram 11">
              <a:extLst>
                <a:ext uri="{FF2B5EF4-FFF2-40B4-BE49-F238E27FC236}">
                  <a16:creationId xmlns:a16="http://schemas.microsoft.com/office/drawing/2014/main" xmlns="" id="{6E5DA36A-0003-47A4-850B-8ADE81C1D6E8}"/>
                </a:ext>
              </a:extLst>
            </p:cNvPr>
            <p:cNvSpPr/>
            <p:nvPr/>
          </p:nvSpPr>
          <p:spPr>
            <a:xfrm>
              <a:off x="3854223" y="3418036"/>
              <a:ext cx="3626304" cy="1730036"/>
            </a:xfrm>
            <a:prstGeom prst="parallelogram">
              <a:avLst>
                <a:gd name="adj" fmla="val 70487"/>
              </a:avLst>
            </a:prstGeom>
            <a:solidFill>
              <a:srgbClr val="E8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xmlns="" id="{8FB20AB4-D043-434C-BA43-141A4D0E4E0B}"/>
                </a:ext>
              </a:extLst>
            </p:cNvPr>
            <p:cNvSpPr txBox="1"/>
            <p:nvPr/>
          </p:nvSpPr>
          <p:spPr>
            <a:xfrm>
              <a:off x="4342797" y="3888509"/>
              <a:ext cx="1884619" cy="1200329"/>
            </a:xfrm>
            <a:prstGeom prst="rect">
              <a:avLst/>
            </a:prstGeom>
            <a:noFill/>
          </p:spPr>
          <p:txBody>
            <a:bodyPr wrap="square" rtlCol="0">
              <a:spAutoFit/>
            </a:bodyPr>
            <a:lstStyle/>
            <a:p>
              <a:pPr algn="ctr"/>
              <a:endParaRPr lang="en-US" sz="7200" b="1" i="1" dirty="0">
                <a:solidFill>
                  <a:srgbClr val="FF685C"/>
                </a:solidFill>
                <a:latin typeface="Tw Cen MT" panose="020B0602020104020603" pitchFamily="34" charset="0"/>
              </a:endParaRPr>
            </a:p>
          </p:txBody>
        </p:sp>
        <p:sp>
          <p:nvSpPr>
            <p:cNvPr id="39" name="TextBox 38">
              <a:extLst>
                <a:ext uri="{FF2B5EF4-FFF2-40B4-BE49-F238E27FC236}">
                  <a16:creationId xmlns:a16="http://schemas.microsoft.com/office/drawing/2014/main" xmlns="" id="{3EA65331-81C3-4C66-8E42-6D25A2176F15}"/>
                </a:ext>
              </a:extLst>
            </p:cNvPr>
            <p:cNvSpPr txBox="1"/>
            <p:nvPr/>
          </p:nvSpPr>
          <p:spPr>
            <a:xfrm>
              <a:off x="4716378" y="3954572"/>
              <a:ext cx="1888959" cy="1200329"/>
            </a:xfrm>
            <a:prstGeom prst="rect">
              <a:avLst/>
            </a:prstGeom>
            <a:noFill/>
          </p:spPr>
          <p:txBody>
            <a:bodyPr wrap="square" rtlCol="0">
              <a:spAutoFit/>
            </a:bodyPr>
            <a:lstStyle/>
            <a:p>
              <a:r>
                <a:rPr lang="en-US" sz="7200" b="1" i="1" dirty="0" smtClean="0">
                  <a:solidFill>
                    <a:srgbClr val="FF685C"/>
                  </a:solidFill>
                  <a:latin typeface="Tw Cen MT" panose="020B0602020104020603" pitchFamily="34" charset="0"/>
                </a:rPr>
                <a:t>02</a:t>
              </a:r>
            </a:p>
          </p:txBody>
        </p:sp>
      </p:grpSp>
      <p:grpSp>
        <p:nvGrpSpPr>
          <p:cNvPr id="52" name="Group 48">
            <a:extLst>
              <a:ext uri="{FF2B5EF4-FFF2-40B4-BE49-F238E27FC236}">
                <a16:creationId xmlns:a16="http://schemas.microsoft.com/office/drawing/2014/main" xmlns="" id="{B0809E47-5C79-41DF-AE7F-F3B667173A06}"/>
              </a:ext>
            </a:extLst>
          </p:cNvPr>
          <p:cNvGrpSpPr/>
          <p:nvPr/>
        </p:nvGrpSpPr>
        <p:grpSpPr>
          <a:xfrm>
            <a:off x="2640731" y="5148072"/>
            <a:ext cx="3626304" cy="1730036"/>
            <a:chOff x="2640731" y="5148072"/>
            <a:chExt cx="3626304" cy="1730036"/>
          </a:xfrm>
        </p:grpSpPr>
        <p:sp>
          <p:nvSpPr>
            <p:cNvPr id="19" name="Parallelogram 18">
              <a:extLst>
                <a:ext uri="{FF2B5EF4-FFF2-40B4-BE49-F238E27FC236}">
                  <a16:creationId xmlns:a16="http://schemas.microsoft.com/office/drawing/2014/main" xmlns="" id="{B5AA8158-4D8A-4B4A-A0A7-73EDE262F4FF}"/>
                </a:ext>
              </a:extLst>
            </p:cNvPr>
            <p:cNvSpPr/>
            <p:nvPr/>
          </p:nvSpPr>
          <p:spPr>
            <a:xfrm>
              <a:off x="2640731" y="5148072"/>
              <a:ext cx="3626304" cy="1730036"/>
            </a:xfrm>
            <a:prstGeom prst="parallelogram">
              <a:avLst>
                <a:gd name="adj" fmla="val 70487"/>
              </a:avLst>
            </a:prstGeom>
            <a:solidFill>
              <a:srgbClr val="E8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xmlns="" id="{A427CB62-FB87-4FA9-B2C1-8DF959003B2F}"/>
                </a:ext>
              </a:extLst>
            </p:cNvPr>
            <p:cNvSpPr txBox="1"/>
            <p:nvPr/>
          </p:nvSpPr>
          <p:spPr>
            <a:xfrm>
              <a:off x="3202457" y="5545815"/>
              <a:ext cx="1884619" cy="1200329"/>
            </a:xfrm>
            <a:prstGeom prst="rect">
              <a:avLst/>
            </a:prstGeom>
            <a:noFill/>
          </p:spPr>
          <p:txBody>
            <a:bodyPr wrap="square" rtlCol="0">
              <a:spAutoFit/>
            </a:bodyPr>
            <a:lstStyle/>
            <a:p>
              <a:pPr algn="ctr"/>
              <a:r>
                <a:rPr lang="en-US" sz="7200" b="1" i="1" dirty="0" smtClean="0">
                  <a:solidFill>
                    <a:srgbClr val="5D7373"/>
                  </a:solidFill>
                  <a:latin typeface="Tw Cen MT" panose="020B0602020104020603" pitchFamily="34" charset="0"/>
                </a:rPr>
                <a:t>03</a:t>
              </a:r>
              <a:endParaRPr lang="en-US" sz="7200" b="1" i="1" dirty="0">
                <a:solidFill>
                  <a:srgbClr val="5D7373"/>
                </a:solidFill>
                <a:latin typeface="Tw Cen MT" panose="020B0602020104020603" pitchFamily="34" charset="0"/>
              </a:endParaRPr>
            </a:p>
          </p:txBody>
        </p:sp>
        <p:sp>
          <p:nvSpPr>
            <p:cNvPr id="40" name="TextBox 39">
              <a:extLst>
                <a:ext uri="{FF2B5EF4-FFF2-40B4-BE49-F238E27FC236}">
                  <a16:creationId xmlns:a16="http://schemas.microsoft.com/office/drawing/2014/main" xmlns="" id="{17606FC1-FF5E-4212-9885-996E5760D5C7}"/>
                </a:ext>
              </a:extLst>
            </p:cNvPr>
            <p:cNvSpPr txBox="1"/>
            <p:nvPr/>
          </p:nvSpPr>
          <p:spPr>
            <a:xfrm>
              <a:off x="3702702" y="5314104"/>
              <a:ext cx="2458100" cy="523220"/>
            </a:xfrm>
            <a:prstGeom prst="rect">
              <a:avLst/>
            </a:prstGeom>
            <a:noFill/>
          </p:spPr>
          <p:txBody>
            <a:bodyPr wrap="square" rtlCol="0">
              <a:spAutoFit/>
            </a:bodyPr>
            <a:lstStyle/>
            <a:p>
              <a:endParaRPr lang="en-US" sz="2800" b="1" i="1" dirty="0">
                <a:solidFill>
                  <a:srgbClr val="5D7373"/>
                </a:solidFill>
                <a:latin typeface="Tw Cen MT" panose="020B0602020104020603" pitchFamily="34" charset="0"/>
              </a:endParaRPr>
            </a:p>
          </p:txBody>
        </p:sp>
      </p:grpSp>
      <p:sp>
        <p:nvSpPr>
          <p:cNvPr id="2" name="Rectangle 1">
            <a:extLst>
              <a:ext uri="{FF2B5EF4-FFF2-40B4-BE49-F238E27FC236}">
                <a16:creationId xmlns:a16="http://schemas.microsoft.com/office/drawing/2014/main" xmlns="" id="{0BF08540-0DA2-4B14-B41B-76A87B22AD82}"/>
              </a:ext>
            </a:extLst>
          </p:cNvPr>
          <p:cNvSpPr/>
          <p:nvPr/>
        </p:nvSpPr>
        <p:spPr>
          <a:xfrm>
            <a:off x="0" y="1661365"/>
            <a:ext cx="12192000" cy="115413"/>
          </a:xfrm>
          <a:prstGeom prst="rect">
            <a:avLst/>
          </a:prstGeom>
          <a:solidFill>
            <a:srgbClr val="67544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A4C315C0-1C74-4F40-A1FD-6F7E5BA767E9}"/>
              </a:ext>
            </a:extLst>
          </p:cNvPr>
          <p:cNvSpPr/>
          <p:nvPr/>
        </p:nvSpPr>
        <p:spPr>
          <a:xfrm>
            <a:off x="0" y="3362150"/>
            <a:ext cx="12192000" cy="115413"/>
          </a:xfrm>
          <a:prstGeom prst="rect">
            <a:avLst/>
          </a:prstGeom>
          <a:solidFill>
            <a:srgbClr val="67544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9477143D-5A92-44FF-AF9D-6AC1B0A7DED8}"/>
              </a:ext>
            </a:extLst>
          </p:cNvPr>
          <p:cNvSpPr/>
          <p:nvPr/>
        </p:nvSpPr>
        <p:spPr>
          <a:xfrm>
            <a:off x="0" y="5062935"/>
            <a:ext cx="12192000" cy="115413"/>
          </a:xfrm>
          <a:prstGeom prst="rect">
            <a:avLst/>
          </a:prstGeom>
          <a:solidFill>
            <a:srgbClr val="67544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68C82746-71AA-4307-BC02-EBE9AFE77BB5}"/>
              </a:ext>
            </a:extLst>
          </p:cNvPr>
          <p:cNvSpPr/>
          <p:nvPr/>
        </p:nvSpPr>
        <p:spPr>
          <a:xfrm>
            <a:off x="0" y="6763720"/>
            <a:ext cx="12192000" cy="115413"/>
          </a:xfrm>
          <a:prstGeom prst="rect">
            <a:avLst/>
          </a:prstGeom>
          <a:solidFill>
            <a:srgbClr val="67544B"/>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E3562231-FAFD-4739-89BA-A017C5B1C54B}"/>
              </a:ext>
            </a:extLst>
          </p:cNvPr>
          <p:cNvSpPr/>
          <p:nvPr/>
        </p:nvSpPr>
        <p:spPr>
          <a:xfrm>
            <a:off x="0" y="-21134"/>
            <a:ext cx="12192000" cy="115413"/>
          </a:xfrm>
          <a:prstGeom prst="rect">
            <a:avLst/>
          </a:prstGeom>
          <a:solidFill>
            <a:srgbClr val="67544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693459C8-F5E8-4328-95D6-2167EC774A9C}"/>
              </a:ext>
            </a:extLst>
          </p:cNvPr>
          <p:cNvSpPr/>
          <p:nvPr/>
        </p:nvSpPr>
        <p:spPr>
          <a:xfrm rot="5400000">
            <a:off x="-3391915" y="3370780"/>
            <a:ext cx="6899242" cy="115413"/>
          </a:xfrm>
          <a:prstGeom prst="rect">
            <a:avLst/>
          </a:prstGeom>
          <a:solidFill>
            <a:srgbClr val="67544B"/>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xmlns="" id="{E84B9CBB-E517-46E8-88BB-51F2614B1041}"/>
              </a:ext>
            </a:extLst>
          </p:cNvPr>
          <p:cNvSpPr/>
          <p:nvPr/>
        </p:nvSpPr>
        <p:spPr>
          <a:xfrm rot="5400000">
            <a:off x="8684672" y="3370780"/>
            <a:ext cx="6899242" cy="115413"/>
          </a:xfrm>
          <a:prstGeom prst="rect">
            <a:avLst/>
          </a:prstGeom>
          <a:solidFill>
            <a:srgbClr val="67544B"/>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04427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1+#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0-#ppt_w/2"/>
                                          </p:val>
                                        </p:tav>
                                        <p:tav tm="100000">
                                          <p:val>
                                            <p:strVal val="#ppt_x"/>
                                          </p:val>
                                        </p:tav>
                                      </p:tavLst>
                                    </p:anim>
                                    <p:anim calcmode="lin" valueType="num">
                                      <p:cBhvr additive="base">
                                        <p:cTn id="12" dur="500" fill="hold"/>
                                        <p:tgtEl>
                                          <p:spTgt spid="5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additive="base">
                                        <p:cTn id="15" dur="500" fill="hold"/>
                                        <p:tgtEl>
                                          <p:spTgt spid="51"/>
                                        </p:tgtEl>
                                        <p:attrNameLst>
                                          <p:attrName>ppt_x</p:attrName>
                                        </p:attrNameLst>
                                      </p:cBhvr>
                                      <p:tavLst>
                                        <p:tav tm="0">
                                          <p:val>
                                            <p:strVal val="1+#ppt_w/2"/>
                                          </p:val>
                                        </p:tav>
                                        <p:tav tm="100000">
                                          <p:val>
                                            <p:strVal val="#ppt_x"/>
                                          </p:val>
                                        </p:tav>
                                      </p:tavLst>
                                    </p:anim>
                                    <p:anim calcmode="lin" valueType="num">
                                      <p:cBhvr additive="base">
                                        <p:cTn id="16" dur="500" fill="hold"/>
                                        <p:tgtEl>
                                          <p:spTgt spid="51"/>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0-#ppt_w/2"/>
                                          </p:val>
                                        </p:tav>
                                        <p:tav tm="100000">
                                          <p:val>
                                            <p:strVal val="#ppt_x"/>
                                          </p:val>
                                        </p:tav>
                                      </p:tavLst>
                                    </p:anim>
                                    <p:anim calcmode="lin" valueType="num">
                                      <p:cBhvr additive="base">
                                        <p:cTn id="20"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1+#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0-#ppt_w/2"/>
                                          </p:val>
                                        </p:tav>
                                        <p:tav tm="100000">
                                          <p:val>
                                            <p:strVal val="#ppt_x"/>
                                          </p:val>
                                        </p:tav>
                                      </p:tavLst>
                                    </p:anim>
                                    <p:anim calcmode="lin" valueType="num">
                                      <p:cBhvr additive="base">
                                        <p:cTn id="3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1+#ppt_w/2"/>
                                          </p:val>
                                        </p:tav>
                                        <p:tav tm="100000">
                                          <p:val>
                                            <p:strVal val="#ppt_x"/>
                                          </p:val>
                                        </p:tav>
                                      </p:tavLst>
                                    </p:anim>
                                    <p:anim calcmode="lin" valueType="num">
                                      <p:cBhvr additive="base">
                                        <p:cTn id="36" dur="500" fill="hold"/>
                                        <p:tgtEl>
                                          <p:spTgt spid="5"/>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0-#ppt_w/2"/>
                                          </p:val>
                                        </p:tav>
                                        <p:tav tm="100000">
                                          <p:val>
                                            <p:strVal val="#ppt_x"/>
                                          </p:val>
                                        </p:tav>
                                      </p:tavLst>
                                    </p:anim>
                                    <p:anim calcmode="lin" valueType="num">
                                      <p:cBhvr additive="base">
                                        <p:cTn id="4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1+#ppt_w/2"/>
                                          </p:val>
                                        </p:tav>
                                        <p:tav tm="100000">
                                          <p:val>
                                            <p:strVal val="#ppt_x"/>
                                          </p:val>
                                        </p:tav>
                                      </p:tavLst>
                                    </p:anim>
                                    <p:anim calcmode="lin" valueType="num">
                                      <p:cBhvr additive="base">
                                        <p:cTn id="46" dur="500" fill="hold"/>
                                        <p:tgtEl>
                                          <p:spTgt spid="18"/>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0-#ppt_w/2"/>
                                          </p:val>
                                        </p:tav>
                                        <p:tav tm="100000">
                                          <p:val>
                                            <p:strVal val="#ppt_x"/>
                                          </p:val>
                                        </p:tav>
                                      </p:tavLst>
                                    </p:anim>
                                    <p:anim calcmode="lin" valueType="num">
                                      <p:cBhvr additive="base">
                                        <p:cTn id="5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0-#ppt_w/2"/>
                                          </p:val>
                                        </p:tav>
                                        <p:tav tm="100000">
                                          <p:val>
                                            <p:strVal val="#ppt_x"/>
                                          </p:val>
                                        </p:tav>
                                      </p:tavLst>
                                    </p:anim>
                                    <p:anim calcmode="lin" valueType="num">
                                      <p:cBhvr additive="base">
                                        <p:cTn id="56" dur="500" fill="hold"/>
                                        <p:tgtEl>
                                          <p:spTgt spid="9"/>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anim calcmode="lin" valueType="num">
                                      <p:cBhvr additive="base">
                                        <p:cTn id="59" dur="500" fill="hold"/>
                                        <p:tgtEl>
                                          <p:spTgt spid="48"/>
                                        </p:tgtEl>
                                        <p:attrNameLst>
                                          <p:attrName>ppt_x</p:attrName>
                                        </p:attrNameLst>
                                      </p:cBhvr>
                                      <p:tavLst>
                                        <p:tav tm="0">
                                          <p:val>
                                            <p:strVal val="1+#ppt_w/2"/>
                                          </p:val>
                                        </p:tav>
                                        <p:tav tm="100000">
                                          <p:val>
                                            <p:strVal val="#ppt_x"/>
                                          </p:val>
                                        </p:tav>
                                      </p:tavLst>
                                    </p:anim>
                                    <p:anim calcmode="lin" valueType="num">
                                      <p:cBhvr additive="base">
                                        <p:cTn id="60"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6E7E9"/>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98C4B08-8DED-42E7-A3B3-8D4F095AAC14}"/>
              </a:ext>
            </a:extLst>
          </p:cNvPr>
          <p:cNvSpPr txBox="1"/>
          <p:nvPr/>
        </p:nvSpPr>
        <p:spPr>
          <a:xfrm>
            <a:off x="775249" y="394318"/>
            <a:ext cx="9150804" cy="923330"/>
          </a:xfrm>
          <a:prstGeom prst="rect">
            <a:avLst/>
          </a:prstGeom>
          <a:noFill/>
        </p:spPr>
        <p:txBody>
          <a:bodyPr wrap="square" rtlCol="0">
            <a:spAutoFit/>
          </a:bodyPr>
          <a:lstStyle/>
          <a:p>
            <a:r>
              <a:rPr lang="en-US" sz="5400" b="1" dirty="0" smtClean="0">
                <a:solidFill>
                  <a:srgbClr val="FF7344"/>
                </a:solidFill>
                <a:latin typeface="Agency FB" panose="020B0503020202020204" pitchFamily="34" charset="0"/>
              </a:rPr>
              <a:t>B2G –Business to Government</a:t>
            </a:r>
          </a:p>
        </p:txBody>
      </p:sp>
      <p:sp>
        <p:nvSpPr>
          <p:cNvPr id="5" name="Content Placeholder 4"/>
          <p:cNvSpPr>
            <a:spLocks noGrp="1"/>
          </p:cNvSpPr>
          <p:nvPr>
            <p:ph idx="1"/>
          </p:nvPr>
        </p:nvSpPr>
        <p:spPr>
          <a:xfrm>
            <a:off x="1287378" y="2153652"/>
            <a:ext cx="9852690" cy="4267929"/>
          </a:xfrm>
        </p:spPr>
        <p:txBody>
          <a:bodyPr>
            <a:normAutofit/>
          </a:bodyPr>
          <a:lstStyle/>
          <a:p>
            <a:r>
              <a:rPr lang="en-US" sz="2400" dirty="0" smtClean="0"/>
              <a:t>Consumer approaches website showing different services he o she can offer.</a:t>
            </a:r>
          </a:p>
          <a:p>
            <a:r>
              <a:rPr lang="en-US" sz="2400" dirty="0" smtClean="0"/>
              <a:t>Places estimate price of service.</a:t>
            </a:r>
          </a:p>
          <a:p>
            <a:r>
              <a:rPr lang="en-US" sz="2400" dirty="0" smtClean="0"/>
              <a:t>Company places order and after services are received.</a:t>
            </a:r>
          </a:p>
          <a:p>
            <a:r>
              <a:rPr lang="en-US" sz="2400" dirty="0" smtClean="0"/>
              <a:t>Gets the money.</a:t>
            </a:r>
          </a:p>
          <a:p>
            <a:endParaRPr lang="en-US" dirty="0" smtClean="0"/>
          </a:p>
        </p:txBody>
      </p:sp>
      <p:sp>
        <p:nvSpPr>
          <p:cNvPr id="6" name="TextBox 5"/>
          <p:cNvSpPr txBox="1"/>
          <p:nvPr/>
        </p:nvSpPr>
        <p:spPr>
          <a:xfrm>
            <a:off x="986589" y="1455821"/>
            <a:ext cx="5739064" cy="523220"/>
          </a:xfrm>
          <a:prstGeom prst="rect">
            <a:avLst/>
          </a:prstGeom>
          <a:noFill/>
        </p:spPr>
        <p:txBody>
          <a:bodyPr wrap="square" rtlCol="0">
            <a:spAutoFit/>
          </a:bodyPr>
          <a:lstStyle/>
          <a:p>
            <a:pPr marL="457200" indent="-457200">
              <a:buFont typeface="+mj-lt"/>
              <a:buAutoNum type="arabicPeriod"/>
            </a:pPr>
            <a:r>
              <a:rPr lang="en-US" sz="2800" b="1" dirty="0" smtClean="0"/>
              <a:t>Functionalities</a:t>
            </a:r>
            <a:endParaRPr lang="en-IN" sz="2800" b="1" dirty="0"/>
          </a:p>
        </p:txBody>
      </p:sp>
    </p:spTree>
    <p:extLst>
      <p:ext uri="{BB962C8B-B14F-4D97-AF65-F5344CB8AC3E}">
        <p14:creationId xmlns:p14="http://schemas.microsoft.com/office/powerpoint/2010/main" val="269183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blinds(horizontal)">
                                      <p:cBhvr>
                                        <p:cTn id="10" dur="500"/>
                                        <p:tgtEl>
                                          <p:spTgt spid="6">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blinds(horizontal)">
                                      <p:cBhvr>
                                        <p:cTn id="13" dur="500"/>
                                        <p:tgtEl>
                                          <p:spTgt spid="5">
                                            <p:txEl>
                                              <p:pRg st="0" end="0"/>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blinds(horizontal)">
                                      <p:cBhvr>
                                        <p:cTn id="16" dur="500"/>
                                        <p:tgtEl>
                                          <p:spTgt spid="5">
                                            <p:txEl>
                                              <p:pRg st="1" end="1"/>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blinds(horizontal)">
                                      <p:cBhvr>
                                        <p:cTn id="19" dur="500"/>
                                        <p:tgtEl>
                                          <p:spTgt spid="5">
                                            <p:txEl>
                                              <p:pRg st="2" end="2"/>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6E7E9"/>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98C4B08-8DED-42E7-A3B3-8D4F095AAC14}"/>
              </a:ext>
            </a:extLst>
          </p:cNvPr>
          <p:cNvSpPr txBox="1"/>
          <p:nvPr/>
        </p:nvSpPr>
        <p:spPr>
          <a:xfrm>
            <a:off x="775249" y="394318"/>
            <a:ext cx="9150804" cy="923330"/>
          </a:xfrm>
          <a:prstGeom prst="rect">
            <a:avLst/>
          </a:prstGeom>
          <a:noFill/>
        </p:spPr>
        <p:txBody>
          <a:bodyPr wrap="square" rtlCol="0">
            <a:spAutoFit/>
          </a:bodyPr>
          <a:lstStyle/>
          <a:p>
            <a:r>
              <a:rPr lang="en-US" sz="5400" b="1" dirty="0" smtClean="0">
                <a:solidFill>
                  <a:srgbClr val="FF7344"/>
                </a:solidFill>
                <a:latin typeface="Agency FB" panose="020B0503020202020204" pitchFamily="34" charset="0"/>
              </a:rPr>
              <a:t>B2G–Business to Government</a:t>
            </a:r>
          </a:p>
        </p:txBody>
      </p:sp>
      <p:sp>
        <p:nvSpPr>
          <p:cNvPr id="5" name="Content Placeholder 4"/>
          <p:cNvSpPr>
            <a:spLocks noGrp="1"/>
          </p:cNvSpPr>
          <p:nvPr>
            <p:ph idx="1"/>
          </p:nvPr>
        </p:nvSpPr>
        <p:spPr>
          <a:xfrm>
            <a:off x="1287378" y="2153653"/>
            <a:ext cx="10066421" cy="1414737"/>
          </a:xfrm>
        </p:spPr>
        <p:txBody>
          <a:bodyPr>
            <a:noAutofit/>
          </a:bodyPr>
          <a:lstStyle/>
          <a:p>
            <a:r>
              <a:rPr lang="en-IN" sz="2400" dirty="0" smtClean="0"/>
              <a:t>Advantages of B2G are that it's easy to start quoting and it's guaranteed that you'll get paid in the end.</a:t>
            </a:r>
            <a:endParaRPr lang="en-IN" sz="2400" dirty="0"/>
          </a:p>
        </p:txBody>
      </p:sp>
      <p:sp>
        <p:nvSpPr>
          <p:cNvPr id="6" name="TextBox 5"/>
          <p:cNvSpPr txBox="1"/>
          <p:nvPr/>
        </p:nvSpPr>
        <p:spPr>
          <a:xfrm>
            <a:off x="986589" y="1455821"/>
            <a:ext cx="5739064" cy="523220"/>
          </a:xfrm>
          <a:prstGeom prst="rect">
            <a:avLst/>
          </a:prstGeom>
          <a:noFill/>
        </p:spPr>
        <p:txBody>
          <a:bodyPr wrap="square" rtlCol="0">
            <a:spAutoFit/>
          </a:bodyPr>
          <a:lstStyle/>
          <a:p>
            <a:pPr marL="457200" indent="-457200"/>
            <a:r>
              <a:rPr lang="en-US" sz="2800" b="1" dirty="0" smtClean="0"/>
              <a:t>2. Strengths</a:t>
            </a:r>
            <a:endParaRPr lang="en-IN" sz="2800" b="1" dirty="0"/>
          </a:p>
        </p:txBody>
      </p:sp>
      <p:sp>
        <p:nvSpPr>
          <p:cNvPr id="9" name="Content Placeholder 4"/>
          <p:cNvSpPr txBox="1">
            <a:spLocks/>
          </p:cNvSpPr>
          <p:nvPr/>
        </p:nvSpPr>
        <p:spPr>
          <a:xfrm>
            <a:off x="1283368" y="4387517"/>
            <a:ext cx="10066421" cy="1672389"/>
          </a:xfrm>
          <a:prstGeom prst="rect">
            <a:avLst/>
          </a:prstGeom>
        </p:spPr>
        <p:txBody>
          <a:bodyPr vert="horz" lIns="91440" tIns="45720" rIns="91440" bIns="45720" rtlCol="0">
            <a:normAutofit/>
          </a:bodyPr>
          <a:lstStyle/>
          <a:p>
            <a:pPr marL="228600" lvl="0" indent="-228600">
              <a:lnSpc>
                <a:spcPct val="90000"/>
              </a:lnSpc>
              <a:spcBef>
                <a:spcPts val="1000"/>
              </a:spcBef>
              <a:buFont typeface="Arial" panose="020B0604020202020204" pitchFamily="34" charset="0"/>
              <a:buChar char="•"/>
            </a:pPr>
            <a:endParaRPr kumimoji="0" lang="en-IN" sz="200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p:nvPr/>
        </p:nvSpPr>
        <p:spPr>
          <a:xfrm>
            <a:off x="944728" y="3971164"/>
            <a:ext cx="3313609" cy="523220"/>
          </a:xfrm>
          <a:prstGeom prst="rect">
            <a:avLst/>
          </a:prstGeom>
        </p:spPr>
        <p:txBody>
          <a:bodyPr wrap="square">
            <a:spAutoFit/>
          </a:bodyPr>
          <a:lstStyle/>
          <a:p>
            <a:r>
              <a:rPr lang="en-US" sz="2800" b="1" dirty="0" smtClean="0"/>
              <a:t>3. Weakness</a:t>
            </a:r>
            <a:endParaRPr lang="en-IN" sz="2800" b="1" dirty="0"/>
          </a:p>
        </p:txBody>
      </p:sp>
      <p:sp>
        <p:nvSpPr>
          <p:cNvPr id="8" name="TextBox 7"/>
          <p:cNvSpPr txBox="1"/>
          <p:nvPr/>
        </p:nvSpPr>
        <p:spPr>
          <a:xfrm>
            <a:off x="1242646" y="4482790"/>
            <a:ext cx="10086993" cy="2185214"/>
          </a:xfrm>
          <a:prstGeom prst="rect">
            <a:avLst/>
          </a:prstGeom>
          <a:noFill/>
        </p:spPr>
        <p:txBody>
          <a:bodyPr wrap="square" rtlCol="0">
            <a:spAutoFit/>
          </a:bodyPr>
          <a:lstStyle/>
          <a:p>
            <a:pPr>
              <a:buFont typeface="Arial" pitchFamily="34" charset="0"/>
              <a:buChar char="•"/>
            </a:pPr>
            <a:r>
              <a:rPr lang="en-IN" sz="2400" dirty="0" smtClean="0"/>
              <a:t>Tender system creates less chances of getting service.</a:t>
            </a:r>
          </a:p>
          <a:p>
            <a:pPr>
              <a:buFont typeface="Arial" pitchFamily="34" charset="0"/>
              <a:buChar char="•"/>
            </a:pPr>
            <a:r>
              <a:rPr lang="en-IN" sz="2400" dirty="0" smtClean="0"/>
              <a:t>Disadvantages include low margin sales, intensive documentation and labels. All orders must include RFID, (Radio Frequency Identification) tags and bar codes on every label.</a:t>
            </a:r>
          </a:p>
          <a:p>
            <a:r>
              <a:rPr lang="en-IN" sz="2000" dirty="0" smtClean="0"/>
              <a:t/>
            </a:r>
            <a:br>
              <a:rPr lang="en-IN" sz="2000" dirty="0" smtClean="0"/>
            </a:br>
            <a:endParaRPr lang="en-IN" sz="2000" dirty="0"/>
          </a:p>
        </p:txBody>
      </p:sp>
    </p:spTree>
    <p:extLst>
      <p:ext uri="{BB962C8B-B14F-4D97-AF65-F5344CB8AC3E}">
        <p14:creationId xmlns:p14="http://schemas.microsoft.com/office/powerpoint/2010/main" val="269183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blinds(horizontal)">
                                      <p:cBhvr>
                                        <p:cTn id="10" dur="500"/>
                                        <p:tgtEl>
                                          <p:spTgt spid="6">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blinds(horizontal)">
                                      <p:cBhvr>
                                        <p:cTn id="13" dur="500"/>
                                        <p:tgtEl>
                                          <p:spTgt spid="5">
                                            <p:txEl>
                                              <p:pRg st="0" end="0"/>
                                            </p:txEl>
                                          </p:spTgt>
                                        </p:tgtEl>
                                      </p:cBhvr>
                                    </p:animEffect>
                                  </p:childTnLst>
                                </p:cTn>
                              </p:par>
                              <p:par>
                                <p:cTn id="14" presetID="3" presetClass="entr" presetSubtype="10" fill="hold" grpId="0" nodeType="withEffect" nodePh="1">
                                  <p:stCondLst>
                                    <p:cond delay="0"/>
                                  </p:stCondLst>
                                  <p:endCondLst>
                                    <p:cond evt="begin" delay="0">
                                      <p:tn val="14"/>
                                    </p:cond>
                                  </p:end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blinds(horizontal)">
                                      <p:cBhvr>
                                        <p:cTn id="16" dur="500"/>
                                        <p:tgtEl>
                                          <p:spTgt spid="9">
                                            <p:txEl>
                                              <p:pRg st="0" end="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blinds(horizontal)">
                                      <p:cBhvr>
                                        <p:cTn id="19" dur="500"/>
                                        <p:tgtEl>
                                          <p:spTgt spid="7">
                                            <p:txEl>
                                              <p:pRg st="0" end="0"/>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2B115B4-AB12-4707-B8BA-AA9B812B04C4}"/>
              </a:ext>
            </a:extLst>
          </p:cNvPr>
          <p:cNvSpPr/>
          <p:nvPr/>
        </p:nvSpPr>
        <p:spPr>
          <a:xfrm>
            <a:off x="0" y="5148072"/>
            <a:ext cx="12192000" cy="170992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6A2535FC-656C-4777-8E9B-3783549F8CDD}"/>
              </a:ext>
            </a:extLst>
          </p:cNvPr>
          <p:cNvSpPr/>
          <p:nvPr/>
        </p:nvSpPr>
        <p:spPr>
          <a:xfrm>
            <a:off x="0" y="0"/>
            <a:ext cx="12192000" cy="1719072"/>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257F6EE2-1F4E-49F7-B6AE-4EA3D894EE2E}"/>
              </a:ext>
            </a:extLst>
          </p:cNvPr>
          <p:cNvSpPr/>
          <p:nvPr/>
        </p:nvSpPr>
        <p:spPr>
          <a:xfrm>
            <a:off x="0" y="1709928"/>
            <a:ext cx="12192000" cy="1719072"/>
          </a:xfrm>
          <a:prstGeom prst="rect">
            <a:avLst/>
          </a:prstGeom>
          <a:solidFill>
            <a:srgbClr val="E2C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5A173307-616B-4ABC-8C25-B717A7E4F62C}"/>
              </a:ext>
            </a:extLst>
          </p:cNvPr>
          <p:cNvSpPr/>
          <p:nvPr/>
        </p:nvSpPr>
        <p:spPr>
          <a:xfrm>
            <a:off x="0" y="3429000"/>
            <a:ext cx="12192000" cy="1729154"/>
          </a:xfrm>
          <a:prstGeom prst="rect">
            <a:avLst/>
          </a:prstGeom>
          <a:solidFill>
            <a:srgbClr val="FF6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49">
            <a:extLst>
              <a:ext uri="{FF2B5EF4-FFF2-40B4-BE49-F238E27FC236}">
                <a16:creationId xmlns:a16="http://schemas.microsoft.com/office/drawing/2014/main" xmlns="" id="{3ECD409C-C3F9-4082-B295-E8348274205E}"/>
              </a:ext>
            </a:extLst>
          </p:cNvPr>
          <p:cNvGrpSpPr/>
          <p:nvPr/>
        </p:nvGrpSpPr>
        <p:grpSpPr>
          <a:xfrm>
            <a:off x="508384" y="316540"/>
            <a:ext cx="4643828" cy="781337"/>
            <a:chOff x="508384" y="243970"/>
            <a:chExt cx="4643828" cy="781337"/>
          </a:xfrm>
        </p:grpSpPr>
        <p:sp>
          <p:nvSpPr>
            <p:cNvPr id="29" name="TextBox 28">
              <a:extLst>
                <a:ext uri="{FF2B5EF4-FFF2-40B4-BE49-F238E27FC236}">
                  <a16:creationId xmlns:a16="http://schemas.microsoft.com/office/drawing/2014/main" xmlns="" id="{1F1CDFD7-3AB4-400B-A1CE-B7BE7BDB9A7A}"/>
                </a:ext>
              </a:extLst>
            </p:cNvPr>
            <p:cNvSpPr txBox="1"/>
            <p:nvPr/>
          </p:nvSpPr>
          <p:spPr>
            <a:xfrm>
              <a:off x="508384" y="243970"/>
              <a:ext cx="4593005" cy="584775"/>
            </a:xfrm>
            <a:prstGeom prst="rect">
              <a:avLst/>
            </a:prstGeom>
            <a:noFill/>
          </p:spPr>
          <p:txBody>
            <a:bodyPr wrap="square" rtlCol="0">
              <a:spAutoFit/>
            </a:bodyPr>
            <a:lstStyle/>
            <a:p>
              <a:r>
                <a:rPr lang="en-US" sz="3200" b="1" i="1" dirty="0" smtClean="0">
                  <a:solidFill>
                    <a:srgbClr val="E8E5D6"/>
                  </a:solidFill>
                  <a:latin typeface="Tw Cen MT" panose="020B0602020104020603" pitchFamily="34" charset="0"/>
                </a:rPr>
                <a:t>Business To Government</a:t>
              </a:r>
              <a:endParaRPr lang="en-US" sz="3200" b="1" i="1" dirty="0">
                <a:solidFill>
                  <a:srgbClr val="E8E5D6"/>
                </a:solidFill>
                <a:latin typeface="Tw Cen MT" panose="020B0602020104020603" pitchFamily="34" charset="0"/>
              </a:endParaRPr>
            </a:p>
          </p:txBody>
        </p:sp>
        <p:sp>
          <p:nvSpPr>
            <p:cNvPr id="30" name="TextBox 29">
              <a:extLst>
                <a:ext uri="{FF2B5EF4-FFF2-40B4-BE49-F238E27FC236}">
                  <a16:creationId xmlns:a16="http://schemas.microsoft.com/office/drawing/2014/main" xmlns="" id="{9F5A9453-ECF9-4385-A302-AE65D768BC7B}"/>
                </a:ext>
              </a:extLst>
            </p:cNvPr>
            <p:cNvSpPr txBox="1"/>
            <p:nvPr/>
          </p:nvSpPr>
          <p:spPr>
            <a:xfrm>
              <a:off x="508384" y="625197"/>
              <a:ext cx="4643828" cy="400110"/>
            </a:xfrm>
            <a:prstGeom prst="rect">
              <a:avLst/>
            </a:prstGeom>
            <a:noFill/>
          </p:spPr>
          <p:txBody>
            <a:bodyPr wrap="square" rtlCol="0">
              <a:spAutoFit/>
            </a:bodyPr>
            <a:lstStyle/>
            <a:p>
              <a:endParaRPr lang="en-US" sz="2000" i="1" dirty="0">
                <a:solidFill>
                  <a:srgbClr val="E8E5D6"/>
                </a:solidFill>
                <a:latin typeface="Tw Cen MT" panose="020B0602020104020603" pitchFamily="34" charset="0"/>
              </a:endParaRPr>
            </a:p>
          </p:txBody>
        </p:sp>
      </p:grpSp>
      <p:grpSp>
        <p:nvGrpSpPr>
          <p:cNvPr id="5" name="Group 51">
            <a:extLst>
              <a:ext uri="{FF2B5EF4-FFF2-40B4-BE49-F238E27FC236}">
                <a16:creationId xmlns:a16="http://schemas.microsoft.com/office/drawing/2014/main" xmlns="" id="{DD9CC5B6-6B11-40E2-9940-653F0D4171A1}"/>
              </a:ext>
            </a:extLst>
          </p:cNvPr>
          <p:cNvGrpSpPr/>
          <p:nvPr/>
        </p:nvGrpSpPr>
        <p:grpSpPr>
          <a:xfrm>
            <a:off x="508384" y="2037160"/>
            <a:ext cx="4643828" cy="1200329"/>
            <a:chOff x="508384" y="2037160"/>
            <a:chExt cx="4643828" cy="1200329"/>
          </a:xfrm>
        </p:grpSpPr>
        <p:sp>
          <p:nvSpPr>
            <p:cNvPr id="33" name="TextBox 32">
              <a:extLst>
                <a:ext uri="{FF2B5EF4-FFF2-40B4-BE49-F238E27FC236}">
                  <a16:creationId xmlns:a16="http://schemas.microsoft.com/office/drawing/2014/main" xmlns="" id="{F7190421-F70F-49E0-87EB-44789C49AE17}"/>
                </a:ext>
              </a:extLst>
            </p:cNvPr>
            <p:cNvSpPr txBox="1"/>
            <p:nvPr/>
          </p:nvSpPr>
          <p:spPr>
            <a:xfrm>
              <a:off x="508384" y="2037160"/>
              <a:ext cx="4626324" cy="1200329"/>
            </a:xfrm>
            <a:prstGeom prst="rect">
              <a:avLst/>
            </a:prstGeom>
            <a:noFill/>
          </p:spPr>
          <p:txBody>
            <a:bodyPr wrap="square" rtlCol="0">
              <a:spAutoFit/>
            </a:bodyPr>
            <a:lstStyle/>
            <a:p>
              <a:r>
                <a:rPr lang="en-US" sz="2400" b="1" i="1" dirty="0" smtClean="0">
                  <a:solidFill>
                    <a:srgbClr val="E8E5D6"/>
                  </a:solidFill>
                  <a:latin typeface="Tw Cen MT" panose="020B0602020104020603" pitchFamily="34" charset="0"/>
                </a:rPr>
                <a:t>Establish brand awareness</a:t>
              </a:r>
            </a:p>
            <a:p>
              <a:r>
                <a:rPr lang="en-US" sz="2400" b="1" i="1" dirty="0" smtClean="0">
                  <a:solidFill>
                    <a:srgbClr val="E8E5D6"/>
                  </a:solidFill>
                  <a:latin typeface="Tw Cen MT" panose="020B0602020104020603" pitchFamily="34" charset="0"/>
                </a:rPr>
                <a:t/>
              </a:r>
              <a:br>
                <a:rPr lang="en-US" sz="2400" b="1" i="1" dirty="0" smtClean="0">
                  <a:solidFill>
                    <a:srgbClr val="E8E5D6"/>
                  </a:solidFill>
                  <a:latin typeface="Tw Cen MT" panose="020B0602020104020603" pitchFamily="34" charset="0"/>
                </a:rPr>
              </a:br>
              <a:endParaRPr lang="en-US" sz="2400" b="1" i="1" dirty="0">
                <a:solidFill>
                  <a:srgbClr val="E8E5D6"/>
                </a:solidFill>
                <a:latin typeface="Tw Cen MT" panose="020B0602020104020603" pitchFamily="34" charset="0"/>
              </a:endParaRPr>
            </a:p>
          </p:txBody>
        </p:sp>
        <p:sp>
          <p:nvSpPr>
            <p:cNvPr id="34" name="TextBox 33">
              <a:extLst>
                <a:ext uri="{FF2B5EF4-FFF2-40B4-BE49-F238E27FC236}">
                  <a16:creationId xmlns:a16="http://schemas.microsoft.com/office/drawing/2014/main" xmlns="" id="{70D62AAB-D054-4C31-9A8A-218CB90B57FD}"/>
                </a:ext>
              </a:extLst>
            </p:cNvPr>
            <p:cNvSpPr txBox="1"/>
            <p:nvPr/>
          </p:nvSpPr>
          <p:spPr>
            <a:xfrm>
              <a:off x="508384" y="2418387"/>
              <a:ext cx="4643828" cy="400110"/>
            </a:xfrm>
            <a:prstGeom prst="rect">
              <a:avLst/>
            </a:prstGeom>
            <a:noFill/>
          </p:spPr>
          <p:txBody>
            <a:bodyPr wrap="square" rtlCol="0">
              <a:spAutoFit/>
            </a:bodyPr>
            <a:lstStyle/>
            <a:p>
              <a:r>
                <a:rPr lang="en-US" sz="2000" i="1" dirty="0" smtClean="0">
                  <a:solidFill>
                    <a:srgbClr val="E8E5D6"/>
                  </a:solidFill>
                  <a:latin typeface="Tw Cen MT" panose="020B0602020104020603" pitchFamily="34" charset="0"/>
                </a:rPr>
                <a:t>Description</a:t>
              </a:r>
              <a:endParaRPr lang="en-US" sz="2000" i="1" dirty="0">
                <a:solidFill>
                  <a:srgbClr val="E8E5D6"/>
                </a:solidFill>
                <a:latin typeface="Tw Cen MT" panose="020B0602020104020603" pitchFamily="34" charset="0"/>
              </a:endParaRPr>
            </a:p>
          </p:txBody>
        </p:sp>
      </p:grpSp>
      <p:grpSp>
        <p:nvGrpSpPr>
          <p:cNvPr id="8" name="Group 54">
            <a:extLst>
              <a:ext uri="{FF2B5EF4-FFF2-40B4-BE49-F238E27FC236}">
                <a16:creationId xmlns:a16="http://schemas.microsoft.com/office/drawing/2014/main" xmlns="" id="{436DA621-3E02-4685-891A-4F4959AD9445}"/>
              </a:ext>
            </a:extLst>
          </p:cNvPr>
          <p:cNvGrpSpPr/>
          <p:nvPr/>
        </p:nvGrpSpPr>
        <p:grpSpPr>
          <a:xfrm>
            <a:off x="7067013" y="3729785"/>
            <a:ext cx="4663986" cy="1396890"/>
            <a:chOff x="7067013" y="3729785"/>
            <a:chExt cx="4663986" cy="1396890"/>
          </a:xfrm>
        </p:grpSpPr>
        <p:sp>
          <p:nvSpPr>
            <p:cNvPr id="35" name="TextBox 34">
              <a:extLst>
                <a:ext uri="{FF2B5EF4-FFF2-40B4-BE49-F238E27FC236}">
                  <a16:creationId xmlns:a16="http://schemas.microsoft.com/office/drawing/2014/main" xmlns="" id="{DC918A55-19E7-40C5-AF0C-D9874A6F5827}"/>
                </a:ext>
              </a:extLst>
            </p:cNvPr>
            <p:cNvSpPr txBox="1"/>
            <p:nvPr/>
          </p:nvSpPr>
          <p:spPr>
            <a:xfrm>
              <a:off x="7233139" y="3729785"/>
              <a:ext cx="4497860" cy="461665"/>
            </a:xfrm>
            <a:prstGeom prst="rect">
              <a:avLst/>
            </a:prstGeom>
            <a:noFill/>
          </p:spPr>
          <p:txBody>
            <a:bodyPr wrap="square" rtlCol="0">
              <a:spAutoFit/>
            </a:bodyPr>
            <a:lstStyle/>
            <a:p>
              <a:pPr algn="r"/>
              <a:r>
                <a:rPr lang="en-US" sz="2400" b="1" i="1" dirty="0" smtClean="0">
                  <a:solidFill>
                    <a:srgbClr val="E8E5D6"/>
                  </a:solidFill>
                  <a:latin typeface="Tw Cen MT" panose="020B0602020104020603" pitchFamily="34" charset="0"/>
                </a:rPr>
                <a:t>Identify Bids</a:t>
              </a:r>
              <a:endParaRPr lang="en-US" sz="2400" b="1" i="1" dirty="0">
                <a:solidFill>
                  <a:srgbClr val="E8E5D6"/>
                </a:solidFill>
                <a:latin typeface="Tw Cen MT" panose="020B0602020104020603" pitchFamily="34" charset="0"/>
              </a:endParaRPr>
            </a:p>
          </p:txBody>
        </p:sp>
        <p:sp>
          <p:nvSpPr>
            <p:cNvPr id="36" name="TextBox 35">
              <a:extLst>
                <a:ext uri="{FF2B5EF4-FFF2-40B4-BE49-F238E27FC236}">
                  <a16:creationId xmlns:a16="http://schemas.microsoft.com/office/drawing/2014/main" xmlns="" id="{0BC5B12B-A531-4A7B-815C-3F559BA93972}"/>
                </a:ext>
              </a:extLst>
            </p:cNvPr>
            <p:cNvSpPr txBox="1"/>
            <p:nvPr/>
          </p:nvSpPr>
          <p:spPr>
            <a:xfrm>
              <a:off x="7067013" y="4111012"/>
              <a:ext cx="4643828" cy="1015663"/>
            </a:xfrm>
            <a:prstGeom prst="rect">
              <a:avLst/>
            </a:prstGeom>
            <a:noFill/>
          </p:spPr>
          <p:txBody>
            <a:bodyPr wrap="square" rtlCol="0">
              <a:spAutoFit/>
            </a:bodyPr>
            <a:lstStyle/>
            <a:p>
              <a:pPr algn="r"/>
              <a:r>
                <a:rPr lang="en-IN" sz="2000" b="1" i="1" dirty="0" smtClean="0">
                  <a:solidFill>
                    <a:srgbClr val="E8E5D6"/>
                  </a:solidFill>
                  <a:latin typeface="Tw Cen MT" panose="020B0602020104020603" pitchFamily="34" charset="0"/>
                </a:rPr>
                <a:t>Identify bids &amp; RFPs by industry, agency type and contract value</a:t>
              </a:r>
              <a:endParaRPr lang="en-US" sz="2000" b="1" i="1" dirty="0" smtClean="0">
                <a:solidFill>
                  <a:srgbClr val="E8E5D6"/>
                </a:solidFill>
                <a:latin typeface="Tw Cen MT" panose="020B0602020104020603" pitchFamily="34" charset="0"/>
              </a:endParaRPr>
            </a:p>
            <a:p>
              <a:pPr algn="r"/>
              <a:endParaRPr lang="en-US" sz="2000" i="1" dirty="0">
                <a:solidFill>
                  <a:srgbClr val="E8E5D6"/>
                </a:solidFill>
                <a:latin typeface="Tw Cen MT" panose="020B0602020104020603" pitchFamily="34" charset="0"/>
              </a:endParaRPr>
            </a:p>
          </p:txBody>
        </p:sp>
      </p:grpSp>
      <p:grpSp>
        <p:nvGrpSpPr>
          <p:cNvPr id="9" name="Group 56">
            <a:extLst>
              <a:ext uri="{FF2B5EF4-FFF2-40B4-BE49-F238E27FC236}">
                <a16:creationId xmlns:a16="http://schemas.microsoft.com/office/drawing/2014/main" xmlns="" id="{E48E6A22-EAEA-4D2F-B3A5-1A4A2F7BB224}"/>
              </a:ext>
            </a:extLst>
          </p:cNvPr>
          <p:cNvGrpSpPr/>
          <p:nvPr/>
        </p:nvGrpSpPr>
        <p:grpSpPr>
          <a:xfrm>
            <a:off x="7010401" y="5421938"/>
            <a:ext cx="4720598" cy="1089113"/>
            <a:chOff x="7010401" y="5421938"/>
            <a:chExt cx="4720598" cy="1089113"/>
          </a:xfrm>
        </p:grpSpPr>
        <p:sp>
          <p:nvSpPr>
            <p:cNvPr id="37" name="TextBox 36">
              <a:extLst>
                <a:ext uri="{FF2B5EF4-FFF2-40B4-BE49-F238E27FC236}">
                  <a16:creationId xmlns:a16="http://schemas.microsoft.com/office/drawing/2014/main" xmlns="" id="{982C470A-05C9-49A4-9E62-483E4CA38782}"/>
                </a:ext>
              </a:extLst>
            </p:cNvPr>
            <p:cNvSpPr txBox="1"/>
            <p:nvPr/>
          </p:nvSpPr>
          <p:spPr>
            <a:xfrm>
              <a:off x="7010401" y="5421938"/>
              <a:ext cx="4720598" cy="461665"/>
            </a:xfrm>
            <a:prstGeom prst="rect">
              <a:avLst/>
            </a:prstGeom>
            <a:noFill/>
          </p:spPr>
          <p:txBody>
            <a:bodyPr wrap="square" rtlCol="0">
              <a:spAutoFit/>
            </a:bodyPr>
            <a:lstStyle/>
            <a:p>
              <a:pPr algn="r"/>
              <a:r>
                <a:rPr lang="en-US" sz="2400" b="1" i="1" dirty="0" smtClean="0">
                  <a:solidFill>
                    <a:srgbClr val="E8E5D6"/>
                  </a:solidFill>
                  <a:latin typeface="Tw Cen MT" panose="020B0602020104020603" pitchFamily="34" charset="0"/>
                </a:rPr>
                <a:t>Proactive approach</a:t>
              </a:r>
              <a:endParaRPr lang="en-US" sz="2400" b="1" i="1" dirty="0">
                <a:solidFill>
                  <a:srgbClr val="E8E5D6"/>
                </a:solidFill>
                <a:latin typeface="Tw Cen MT" panose="020B0602020104020603" pitchFamily="34" charset="0"/>
              </a:endParaRPr>
            </a:p>
          </p:txBody>
        </p:sp>
        <p:sp>
          <p:nvSpPr>
            <p:cNvPr id="38" name="TextBox 37">
              <a:extLst>
                <a:ext uri="{FF2B5EF4-FFF2-40B4-BE49-F238E27FC236}">
                  <a16:creationId xmlns:a16="http://schemas.microsoft.com/office/drawing/2014/main" xmlns="" id="{FD3B1900-C503-4ED3-BD7D-7D63457D6C1B}"/>
                </a:ext>
              </a:extLst>
            </p:cNvPr>
            <p:cNvSpPr txBox="1"/>
            <p:nvPr/>
          </p:nvSpPr>
          <p:spPr>
            <a:xfrm>
              <a:off x="7067013" y="5803165"/>
              <a:ext cx="4643828" cy="707886"/>
            </a:xfrm>
            <a:prstGeom prst="rect">
              <a:avLst/>
            </a:prstGeom>
            <a:noFill/>
          </p:spPr>
          <p:txBody>
            <a:bodyPr wrap="square" rtlCol="0">
              <a:spAutoFit/>
            </a:bodyPr>
            <a:lstStyle/>
            <a:p>
              <a:pPr algn="r"/>
              <a:r>
                <a:rPr lang="en-IN" sz="2000" i="1" dirty="0" smtClean="0">
                  <a:solidFill>
                    <a:srgbClr val="E8E5D6"/>
                  </a:solidFill>
                  <a:latin typeface="Tw Cen MT" panose="020B0602020104020603" pitchFamily="34" charset="0"/>
                </a:rPr>
                <a:t>Get value from agency purchase history, expiring contracts &amp; budgets</a:t>
              </a:r>
              <a:endParaRPr lang="en-US" sz="2000" i="1" dirty="0">
                <a:solidFill>
                  <a:srgbClr val="E8E5D6"/>
                </a:solidFill>
                <a:latin typeface="Tw Cen MT" panose="020B0602020104020603" pitchFamily="34" charset="0"/>
              </a:endParaRPr>
            </a:p>
          </p:txBody>
        </p:sp>
      </p:grpSp>
      <p:grpSp>
        <p:nvGrpSpPr>
          <p:cNvPr id="16" name="Group 50">
            <a:extLst>
              <a:ext uri="{FF2B5EF4-FFF2-40B4-BE49-F238E27FC236}">
                <a16:creationId xmlns:a16="http://schemas.microsoft.com/office/drawing/2014/main" xmlns="" id="{294DE450-3906-4C2A-BAE5-C082EC0BE962}"/>
              </a:ext>
            </a:extLst>
          </p:cNvPr>
          <p:cNvGrpSpPr/>
          <p:nvPr/>
        </p:nvGrpSpPr>
        <p:grpSpPr>
          <a:xfrm>
            <a:off x="8809201" y="513887"/>
            <a:ext cx="2921797" cy="715816"/>
            <a:chOff x="8809201" y="513887"/>
            <a:chExt cx="2921797" cy="715816"/>
          </a:xfrm>
        </p:grpSpPr>
        <p:pic>
          <p:nvPicPr>
            <p:cNvPr id="7" name="Picture 6">
              <a:extLst>
                <a:ext uri="{FF2B5EF4-FFF2-40B4-BE49-F238E27FC236}">
                  <a16:creationId xmlns:a16="http://schemas.microsoft.com/office/drawing/2014/main" xmlns="" id="{D6522ECA-BCCA-4A1F-887F-1E849F259F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15182" y="513887"/>
              <a:ext cx="715816" cy="715816"/>
            </a:xfrm>
            <a:prstGeom prst="rect">
              <a:avLst/>
            </a:prstGeom>
          </p:spPr>
        </p:pic>
        <p:sp>
          <p:nvSpPr>
            <p:cNvPr id="41" name="TextBox 40">
              <a:extLst>
                <a:ext uri="{FF2B5EF4-FFF2-40B4-BE49-F238E27FC236}">
                  <a16:creationId xmlns:a16="http://schemas.microsoft.com/office/drawing/2014/main" xmlns="" id="{011F4B8D-44D0-4C1F-BC56-65EFA419193E}"/>
                </a:ext>
              </a:extLst>
            </p:cNvPr>
            <p:cNvSpPr txBox="1"/>
            <p:nvPr/>
          </p:nvSpPr>
          <p:spPr>
            <a:xfrm>
              <a:off x="8809201" y="611255"/>
              <a:ext cx="2168276" cy="523220"/>
            </a:xfrm>
            <a:prstGeom prst="rect">
              <a:avLst/>
            </a:prstGeom>
            <a:noFill/>
          </p:spPr>
          <p:txBody>
            <a:bodyPr wrap="square" rtlCol="0">
              <a:spAutoFit/>
            </a:bodyPr>
            <a:lstStyle/>
            <a:p>
              <a:pPr algn="r"/>
              <a:endParaRPr lang="en-US" sz="2800" b="1" i="1" dirty="0">
                <a:solidFill>
                  <a:srgbClr val="E8E5D6"/>
                </a:solidFill>
                <a:latin typeface="Tw Cen MT" panose="020B0602020104020603" pitchFamily="34" charset="0"/>
              </a:endParaRPr>
            </a:p>
          </p:txBody>
        </p:sp>
      </p:grpSp>
      <p:grpSp>
        <p:nvGrpSpPr>
          <p:cNvPr id="17" name="Group 52">
            <a:extLst>
              <a:ext uri="{FF2B5EF4-FFF2-40B4-BE49-F238E27FC236}">
                <a16:creationId xmlns:a16="http://schemas.microsoft.com/office/drawing/2014/main" xmlns="" id="{2B3459AD-17B2-4C46-8AD2-2AD45E819969}"/>
              </a:ext>
            </a:extLst>
          </p:cNvPr>
          <p:cNvGrpSpPr/>
          <p:nvPr/>
        </p:nvGrpSpPr>
        <p:grpSpPr>
          <a:xfrm>
            <a:off x="7704607" y="2179286"/>
            <a:ext cx="2921797" cy="715816"/>
            <a:chOff x="7704607" y="2179286"/>
            <a:chExt cx="2921797" cy="715816"/>
          </a:xfrm>
        </p:grpSpPr>
        <p:pic>
          <p:nvPicPr>
            <p:cNvPr id="42" name="Picture 41">
              <a:extLst>
                <a:ext uri="{FF2B5EF4-FFF2-40B4-BE49-F238E27FC236}">
                  <a16:creationId xmlns:a16="http://schemas.microsoft.com/office/drawing/2014/main" xmlns="" id="{ADED02A0-8644-4495-BB6E-494887CA44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10588" y="2179286"/>
              <a:ext cx="715816" cy="715816"/>
            </a:xfrm>
            <a:prstGeom prst="rect">
              <a:avLst/>
            </a:prstGeom>
          </p:spPr>
        </p:pic>
        <p:sp>
          <p:nvSpPr>
            <p:cNvPr id="43" name="TextBox 42">
              <a:extLst>
                <a:ext uri="{FF2B5EF4-FFF2-40B4-BE49-F238E27FC236}">
                  <a16:creationId xmlns:a16="http://schemas.microsoft.com/office/drawing/2014/main" xmlns="" id="{A56D56A7-E19B-4592-8A56-67CBD4ADE21E}"/>
                </a:ext>
              </a:extLst>
            </p:cNvPr>
            <p:cNvSpPr txBox="1"/>
            <p:nvPr/>
          </p:nvSpPr>
          <p:spPr>
            <a:xfrm>
              <a:off x="7704607" y="2276654"/>
              <a:ext cx="2168276" cy="523220"/>
            </a:xfrm>
            <a:prstGeom prst="rect">
              <a:avLst/>
            </a:prstGeom>
            <a:noFill/>
          </p:spPr>
          <p:txBody>
            <a:bodyPr wrap="square" rtlCol="0">
              <a:spAutoFit/>
            </a:bodyPr>
            <a:lstStyle/>
            <a:p>
              <a:pPr algn="r"/>
              <a:endParaRPr lang="en-US" sz="2800" b="1" i="1" dirty="0">
                <a:solidFill>
                  <a:srgbClr val="E8E5D6"/>
                </a:solidFill>
                <a:latin typeface="Tw Cen MT" panose="020B0602020104020603" pitchFamily="34" charset="0"/>
              </a:endParaRPr>
            </a:p>
          </p:txBody>
        </p:sp>
      </p:grpSp>
      <p:grpSp>
        <p:nvGrpSpPr>
          <p:cNvPr id="18" name="Group 53">
            <a:extLst>
              <a:ext uri="{FF2B5EF4-FFF2-40B4-BE49-F238E27FC236}">
                <a16:creationId xmlns:a16="http://schemas.microsoft.com/office/drawing/2014/main" xmlns="" id="{2D310676-B3D0-4C88-81D3-80D2D32B3E9D}"/>
              </a:ext>
            </a:extLst>
          </p:cNvPr>
          <p:cNvGrpSpPr/>
          <p:nvPr/>
        </p:nvGrpSpPr>
        <p:grpSpPr>
          <a:xfrm>
            <a:off x="1976490" y="3857010"/>
            <a:ext cx="2168276" cy="715816"/>
            <a:chOff x="1976490" y="3857010"/>
            <a:chExt cx="2168276" cy="715816"/>
          </a:xfrm>
        </p:grpSpPr>
        <p:sp>
          <p:nvSpPr>
            <p:cNvPr id="44" name="TextBox 43">
              <a:extLst>
                <a:ext uri="{FF2B5EF4-FFF2-40B4-BE49-F238E27FC236}">
                  <a16:creationId xmlns:a16="http://schemas.microsoft.com/office/drawing/2014/main" xmlns="" id="{084A87A4-FDCF-4115-A620-EE71170D1890}"/>
                </a:ext>
              </a:extLst>
            </p:cNvPr>
            <p:cNvSpPr txBox="1"/>
            <p:nvPr/>
          </p:nvSpPr>
          <p:spPr>
            <a:xfrm>
              <a:off x="1976490" y="3929840"/>
              <a:ext cx="2168276" cy="523220"/>
            </a:xfrm>
            <a:prstGeom prst="rect">
              <a:avLst/>
            </a:prstGeom>
            <a:noFill/>
          </p:spPr>
          <p:txBody>
            <a:bodyPr wrap="square" rtlCol="0">
              <a:spAutoFit/>
            </a:bodyPr>
            <a:lstStyle/>
            <a:p>
              <a:pPr algn="r"/>
              <a:endParaRPr lang="en-US" sz="2800" b="1" i="1" dirty="0">
                <a:solidFill>
                  <a:srgbClr val="E8E5D6"/>
                </a:solidFill>
                <a:latin typeface="Tw Cen MT" panose="020B0602020104020603" pitchFamily="34" charset="0"/>
              </a:endParaRPr>
            </a:p>
          </p:txBody>
        </p:sp>
        <p:pic>
          <p:nvPicPr>
            <p:cNvPr id="45" name="Picture 44">
              <a:extLst>
                <a:ext uri="{FF2B5EF4-FFF2-40B4-BE49-F238E27FC236}">
                  <a16:creationId xmlns:a16="http://schemas.microsoft.com/office/drawing/2014/main" xmlns="" id="{69D373CB-A942-4BE4-94A2-34102BDD17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6490" y="3857010"/>
              <a:ext cx="715816" cy="715816"/>
            </a:xfrm>
            <a:prstGeom prst="rect">
              <a:avLst/>
            </a:prstGeom>
          </p:spPr>
        </p:pic>
      </p:grpSp>
      <p:grpSp>
        <p:nvGrpSpPr>
          <p:cNvPr id="48" name="Group 55">
            <a:extLst>
              <a:ext uri="{FF2B5EF4-FFF2-40B4-BE49-F238E27FC236}">
                <a16:creationId xmlns:a16="http://schemas.microsoft.com/office/drawing/2014/main" xmlns="" id="{8AA6D074-54B8-4D58-86E4-F8AD189D6E95}"/>
              </a:ext>
            </a:extLst>
          </p:cNvPr>
          <p:cNvGrpSpPr/>
          <p:nvPr/>
        </p:nvGrpSpPr>
        <p:grpSpPr>
          <a:xfrm>
            <a:off x="809335" y="5580607"/>
            <a:ext cx="2168276" cy="715816"/>
            <a:chOff x="809335" y="5580607"/>
            <a:chExt cx="2168276" cy="715816"/>
          </a:xfrm>
        </p:grpSpPr>
        <p:sp>
          <p:nvSpPr>
            <p:cNvPr id="46" name="TextBox 45">
              <a:extLst>
                <a:ext uri="{FF2B5EF4-FFF2-40B4-BE49-F238E27FC236}">
                  <a16:creationId xmlns:a16="http://schemas.microsoft.com/office/drawing/2014/main" xmlns="" id="{7BBDAB22-90C5-4236-B693-A84BB85D3287}"/>
                </a:ext>
              </a:extLst>
            </p:cNvPr>
            <p:cNvSpPr txBox="1"/>
            <p:nvPr/>
          </p:nvSpPr>
          <p:spPr>
            <a:xfrm>
              <a:off x="809335" y="5653437"/>
              <a:ext cx="2168276" cy="523220"/>
            </a:xfrm>
            <a:prstGeom prst="rect">
              <a:avLst/>
            </a:prstGeom>
            <a:noFill/>
          </p:spPr>
          <p:txBody>
            <a:bodyPr wrap="square" rtlCol="0">
              <a:spAutoFit/>
            </a:bodyPr>
            <a:lstStyle/>
            <a:p>
              <a:pPr algn="r"/>
              <a:endParaRPr lang="en-US" sz="2800" b="1" i="1" dirty="0">
                <a:solidFill>
                  <a:srgbClr val="E8E5D6"/>
                </a:solidFill>
                <a:latin typeface="Tw Cen MT" panose="020B0602020104020603" pitchFamily="34" charset="0"/>
              </a:endParaRPr>
            </a:p>
          </p:txBody>
        </p:sp>
        <p:pic>
          <p:nvPicPr>
            <p:cNvPr id="47" name="Picture 46">
              <a:extLst>
                <a:ext uri="{FF2B5EF4-FFF2-40B4-BE49-F238E27FC236}">
                  <a16:creationId xmlns:a16="http://schemas.microsoft.com/office/drawing/2014/main" xmlns="" id="{D408A758-1503-42FA-8EDB-1E1D911D3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335" y="5580607"/>
              <a:ext cx="715816" cy="715816"/>
            </a:xfrm>
            <a:prstGeom prst="rect">
              <a:avLst/>
            </a:prstGeom>
          </p:spPr>
        </p:pic>
      </p:grpSp>
      <p:grpSp>
        <p:nvGrpSpPr>
          <p:cNvPr id="49" name="Group 7">
            <a:extLst>
              <a:ext uri="{FF2B5EF4-FFF2-40B4-BE49-F238E27FC236}">
                <a16:creationId xmlns:a16="http://schemas.microsoft.com/office/drawing/2014/main" xmlns="" id="{4F057C57-E026-4AC2-8C47-1A3C209A4B91}"/>
              </a:ext>
            </a:extLst>
          </p:cNvPr>
          <p:cNvGrpSpPr/>
          <p:nvPr/>
        </p:nvGrpSpPr>
        <p:grpSpPr>
          <a:xfrm>
            <a:off x="6267035" y="-1"/>
            <a:ext cx="3626304" cy="1709019"/>
            <a:chOff x="6267035" y="-1"/>
            <a:chExt cx="3626304" cy="1709019"/>
          </a:xfrm>
        </p:grpSpPr>
        <p:sp>
          <p:nvSpPr>
            <p:cNvPr id="10" name="Parallelogram 9">
              <a:extLst>
                <a:ext uri="{FF2B5EF4-FFF2-40B4-BE49-F238E27FC236}">
                  <a16:creationId xmlns:a16="http://schemas.microsoft.com/office/drawing/2014/main" xmlns="" id="{89A2B921-79B6-4D5C-AD5F-FFE5B41ECD4B}"/>
                </a:ext>
              </a:extLst>
            </p:cNvPr>
            <p:cNvSpPr/>
            <p:nvPr/>
          </p:nvSpPr>
          <p:spPr>
            <a:xfrm>
              <a:off x="6267035" y="-1"/>
              <a:ext cx="3626304" cy="1709019"/>
            </a:xfrm>
            <a:prstGeom prst="parallelogram">
              <a:avLst>
                <a:gd name="adj" fmla="val 70487"/>
              </a:avLst>
            </a:prstGeom>
            <a:solidFill>
              <a:srgbClr val="E8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DFA44456-E3C9-4A9E-80FF-62BA61FFCE62}"/>
                </a:ext>
              </a:extLst>
            </p:cNvPr>
            <p:cNvSpPr txBox="1"/>
            <p:nvPr/>
          </p:nvSpPr>
          <p:spPr>
            <a:xfrm>
              <a:off x="6782204" y="500576"/>
              <a:ext cx="1884619" cy="1200329"/>
            </a:xfrm>
            <a:prstGeom prst="rect">
              <a:avLst/>
            </a:prstGeom>
            <a:noFill/>
          </p:spPr>
          <p:txBody>
            <a:bodyPr wrap="square" rtlCol="0">
              <a:spAutoFit/>
            </a:bodyPr>
            <a:lstStyle/>
            <a:p>
              <a:pPr algn="ctr"/>
              <a:endParaRPr lang="en-US" sz="7200" b="1" i="1" dirty="0">
                <a:solidFill>
                  <a:srgbClr val="00A0A8"/>
                </a:solidFill>
                <a:latin typeface="Tw Cen MT" panose="020B0602020104020603" pitchFamily="34" charset="0"/>
              </a:endParaRPr>
            </a:p>
          </p:txBody>
        </p:sp>
        <p:sp>
          <p:nvSpPr>
            <p:cNvPr id="31" name="TextBox 30">
              <a:extLst>
                <a:ext uri="{FF2B5EF4-FFF2-40B4-BE49-F238E27FC236}">
                  <a16:creationId xmlns:a16="http://schemas.microsoft.com/office/drawing/2014/main" xmlns="" id="{2A48E981-0440-46C6-92CA-2CD64D016B72}"/>
                </a:ext>
              </a:extLst>
            </p:cNvPr>
            <p:cNvSpPr txBox="1"/>
            <p:nvPr/>
          </p:nvSpPr>
          <p:spPr>
            <a:xfrm>
              <a:off x="7115909" y="443503"/>
              <a:ext cx="2567354" cy="1200329"/>
            </a:xfrm>
            <a:prstGeom prst="rect">
              <a:avLst/>
            </a:prstGeom>
            <a:noFill/>
          </p:spPr>
          <p:txBody>
            <a:bodyPr wrap="square" rtlCol="0">
              <a:spAutoFit/>
            </a:bodyPr>
            <a:lstStyle/>
            <a:p>
              <a:r>
                <a:rPr lang="en-US" sz="7200" b="1" i="1" dirty="0" smtClean="0">
                  <a:solidFill>
                    <a:srgbClr val="00A0A8"/>
                  </a:solidFill>
                  <a:latin typeface="Tw Cen MT" panose="020B0602020104020603" pitchFamily="34" charset="0"/>
                </a:rPr>
                <a:t>B2G</a:t>
              </a:r>
              <a:endParaRPr lang="en-US" sz="7200" b="1" i="1" dirty="0">
                <a:solidFill>
                  <a:srgbClr val="00A0A8"/>
                </a:solidFill>
                <a:latin typeface="Tw Cen MT" panose="020B0602020104020603" pitchFamily="34" charset="0"/>
              </a:endParaRPr>
            </a:p>
          </p:txBody>
        </p:sp>
      </p:grpSp>
      <p:grpSp>
        <p:nvGrpSpPr>
          <p:cNvPr id="50" name="Group 8">
            <a:extLst>
              <a:ext uri="{FF2B5EF4-FFF2-40B4-BE49-F238E27FC236}">
                <a16:creationId xmlns:a16="http://schemas.microsoft.com/office/drawing/2014/main" xmlns="" id="{85EC0FFC-7FFF-4D63-A4B6-DBEED8C8183C}"/>
              </a:ext>
            </a:extLst>
          </p:cNvPr>
          <p:cNvGrpSpPr/>
          <p:nvPr/>
        </p:nvGrpSpPr>
        <p:grpSpPr>
          <a:xfrm>
            <a:off x="5067714" y="1709018"/>
            <a:ext cx="3626304" cy="1709019"/>
            <a:chOff x="5067714" y="1709018"/>
            <a:chExt cx="3626304" cy="1709019"/>
          </a:xfrm>
        </p:grpSpPr>
        <p:sp>
          <p:nvSpPr>
            <p:cNvPr id="11" name="Parallelogram 10">
              <a:extLst>
                <a:ext uri="{FF2B5EF4-FFF2-40B4-BE49-F238E27FC236}">
                  <a16:creationId xmlns:a16="http://schemas.microsoft.com/office/drawing/2014/main" xmlns="" id="{05DDD72E-F4F6-41A0-AC64-9603FF78CFA2}"/>
                </a:ext>
              </a:extLst>
            </p:cNvPr>
            <p:cNvSpPr/>
            <p:nvPr/>
          </p:nvSpPr>
          <p:spPr>
            <a:xfrm>
              <a:off x="5067714" y="1709018"/>
              <a:ext cx="3626304" cy="1709019"/>
            </a:xfrm>
            <a:prstGeom prst="parallelogram">
              <a:avLst>
                <a:gd name="adj" fmla="val 70487"/>
              </a:avLst>
            </a:prstGeom>
            <a:solidFill>
              <a:srgbClr val="E8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xmlns="" id="{A2C3D8D5-CC86-45D7-852E-F86A444E23FB}"/>
                </a:ext>
              </a:extLst>
            </p:cNvPr>
            <p:cNvSpPr txBox="1"/>
            <p:nvPr/>
          </p:nvSpPr>
          <p:spPr>
            <a:xfrm>
              <a:off x="5595908" y="2162155"/>
              <a:ext cx="1884619" cy="1200329"/>
            </a:xfrm>
            <a:prstGeom prst="rect">
              <a:avLst/>
            </a:prstGeom>
            <a:noFill/>
          </p:spPr>
          <p:txBody>
            <a:bodyPr wrap="square" rtlCol="0">
              <a:spAutoFit/>
            </a:bodyPr>
            <a:lstStyle/>
            <a:p>
              <a:pPr algn="ctr"/>
              <a:endParaRPr lang="en-US" sz="7200" b="1" i="1" dirty="0">
                <a:solidFill>
                  <a:srgbClr val="E2CF70"/>
                </a:solidFill>
                <a:latin typeface="Tw Cen MT" panose="020B0602020104020603" pitchFamily="34" charset="0"/>
              </a:endParaRPr>
            </a:p>
          </p:txBody>
        </p:sp>
        <p:sp>
          <p:nvSpPr>
            <p:cNvPr id="32" name="TextBox 31">
              <a:extLst>
                <a:ext uri="{FF2B5EF4-FFF2-40B4-BE49-F238E27FC236}">
                  <a16:creationId xmlns:a16="http://schemas.microsoft.com/office/drawing/2014/main" xmlns="" id="{59252CF6-F4C1-4C11-B26C-300D3B35E9AB}"/>
                </a:ext>
              </a:extLst>
            </p:cNvPr>
            <p:cNvSpPr txBox="1"/>
            <p:nvPr/>
          </p:nvSpPr>
          <p:spPr>
            <a:xfrm>
              <a:off x="5816231" y="2201778"/>
              <a:ext cx="2458100" cy="1200329"/>
            </a:xfrm>
            <a:prstGeom prst="rect">
              <a:avLst/>
            </a:prstGeom>
            <a:noFill/>
          </p:spPr>
          <p:txBody>
            <a:bodyPr wrap="square" rtlCol="0">
              <a:spAutoFit/>
            </a:bodyPr>
            <a:lstStyle/>
            <a:p>
              <a:r>
                <a:rPr lang="en-US" sz="7200" b="1" i="1" dirty="0" smtClean="0">
                  <a:solidFill>
                    <a:srgbClr val="E2CF70"/>
                  </a:solidFill>
                  <a:latin typeface="Tw Cen MT" panose="020B0602020104020603" pitchFamily="34" charset="0"/>
                </a:rPr>
                <a:t>01</a:t>
              </a:r>
            </a:p>
          </p:txBody>
        </p:sp>
      </p:grpSp>
      <p:grpSp>
        <p:nvGrpSpPr>
          <p:cNvPr id="51" name="Group 47">
            <a:extLst>
              <a:ext uri="{FF2B5EF4-FFF2-40B4-BE49-F238E27FC236}">
                <a16:creationId xmlns:a16="http://schemas.microsoft.com/office/drawing/2014/main" xmlns="" id="{AEFBFCFC-31C2-4850-8730-2E0245D0D4E8}"/>
              </a:ext>
            </a:extLst>
          </p:cNvPr>
          <p:cNvGrpSpPr/>
          <p:nvPr/>
        </p:nvGrpSpPr>
        <p:grpSpPr>
          <a:xfrm>
            <a:off x="3854223" y="3418036"/>
            <a:ext cx="3626304" cy="1736865"/>
            <a:chOff x="3854223" y="3418036"/>
            <a:chExt cx="3626304" cy="1736865"/>
          </a:xfrm>
        </p:grpSpPr>
        <p:sp>
          <p:nvSpPr>
            <p:cNvPr id="12" name="Parallelogram 11">
              <a:extLst>
                <a:ext uri="{FF2B5EF4-FFF2-40B4-BE49-F238E27FC236}">
                  <a16:creationId xmlns:a16="http://schemas.microsoft.com/office/drawing/2014/main" xmlns="" id="{6E5DA36A-0003-47A4-850B-8ADE81C1D6E8}"/>
                </a:ext>
              </a:extLst>
            </p:cNvPr>
            <p:cNvSpPr/>
            <p:nvPr/>
          </p:nvSpPr>
          <p:spPr>
            <a:xfrm>
              <a:off x="3854223" y="3418036"/>
              <a:ext cx="3626304" cy="1730036"/>
            </a:xfrm>
            <a:prstGeom prst="parallelogram">
              <a:avLst>
                <a:gd name="adj" fmla="val 70487"/>
              </a:avLst>
            </a:prstGeom>
            <a:solidFill>
              <a:srgbClr val="E8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xmlns="" id="{8FB20AB4-D043-434C-BA43-141A4D0E4E0B}"/>
                </a:ext>
              </a:extLst>
            </p:cNvPr>
            <p:cNvSpPr txBox="1"/>
            <p:nvPr/>
          </p:nvSpPr>
          <p:spPr>
            <a:xfrm>
              <a:off x="4342797" y="3888509"/>
              <a:ext cx="1884619" cy="1200329"/>
            </a:xfrm>
            <a:prstGeom prst="rect">
              <a:avLst/>
            </a:prstGeom>
            <a:noFill/>
          </p:spPr>
          <p:txBody>
            <a:bodyPr wrap="square" rtlCol="0">
              <a:spAutoFit/>
            </a:bodyPr>
            <a:lstStyle/>
            <a:p>
              <a:pPr algn="ctr"/>
              <a:endParaRPr lang="en-US" sz="7200" b="1" i="1" dirty="0">
                <a:solidFill>
                  <a:srgbClr val="FF685C"/>
                </a:solidFill>
                <a:latin typeface="Tw Cen MT" panose="020B0602020104020603" pitchFamily="34" charset="0"/>
              </a:endParaRPr>
            </a:p>
          </p:txBody>
        </p:sp>
        <p:sp>
          <p:nvSpPr>
            <p:cNvPr id="39" name="TextBox 38">
              <a:extLst>
                <a:ext uri="{FF2B5EF4-FFF2-40B4-BE49-F238E27FC236}">
                  <a16:creationId xmlns:a16="http://schemas.microsoft.com/office/drawing/2014/main" xmlns="" id="{3EA65331-81C3-4C66-8E42-6D25A2176F15}"/>
                </a:ext>
              </a:extLst>
            </p:cNvPr>
            <p:cNvSpPr txBox="1"/>
            <p:nvPr/>
          </p:nvSpPr>
          <p:spPr>
            <a:xfrm>
              <a:off x="4716378" y="3954572"/>
              <a:ext cx="1888959" cy="1200329"/>
            </a:xfrm>
            <a:prstGeom prst="rect">
              <a:avLst/>
            </a:prstGeom>
            <a:noFill/>
          </p:spPr>
          <p:txBody>
            <a:bodyPr wrap="square" rtlCol="0">
              <a:spAutoFit/>
            </a:bodyPr>
            <a:lstStyle/>
            <a:p>
              <a:r>
                <a:rPr lang="en-US" sz="7200" b="1" i="1" dirty="0" smtClean="0">
                  <a:solidFill>
                    <a:srgbClr val="FF685C"/>
                  </a:solidFill>
                  <a:latin typeface="Tw Cen MT" panose="020B0602020104020603" pitchFamily="34" charset="0"/>
                </a:rPr>
                <a:t>02</a:t>
              </a:r>
            </a:p>
          </p:txBody>
        </p:sp>
      </p:grpSp>
      <p:grpSp>
        <p:nvGrpSpPr>
          <p:cNvPr id="52" name="Group 48">
            <a:extLst>
              <a:ext uri="{FF2B5EF4-FFF2-40B4-BE49-F238E27FC236}">
                <a16:creationId xmlns:a16="http://schemas.microsoft.com/office/drawing/2014/main" xmlns="" id="{B0809E47-5C79-41DF-AE7F-F3B667173A06}"/>
              </a:ext>
            </a:extLst>
          </p:cNvPr>
          <p:cNvGrpSpPr/>
          <p:nvPr/>
        </p:nvGrpSpPr>
        <p:grpSpPr>
          <a:xfrm>
            <a:off x="2640731" y="5148072"/>
            <a:ext cx="3626304" cy="1730036"/>
            <a:chOff x="2640731" y="5148072"/>
            <a:chExt cx="3626304" cy="1730036"/>
          </a:xfrm>
        </p:grpSpPr>
        <p:sp>
          <p:nvSpPr>
            <p:cNvPr id="19" name="Parallelogram 18">
              <a:extLst>
                <a:ext uri="{FF2B5EF4-FFF2-40B4-BE49-F238E27FC236}">
                  <a16:creationId xmlns:a16="http://schemas.microsoft.com/office/drawing/2014/main" xmlns="" id="{B5AA8158-4D8A-4B4A-A0A7-73EDE262F4FF}"/>
                </a:ext>
              </a:extLst>
            </p:cNvPr>
            <p:cNvSpPr/>
            <p:nvPr/>
          </p:nvSpPr>
          <p:spPr>
            <a:xfrm>
              <a:off x="2640731" y="5148072"/>
              <a:ext cx="3626304" cy="1730036"/>
            </a:xfrm>
            <a:prstGeom prst="parallelogram">
              <a:avLst>
                <a:gd name="adj" fmla="val 70487"/>
              </a:avLst>
            </a:prstGeom>
            <a:solidFill>
              <a:srgbClr val="E8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xmlns="" id="{A427CB62-FB87-4FA9-B2C1-8DF959003B2F}"/>
                </a:ext>
              </a:extLst>
            </p:cNvPr>
            <p:cNvSpPr txBox="1"/>
            <p:nvPr/>
          </p:nvSpPr>
          <p:spPr>
            <a:xfrm>
              <a:off x="3202457" y="5545815"/>
              <a:ext cx="1884619" cy="1200329"/>
            </a:xfrm>
            <a:prstGeom prst="rect">
              <a:avLst/>
            </a:prstGeom>
            <a:noFill/>
          </p:spPr>
          <p:txBody>
            <a:bodyPr wrap="square" rtlCol="0">
              <a:spAutoFit/>
            </a:bodyPr>
            <a:lstStyle/>
            <a:p>
              <a:pPr algn="ctr"/>
              <a:r>
                <a:rPr lang="en-US" sz="7200" b="1" i="1" dirty="0" smtClean="0">
                  <a:solidFill>
                    <a:srgbClr val="5D7373"/>
                  </a:solidFill>
                  <a:latin typeface="Tw Cen MT" panose="020B0602020104020603" pitchFamily="34" charset="0"/>
                </a:rPr>
                <a:t>03</a:t>
              </a:r>
              <a:endParaRPr lang="en-US" sz="7200" b="1" i="1" dirty="0">
                <a:solidFill>
                  <a:srgbClr val="5D7373"/>
                </a:solidFill>
                <a:latin typeface="Tw Cen MT" panose="020B0602020104020603" pitchFamily="34" charset="0"/>
              </a:endParaRPr>
            </a:p>
          </p:txBody>
        </p:sp>
        <p:sp>
          <p:nvSpPr>
            <p:cNvPr id="40" name="TextBox 39">
              <a:extLst>
                <a:ext uri="{FF2B5EF4-FFF2-40B4-BE49-F238E27FC236}">
                  <a16:creationId xmlns:a16="http://schemas.microsoft.com/office/drawing/2014/main" xmlns="" id="{17606FC1-FF5E-4212-9885-996E5760D5C7}"/>
                </a:ext>
              </a:extLst>
            </p:cNvPr>
            <p:cNvSpPr txBox="1"/>
            <p:nvPr/>
          </p:nvSpPr>
          <p:spPr>
            <a:xfrm>
              <a:off x="3702702" y="5314104"/>
              <a:ext cx="2458100" cy="523220"/>
            </a:xfrm>
            <a:prstGeom prst="rect">
              <a:avLst/>
            </a:prstGeom>
            <a:noFill/>
          </p:spPr>
          <p:txBody>
            <a:bodyPr wrap="square" rtlCol="0">
              <a:spAutoFit/>
            </a:bodyPr>
            <a:lstStyle/>
            <a:p>
              <a:endParaRPr lang="en-US" sz="2800" b="1" i="1" dirty="0">
                <a:solidFill>
                  <a:srgbClr val="5D7373"/>
                </a:solidFill>
                <a:latin typeface="Tw Cen MT" panose="020B0602020104020603" pitchFamily="34" charset="0"/>
              </a:endParaRPr>
            </a:p>
          </p:txBody>
        </p:sp>
      </p:grpSp>
      <p:sp>
        <p:nvSpPr>
          <p:cNvPr id="2" name="Rectangle 1">
            <a:extLst>
              <a:ext uri="{FF2B5EF4-FFF2-40B4-BE49-F238E27FC236}">
                <a16:creationId xmlns:a16="http://schemas.microsoft.com/office/drawing/2014/main" xmlns="" id="{0BF08540-0DA2-4B14-B41B-76A87B22AD82}"/>
              </a:ext>
            </a:extLst>
          </p:cNvPr>
          <p:cNvSpPr/>
          <p:nvPr/>
        </p:nvSpPr>
        <p:spPr>
          <a:xfrm>
            <a:off x="0" y="1661365"/>
            <a:ext cx="12192000" cy="115413"/>
          </a:xfrm>
          <a:prstGeom prst="rect">
            <a:avLst/>
          </a:prstGeom>
          <a:solidFill>
            <a:srgbClr val="67544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A4C315C0-1C74-4F40-A1FD-6F7E5BA767E9}"/>
              </a:ext>
            </a:extLst>
          </p:cNvPr>
          <p:cNvSpPr/>
          <p:nvPr/>
        </p:nvSpPr>
        <p:spPr>
          <a:xfrm>
            <a:off x="0" y="3362150"/>
            <a:ext cx="12192000" cy="115413"/>
          </a:xfrm>
          <a:prstGeom prst="rect">
            <a:avLst/>
          </a:prstGeom>
          <a:solidFill>
            <a:srgbClr val="67544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9477143D-5A92-44FF-AF9D-6AC1B0A7DED8}"/>
              </a:ext>
            </a:extLst>
          </p:cNvPr>
          <p:cNvSpPr/>
          <p:nvPr/>
        </p:nvSpPr>
        <p:spPr>
          <a:xfrm>
            <a:off x="0" y="5062935"/>
            <a:ext cx="12192000" cy="115413"/>
          </a:xfrm>
          <a:prstGeom prst="rect">
            <a:avLst/>
          </a:prstGeom>
          <a:solidFill>
            <a:srgbClr val="67544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68C82746-71AA-4307-BC02-EBE9AFE77BB5}"/>
              </a:ext>
            </a:extLst>
          </p:cNvPr>
          <p:cNvSpPr/>
          <p:nvPr/>
        </p:nvSpPr>
        <p:spPr>
          <a:xfrm>
            <a:off x="0" y="6763720"/>
            <a:ext cx="12192000" cy="115413"/>
          </a:xfrm>
          <a:prstGeom prst="rect">
            <a:avLst/>
          </a:prstGeom>
          <a:solidFill>
            <a:srgbClr val="67544B"/>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E3562231-FAFD-4739-89BA-A017C5B1C54B}"/>
              </a:ext>
            </a:extLst>
          </p:cNvPr>
          <p:cNvSpPr/>
          <p:nvPr/>
        </p:nvSpPr>
        <p:spPr>
          <a:xfrm>
            <a:off x="0" y="-21134"/>
            <a:ext cx="12192000" cy="115413"/>
          </a:xfrm>
          <a:prstGeom prst="rect">
            <a:avLst/>
          </a:prstGeom>
          <a:solidFill>
            <a:srgbClr val="67544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693459C8-F5E8-4328-95D6-2167EC774A9C}"/>
              </a:ext>
            </a:extLst>
          </p:cNvPr>
          <p:cNvSpPr/>
          <p:nvPr/>
        </p:nvSpPr>
        <p:spPr>
          <a:xfrm rot="5400000">
            <a:off x="-3391915" y="3370780"/>
            <a:ext cx="6899242" cy="115413"/>
          </a:xfrm>
          <a:prstGeom prst="rect">
            <a:avLst/>
          </a:prstGeom>
          <a:solidFill>
            <a:srgbClr val="67544B"/>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xmlns="" id="{E84B9CBB-E517-46E8-88BB-51F2614B1041}"/>
              </a:ext>
            </a:extLst>
          </p:cNvPr>
          <p:cNvSpPr/>
          <p:nvPr/>
        </p:nvSpPr>
        <p:spPr>
          <a:xfrm rot="5400000">
            <a:off x="8684672" y="3370780"/>
            <a:ext cx="6899242" cy="115413"/>
          </a:xfrm>
          <a:prstGeom prst="rect">
            <a:avLst/>
          </a:prstGeom>
          <a:solidFill>
            <a:srgbClr val="67544B"/>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04427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1+#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0-#ppt_w/2"/>
                                          </p:val>
                                        </p:tav>
                                        <p:tav tm="100000">
                                          <p:val>
                                            <p:strVal val="#ppt_x"/>
                                          </p:val>
                                        </p:tav>
                                      </p:tavLst>
                                    </p:anim>
                                    <p:anim calcmode="lin" valueType="num">
                                      <p:cBhvr additive="base">
                                        <p:cTn id="12" dur="500" fill="hold"/>
                                        <p:tgtEl>
                                          <p:spTgt spid="5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additive="base">
                                        <p:cTn id="15" dur="500" fill="hold"/>
                                        <p:tgtEl>
                                          <p:spTgt spid="51"/>
                                        </p:tgtEl>
                                        <p:attrNameLst>
                                          <p:attrName>ppt_x</p:attrName>
                                        </p:attrNameLst>
                                      </p:cBhvr>
                                      <p:tavLst>
                                        <p:tav tm="0">
                                          <p:val>
                                            <p:strVal val="1+#ppt_w/2"/>
                                          </p:val>
                                        </p:tav>
                                        <p:tav tm="100000">
                                          <p:val>
                                            <p:strVal val="#ppt_x"/>
                                          </p:val>
                                        </p:tav>
                                      </p:tavLst>
                                    </p:anim>
                                    <p:anim calcmode="lin" valueType="num">
                                      <p:cBhvr additive="base">
                                        <p:cTn id="16" dur="500" fill="hold"/>
                                        <p:tgtEl>
                                          <p:spTgt spid="51"/>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0-#ppt_w/2"/>
                                          </p:val>
                                        </p:tav>
                                        <p:tav tm="100000">
                                          <p:val>
                                            <p:strVal val="#ppt_x"/>
                                          </p:val>
                                        </p:tav>
                                      </p:tavLst>
                                    </p:anim>
                                    <p:anim calcmode="lin" valueType="num">
                                      <p:cBhvr additive="base">
                                        <p:cTn id="20"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1+#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0-#ppt_w/2"/>
                                          </p:val>
                                        </p:tav>
                                        <p:tav tm="100000">
                                          <p:val>
                                            <p:strVal val="#ppt_x"/>
                                          </p:val>
                                        </p:tav>
                                      </p:tavLst>
                                    </p:anim>
                                    <p:anim calcmode="lin" valueType="num">
                                      <p:cBhvr additive="base">
                                        <p:cTn id="3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1+#ppt_w/2"/>
                                          </p:val>
                                        </p:tav>
                                        <p:tav tm="100000">
                                          <p:val>
                                            <p:strVal val="#ppt_x"/>
                                          </p:val>
                                        </p:tav>
                                      </p:tavLst>
                                    </p:anim>
                                    <p:anim calcmode="lin" valueType="num">
                                      <p:cBhvr additive="base">
                                        <p:cTn id="36" dur="500" fill="hold"/>
                                        <p:tgtEl>
                                          <p:spTgt spid="5"/>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0-#ppt_w/2"/>
                                          </p:val>
                                        </p:tav>
                                        <p:tav tm="100000">
                                          <p:val>
                                            <p:strVal val="#ppt_x"/>
                                          </p:val>
                                        </p:tav>
                                      </p:tavLst>
                                    </p:anim>
                                    <p:anim calcmode="lin" valueType="num">
                                      <p:cBhvr additive="base">
                                        <p:cTn id="4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1+#ppt_w/2"/>
                                          </p:val>
                                        </p:tav>
                                        <p:tav tm="100000">
                                          <p:val>
                                            <p:strVal val="#ppt_x"/>
                                          </p:val>
                                        </p:tav>
                                      </p:tavLst>
                                    </p:anim>
                                    <p:anim calcmode="lin" valueType="num">
                                      <p:cBhvr additive="base">
                                        <p:cTn id="46" dur="500" fill="hold"/>
                                        <p:tgtEl>
                                          <p:spTgt spid="18"/>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0-#ppt_w/2"/>
                                          </p:val>
                                        </p:tav>
                                        <p:tav tm="100000">
                                          <p:val>
                                            <p:strVal val="#ppt_x"/>
                                          </p:val>
                                        </p:tav>
                                      </p:tavLst>
                                    </p:anim>
                                    <p:anim calcmode="lin" valueType="num">
                                      <p:cBhvr additive="base">
                                        <p:cTn id="5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0-#ppt_w/2"/>
                                          </p:val>
                                        </p:tav>
                                        <p:tav tm="100000">
                                          <p:val>
                                            <p:strVal val="#ppt_x"/>
                                          </p:val>
                                        </p:tav>
                                      </p:tavLst>
                                    </p:anim>
                                    <p:anim calcmode="lin" valueType="num">
                                      <p:cBhvr additive="base">
                                        <p:cTn id="56" dur="500" fill="hold"/>
                                        <p:tgtEl>
                                          <p:spTgt spid="9"/>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anim calcmode="lin" valueType="num">
                                      <p:cBhvr additive="base">
                                        <p:cTn id="59" dur="500" fill="hold"/>
                                        <p:tgtEl>
                                          <p:spTgt spid="48"/>
                                        </p:tgtEl>
                                        <p:attrNameLst>
                                          <p:attrName>ppt_x</p:attrName>
                                        </p:attrNameLst>
                                      </p:cBhvr>
                                      <p:tavLst>
                                        <p:tav tm="0">
                                          <p:val>
                                            <p:strVal val="1+#ppt_w/2"/>
                                          </p:val>
                                        </p:tav>
                                        <p:tav tm="100000">
                                          <p:val>
                                            <p:strVal val="#ppt_x"/>
                                          </p:val>
                                        </p:tav>
                                      </p:tavLst>
                                    </p:anim>
                                    <p:anim calcmode="lin" valueType="num">
                                      <p:cBhvr additive="base">
                                        <p:cTn id="60"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C8D1315-AC59-4153-A5F8-9CD0E087AC39}"/>
              </a:ext>
            </a:extLst>
          </p:cNvPr>
          <p:cNvSpPr txBox="1"/>
          <p:nvPr/>
        </p:nvSpPr>
        <p:spPr>
          <a:xfrm>
            <a:off x="12192000" y="2964423"/>
            <a:ext cx="4418748" cy="523220"/>
          </a:xfrm>
          <a:prstGeom prst="rect">
            <a:avLst/>
          </a:prstGeom>
          <a:noFill/>
        </p:spPr>
        <p:txBody>
          <a:bodyPr wrap="square" rtlCol="0">
            <a:spAutoFit/>
          </a:bodyPr>
          <a:lstStyle/>
          <a:p>
            <a:r>
              <a:rPr lang="en-US" sz="2800" b="1" dirty="0" smtClean="0">
                <a:latin typeface="Century Gothic" panose="020B0502020202020204" pitchFamily="34" charset="0"/>
              </a:rPr>
              <a:t>Low Entry Cost</a:t>
            </a:r>
            <a:endParaRPr lang="en-US" sz="2800" b="1" dirty="0">
              <a:latin typeface="Century Gothic" panose="020B0502020202020204" pitchFamily="34" charset="0"/>
            </a:endParaRPr>
          </a:p>
        </p:txBody>
      </p:sp>
      <p:sp>
        <p:nvSpPr>
          <p:cNvPr id="203" name="TextBox 202">
            <a:extLst>
              <a:ext uri="{FF2B5EF4-FFF2-40B4-BE49-F238E27FC236}">
                <a16:creationId xmlns:a16="http://schemas.microsoft.com/office/drawing/2014/main" xmlns="" id="{2B9C6598-0BAC-4860-9BC8-52DF9708ADDF}"/>
              </a:ext>
            </a:extLst>
          </p:cNvPr>
          <p:cNvSpPr txBox="1"/>
          <p:nvPr/>
        </p:nvSpPr>
        <p:spPr>
          <a:xfrm>
            <a:off x="12341395" y="3067290"/>
            <a:ext cx="4534494" cy="954107"/>
          </a:xfrm>
          <a:prstGeom prst="rect">
            <a:avLst/>
          </a:prstGeom>
          <a:noFill/>
        </p:spPr>
        <p:txBody>
          <a:bodyPr wrap="square" rtlCol="0">
            <a:spAutoFit/>
          </a:bodyPr>
          <a:lstStyle/>
          <a:p>
            <a:r>
              <a:rPr lang="en-US" sz="2800" b="1" dirty="0" smtClean="0">
                <a:latin typeface="Century Gothic" panose="020B0502020202020204" pitchFamily="34" charset="0"/>
              </a:rPr>
              <a:t>Access to global </a:t>
            </a:r>
          </a:p>
          <a:p>
            <a:r>
              <a:rPr lang="en-US" sz="2800" b="1" dirty="0" smtClean="0">
                <a:latin typeface="Century Gothic" panose="020B0502020202020204" pitchFamily="34" charset="0"/>
              </a:rPr>
              <a:t>market</a:t>
            </a:r>
            <a:endParaRPr lang="en-US" sz="2800" b="1" dirty="0">
              <a:latin typeface="Century Gothic" panose="020B0502020202020204" pitchFamily="34" charset="0"/>
            </a:endParaRPr>
          </a:p>
        </p:txBody>
      </p:sp>
      <p:sp>
        <p:nvSpPr>
          <p:cNvPr id="204" name="TextBox 203">
            <a:extLst>
              <a:ext uri="{FF2B5EF4-FFF2-40B4-BE49-F238E27FC236}">
                <a16:creationId xmlns:a16="http://schemas.microsoft.com/office/drawing/2014/main" xmlns="" id="{F5B44607-CA71-4108-AF35-33A38B973556}"/>
              </a:ext>
            </a:extLst>
          </p:cNvPr>
          <p:cNvSpPr txBox="1"/>
          <p:nvPr/>
        </p:nvSpPr>
        <p:spPr>
          <a:xfrm>
            <a:off x="12192000" y="3058458"/>
            <a:ext cx="4838217" cy="954107"/>
          </a:xfrm>
          <a:prstGeom prst="rect">
            <a:avLst/>
          </a:prstGeom>
          <a:noFill/>
        </p:spPr>
        <p:txBody>
          <a:bodyPr wrap="square" rtlCol="0">
            <a:spAutoFit/>
          </a:bodyPr>
          <a:lstStyle/>
          <a:p>
            <a:r>
              <a:rPr lang="en-US" sz="2800" b="1" dirty="0" smtClean="0">
                <a:latin typeface="Century Gothic" panose="020B0502020202020204" pitchFamily="34" charset="0"/>
              </a:rPr>
              <a:t>Reduces Transaction </a:t>
            </a:r>
          </a:p>
          <a:p>
            <a:r>
              <a:rPr lang="en-US" sz="2800" b="1" dirty="0" smtClean="0">
                <a:latin typeface="Century Gothic" panose="020B0502020202020204" pitchFamily="34" charset="0"/>
              </a:rPr>
              <a:t>Costs</a:t>
            </a:r>
            <a:endParaRPr lang="en-US" sz="2800" b="1" dirty="0">
              <a:latin typeface="Century Gothic" panose="020B0502020202020204" pitchFamily="34" charset="0"/>
            </a:endParaRPr>
          </a:p>
        </p:txBody>
      </p:sp>
      <p:sp>
        <p:nvSpPr>
          <p:cNvPr id="5" name="Rectangle 4">
            <a:extLst>
              <a:ext uri="{FF2B5EF4-FFF2-40B4-BE49-F238E27FC236}">
                <a16:creationId xmlns:a16="http://schemas.microsoft.com/office/drawing/2014/main" xmlns="" id="{EB4A974D-E813-4212-861D-91944B46B51E}"/>
              </a:ext>
            </a:extLst>
          </p:cNvPr>
          <p:cNvSpPr/>
          <p:nvPr/>
        </p:nvSpPr>
        <p:spPr>
          <a:xfrm>
            <a:off x="10388599" y="2839054"/>
            <a:ext cx="1803399" cy="132694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260">
            <a:extLst>
              <a:ext uri="{FF2B5EF4-FFF2-40B4-BE49-F238E27FC236}">
                <a16:creationId xmlns:a16="http://schemas.microsoft.com/office/drawing/2014/main" xmlns="" id="{7E51A3AC-8D30-4581-8DD7-74976CF7D0FD}"/>
              </a:ext>
            </a:extLst>
          </p:cNvPr>
          <p:cNvGrpSpPr/>
          <p:nvPr/>
        </p:nvGrpSpPr>
        <p:grpSpPr>
          <a:xfrm>
            <a:off x="1199929" y="598425"/>
            <a:ext cx="5641271" cy="5641271"/>
            <a:chOff x="659666" y="598425"/>
            <a:chExt cx="5641271" cy="5641271"/>
          </a:xfrm>
          <a:effectLst/>
        </p:grpSpPr>
        <p:grpSp>
          <p:nvGrpSpPr>
            <p:cNvPr id="3" name="Group 52">
              <a:extLst>
                <a:ext uri="{FF2B5EF4-FFF2-40B4-BE49-F238E27FC236}">
                  <a16:creationId xmlns:a16="http://schemas.microsoft.com/office/drawing/2014/main" xmlns="" id="{991AC262-9716-4414-B895-E4DA7A21C1C5}"/>
                </a:ext>
              </a:extLst>
            </p:cNvPr>
            <p:cNvGrpSpPr/>
            <p:nvPr/>
          </p:nvGrpSpPr>
          <p:grpSpPr>
            <a:xfrm>
              <a:off x="659666" y="598425"/>
              <a:ext cx="5641271" cy="5641271"/>
              <a:chOff x="1224922" y="598425"/>
              <a:chExt cx="5641271" cy="5641271"/>
            </a:xfrm>
          </p:grpSpPr>
          <p:sp>
            <p:nvSpPr>
              <p:cNvPr id="6" name="Rectangle 5">
                <a:extLst>
                  <a:ext uri="{FF2B5EF4-FFF2-40B4-BE49-F238E27FC236}">
                    <a16:creationId xmlns:a16="http://schemas.microsoft.com/office/drawing/2014/main" xmlns="" id="{CD6C4E4A-E712-41C4-8BD7-851BC1129879}"/>
                  </a:ext>
                </a:extLst>
              </p:cNvPr>
              <p:cNvSpPr/>
              <p:nvPr/>
            </p:nvSpPr>
            <p:spPr>
              <a:xfrm rot="2700000">
                <a:off x="3958590" y="59842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xmlns="" id="{A0C67887-1461-41D9-97B1-C420F58099E8}"/>
                  </a:ext>
                </a:extLst>
              </p:cNvPr>
              <p:cNvSpPr/>
              <p:nvPr/>
            </p:nvSpPr>
            <p:spPr>
              <a:xfrm rot="2700000">
                <a:off x="3958590" y="606576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03350902-52CA-419B-AF1D-F38AE33A093C}"/>
                  </a:ext>
                </a:extLst>
              </p:cNvPr>
              <p:cNvSpPr/>
              <p:nvPr/>
            </p:nvSpPr>
            <p:spPr>
              <a:xfrm rot="3600000">
                <a:off x="4666115" y="69157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40CB4885-4CED-43DB-BF99-9618319762A5}"/>
                  </a:ext>
                </a:extLst>
              </p:cNvPr>
              <p:cNvSpPr/>
              <p:nvPr/>
            </p:nvSpPr>
            <p:spPr>
              <a:xfrm rot="3600000">
                <a:off x="3251065" y="597261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9F41517B-D9B9-468D-B05A-0318386E78EB}"/>
                  </a:ext>
                </a:extLst>
              </p:cNvPr>
              <p:cNvSpPr/>
              <p:nvPr/>
            </p:nvSpPr>
            <p:spPr>
              <a:xfrm rot="4500000">
                <a:off x="5325424" y="964667"/>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0B245ADF-7664-4A2B-85EB-A9DFF9EF4AA3}"/>
                  </a:ext>
                </a:extLst>
              </p:cNvPr>
              <p:cNvSpPr/>
              <p:nvPr/>
            </p:nvSpPr>
            <p:spPr>
              <a:xfrm rot="4500000">
                <a:off x="2591756" y="5699520"/>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xmlns="" id="{6FEA8A56-F0FF-40B6-8134-A2EF84973616}"/>
                  </a:ext>
                </a:extLst>
              </p:cNvPr>
              <p:cNvSpPr/>
              <p:nvPr/>
            </p:nvSpPr>
            <p:spPr>
              <a:xfrm rot="5400000">
                <a:off x="5891586" y="139909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xmlns="" id="{59D75FC2-F7E9-4D4D-9FB4-1F8C0E886870}"/>
                  </a:ext>
                </a:extLst>
              </p:cNvPr>
              <p:cNvSpPr/>
              <p:nvPr/>
            </p:nvSpPr>
            <p:spPr>
              <a:xfrm rot="5400000">
                <a:off x="2025594" y="526508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93037B79-FF6A-416A-961E-E40A96A1A97A}"/>
                  </a:ext>
                </a:extLst>
              </p:cNvPr>
              <p:cNvSpPr/>
              <p:nvPr/>
            </p:nvSpPr>
            <p:spPr>
              <a:xfrm rot="6300000">
                <a:off x="6326016" y="196525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xmlns="" id="{F3105D1F-DECC-46E5-BBBD-AC55B0823584}"/>
                  </a:ext>
                </a:extLst>
              </p:cNvPr>
              <p:cNvSpPr/>
              <p:nvPr/>
            </p:nvSpPr>
            <p:spPr>
              <a:xfrm rot="6300000">
                <a:off x="1591164" y="469892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xmlns="" id="{D8E7EBE3-7E40-42E5-A553-6A113BF3D7A6}"/>
                  </a:ext>
                </a:extLst>
              </p:cNvPr>
              <p:cNvSpPr/>
              <p:nvPr/>
            </p:nvSpPr>
            <p:spPr>
              <a:xfrm rot="7200000">
                <a:off x="6599111" y="262456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xmlns="" id="{B1E2DA96-3FD1-4E7E-B063-ED44E46F92E9}"/>
                  </a:ext>
                </a:extLst>
              </p:cNvPr>
              <p:cNvSpPr/>
              <p:nvPr/>
            </p:nvSpPr>
            <p:spPr>
              <a:xfrm rot="7200000">
                <a:off x="1318069" y="403961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86A79BA0-AD14-4601-AF9F-DF4F417D9A89}"/>
                  </a:ext>
                </a:extLst>
              </p:cNvPr>
              <p:cNvSpPr/>
              <p:nvPr/>
            </p:nvSpPr>
            <p:spPr>
              <a:xfrm rot="8100000">
                <a:off x="6692259" y="3332094"/>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xmlns="" id="{86BA47FB-A6D8-4B11-9CD1-5CB7A17C1EF8}"/>
                  </a:ext>
                </a:extLst>
              </p:cNvPr>
              <p:cNvSpPr/>
              <p:nvPr/>
            </p:nvSpPr>
            <p:spPr>
              <a:xfrm rot="8100000">
                <a:off x="1224922" y="3332094"/>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xmlns="" id="{ECC63048-5117-43BE-AF8A-F2E35B24F645}"/>
                  </a:ext>
                </a:extLst>
              </p:cNvPr>
              <p:cNvSpPr/>
              <p:nvPr/>
            </p:nvSpPr>
            <p:spPr>
              <a:xfrm rot="9000000">
                <a:off x="6599111" y="403961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xmlns="" id="{5F384C62-BA2B-4436-9AAE-616937EB76B7}"/>
                  </a:ext>
                </a:extLst>
              </p:cNvPr>
              <p:cNvSpPr/>
              <p:nvPr/>
            </p:nvSpPr>
            <p:spPr>
              <a:xfrm rot="9000000">
                <a:off x="1318069" y="262456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xmlns="" id="{C59778B3-21D4-419E-9CFF-26B8C203CCC3}"/>
                  </a:ext>
                </a:extLst>
              </p:cNvPr>
              <p:cNvSpPr/>
              <p:nvPr/>
            </p:nvSpPr>
            <p:spPr>
              <a:xfrm rot="9900000">
                <a:off x="6326016" y="469892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xmlns="" id="{25B461A0-4C17-4BB7-BAF2-07508B63B6D0}"/>
                  </a:ext>
                </a:extLst>
              </p:cNvPr>
              <p:cNvSpPr/>
              <p:nvPr/>
            </p:nvSpPr>
            <p:spPr>
              <a:xfrm rot="9900000">
                <a:off x="1591164" y="196525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xmlns="" id="{A44B254D-4BA6-4FAE-B78C-48EF9AF181F0}"/>
                  </a:ext>
                </a:extLst>
              </p:cNvPr>
              <p:cNvSpPr/>
              <p:nvPr/>
            </p:nvSpPr>
            <p:spPr>
              <a:xfrm rot="10800000">
                <a:off x="5891586" y="526508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xmlns="" id="{E9C5F3A3-918C-485E-9126-80ED9D437032}"/>
                  </a:ext>
                </a:extLst>
              </p:cNvPr>
              <p:cNvSpPr/>
              <p:nvPr/>
            </p:nvSpPr>
            <p:spPr>
              <a:xfrm rot="10800000">
                <a:off x="2025594" y="139909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xmlns="" id="{F3A59EE9-CB46-4C47-A3D2-7599DFB2040E}"/>
                  </a:ext>
                </a:extLst>
              </p:cNvPr>
              <p:cNvSpPr/>
              <p:nvPr/>
            </p:nvSpPr>
            <p:spPr>
              <a:xfrm rot="11700000">
                <a:off x="5325424" y="5699520"/>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xmlns="" id="{7E3ABB18-67C8-4E10-9660-B246F371916B}"/>
                  </a:ext>
                </a:extLst>
              </p:cNvPr>
              <p:cNvSpPr/>
              <p:nvPr/>
            </p:nvSpPr>
            <p:spPr>
              <a:xfrm rot="11700000">
                <a:off x="2591756" y="964667"/>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xmlns="" id="{C8CC82E7-8A36-4941-A18E-FB3C9DFB68B5}"/>
                  </a:ext>
                </a:extLst>
              </p:cNvPr>
              <p:cNvSpPr/>
              <p:nvPr/>
            </p:nvSpPr>
            <p:spPr>
              <a:xfrm rot="12600000">
                <a:off x="4666115" y="597261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xmlns="" id="{3B032F6F-913C-45CB-9277-3D87DD21BA0E}"/>
                  </a:ext>
                </a:extLst>
              </p:cNvPr>
              <p:cNvSpPr/>
              <p:nvPr/>
            </p:nvSpPr>
            <p:spPr>
              <a:xfrm rot="12600000">
                <a:off x="3251065" y="69157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4" name="Circle: Hollow 53">
              <a:extLst>
                <a:ext uri="{FF2B5EF4-FFF2-40B4-BE49-F238E27FC236}">
                  <a16:creationId xmlns:a16="http://schemas.microsoft.com/office/drawing/2014/main" xmlns="" id="{2DAB6D9C-DC4E-48FC-9383-17D84B61470E}"/>
                </a:ext>
              </a:extLst>
            </p:cNvPr>
            <p:cNvSpPr/>
            <p:nvPr/>
          </p:nvSpPr>
          <p:spPr>
            <a:xfrm>
              <a:off x="1041620" y="980379"/>
              <a:ext cx="4877362" cy="4877362"/>
            </a:xfrm>
            <a:prstGeom prst="donut">
              <a:avLst>
                <a:gd name="adj" fmla="val 1206"/>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8" name="Group 261">
            <a:extLst>
              <a:ext uri="{FF2B5EF4-FFF2-40B4-BE49-F238E27FC236}">
                <a16:creationId xmlns:a16="http://schemas.microsoft.com/office/drawing/2014/main" xmlns="" id="{8EF0485B-6316-47CB-BD53-A6B7F147B84F}"/>
              </a:ext>
            </a:extLst>
          </p:cNvPr>
          <p:cNvGrpSpPr/>
          <p:nvPr/>
        </p:nvGrpSpPr>
        <p:grpSpPr>
          <a:xfrm>
            <a:off x="1794908" y="1193405"/>
            <a:ext cx="4451312" cy="4451310"/>
            <a:chOff x="2154470" y="585173"/>
            <a:chExt cx="5641271" cy="5641271"/>
          </a:xfrm>
          <a:effectLst/>
        </p:grpSpPr>
        <p:grpSp>
          <p:nvGrpSpPr>
            <p:cNvPr id="9" name="Group 262">
              <a:extLst>
                <a:ext uri="{FF2B5EF4-FFF2-40B4-BE49-F238E27FC236}">
                  <a16:creationId xmlns:a16="http://schemas.microsoft.com/office/drawing/2014/main" xmlns="" id="{AC2DE40F-5C83-47EE-83FE-3C4EFFC5AC39}"/>
                </a:ext>
              </a:extLst>
            </p:cNvPr>
            <p:cNvGrpSpPr/>
            <p:nvPr/>
          </p:nvGrpSpPr>
          <p:grpSpPr>
            <a:xfrm>
              <a:off x="2154470" y="585173"/>
              <a:ext cx="5641271" cy="5641271"/>
              <a:chOff x="3267320" y="598425"/>
              <a:chExt cx="5641271" cy="5641271"/>
            </a:xfrm>
          </p:grpSpPr>
          <p:grpSp>
            <p:nvGrpSpPr>
              <p:cNvPr id="10" name="Group 265">
                <a:extLst>
                  <a:ext uri="{FF2B5EF4-FFF2-40B4-BE49-F238E27FC236}">
                    <a16:creationId xmlns:a16="http://schemas.microsoft.com/office/drawing/2014/main" xmlns="" id="{28D561E5-258A-4123-ACAB-EFF3AF49D376}"/>
                  </a:ext>
                </a:extLst>
              </p:cNvPr>
              <p:cNvGrpSpPr/>
              <p:nvPr/>
            </p:nvGrpSpPr>
            <p:grpSpPr>
              <a:xfrm>
                <a:off x="3267320" y="598425"/>
                <a:ext cx="5641271" cy="5641271"/>
                <a:chOff x="1224922" y="598425"/>
                <a:chExt cx="5641271" cy="5641271"/>
              </a:xfrm>
            </p:grpSpPr>
            <p:sp>
              <p:nvSpPr>
                <p:cNvPr id="292" name="Rectangle 80">
                  <a:extLst>
                    <a:ext uri="{FF2B5EF4-FFF2-40B4-BE49-F238E27FC236}">
                      <a16:creationId xmlns:a16="http://schemas.microsoft.com/office/drawing/2014/main" xmlns="" id="{EE683968-58D8-4CDE-8C6E-C776B1A79A12}"/>
                    </a:ext>
                  </a:extLst>
                </p:cNvPr>
                <p:cNvSpPr/>
                <p:nvPr/>
              </p:nvSpPr>
              <p:spPr>
                <a:xfrm rot="2700000">
                  <a:off x="3958590" y="598425"/>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3" name="Rectangle 81">
                  <a:extLst>
                    <a:ext uri="{FF2B5EF4-FFF2-40B4-BE49-F238E27FC236}">
                      <a16:creationId xmlns:a16="http://schemas.microsoft.com/office/drawing/2014/main" xmlns="" id="{E50FF7FD-AF1E-43AC-AF82-54551E787F41}"/>
                    </a:ext>
                  </a:extLst>
                </p:cNvPr>
                <p:cNvSpPr/>
                <p:nvPr/>
              </p:nvSpPr>
              <p:spPr>
                <a:xfrm rot="2700000">
                  <a:off x="3958590" y="6065762"/>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4" name="Rectangle 82">
                  <a:extLst>
                    <a:ext uri="{FF2B5EF4-FFF2-40B4-BE49-F238E27FC236}">
                      <a16:creationId xmlns:a16="http://schemas.microsoft.com/office/drawing/2014/main" xmlns="" id="{4103FBED-7F78-4FCE-8A6D-E74A55AE24E7}"/>
                    </a:ext>
                  </a:extLst>
                </p:cNvPr>
                <p:cNvSpPr/>
                <p:nvPr/>
              </p:nvSpPr>
              <p:spPr>
                <a:xfrm rot="3600000">
                  <a:off x="4666115" y="691572"/>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5" name="Rectangle 83">
                  <a:extLst>
                    <a:ext uri="{FF2B5EF4-FFF2-40B4-BE49-F238E27FC236}">
                      <a16:creationId xmlns:a16="http://schemas.microsoft.com/office/drawing/2014/main" xmlns="" id="{8A2A6440-B405-409D-A82A-52AA6AC13E9D}"/>
                    </a:ext>
                  </a:extLst>
                </p:cNvPr>
                <p:cNvSpPr/>
                <p:nvPr/>
              </p:nvSpPr>
              <p:spPr>
                <a:xfrm rot="3600000">
                  <a:off x="3251065" y="5972615"/>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6" name="Rectangle 84">
                  <a:extLst>
                    <a:ext uri="{FF2B5EF4-FFF2-40B4-BE49-F238E27FC236}">
                      <a16:creationId xmlns:a16="http://schemas.microsoft.com/office/drawing/2014/main" xmlns="" id="{EC860494-78B1-400C-8BA0-1151E41F455D}"/>
                    </a:ext>
                  </a:extLst>
                </p:cNvPr>
                <p:cNvSpPr/>
                <p:nvPr/>
              </p:nvSpPr>
              <p:spPr>
                <a:xfrm rot="4500000">
                  <a:off x="5325424" y="964667"/>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7" name="Rectangle 85">
                  <a:extLst>
                    <a:ext uri="{FF2B5EF4-FFF2-40B4-BE49-F238E27FC236}">
                      <a16:creationId xmlns:a16="http://schemas.microsoft.com/office/drawing/2014/main" xmlns="" id="{66434C06-0653-4A24-9BD3-8C8CD6FE85B7}"/>
                    </a:ext>
                  </a:extLst>
                </p:cNvPr>
                <p:cNvSpPr/>
                <p:nvPr/>
              </p:nvSpPr>
              <p:spPr>
                <a:xfrm rot="4500000">
                  <a:off x="2591756" y="5699520"/>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8" name="Rectangle 86">
                  <a:extLst>
                    <a:ext uri="{FF2B5EF4-FFF2-40B4-BE49-F238E27FC236}">
                      <a16:creationId xmlns:a16="http://schemas.microsoft.com/office/drawing/2014/main" xmlns="" id="{39D6C104-41E3-47AA-8FCB-077F34FB1F8A}"/>
                    </a:ext>
                  </a:extLst>
                </p:cNvPr>
                <p:cNvSpPr/>
                <p:nvPr/>
              </p:nvSpPr>
              <p:spPr>
                <a:xfrm rot="5400000">
                  <a:off x="5891586" y="139909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9" name="Rectangle 87">
                  <a:extLst>
                    <a:ext uri="{FF2B5EF4-FFF2-40B4-BE49-F238E27FC236}">
                      <a16:creationId xmlns:a16="http://schemas.microsoft.com/office/drawing/2014/main" xmlns="" id="{AD8AD4A8-C588-4168-8693-F0E358BEAFA4}"/>
                    </a:ext>
                  </a:extLst>
                </p:cNvPr>
                <p:cNvSpPr/>
                <p:nvPr/>
              </p:nvSpPr>
              <p:spPr>
                <a:xfrm rot="5400000">
                  <a:off x="2025594" y="526508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0" name="Rectangle 88">
                  <a:extLst>
                    <a:ext uri="{FF2B5EF4-FFF2-40B4-BE49-F238E27FC236}">
                      <a16:creationId xmlns:a16="http://schemas.microsoft.com/office/drawing/2014/main" xmlns="" id="{CD6B9561-4F74-4D55-AE75-4EA034B80A59}"/>
                    </a:ext>
                  </a:extLst>
                </p:cNvPr>
                <p:cNvSpPr/>
                <p:nvPr/>
              </p:nvSpPr>
              <p:spPr>
                <a:xfrm rot="6300000">
                  <a:off x="6326016" y="196525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1" name="Rectangle 89">
                  <a:extLst>
                    <a:ext uri="{FF2B5EF4-FFF2-40B4-BE49-F238E27FC236}">
                      <a16:creationId xmlns:a16="http://schemas.microsoft.com/office/drawing/2014/main" xmlns="" id="{064E8FDA-845B-42C5-B559-3A742E7FAC71}"/>
                    </a:ext>
                  </a:extLst>
                </p:cNvPr>
                <p:cNvSpPr/>
                <p:nvPr/>
              </p:nvSpPr>
              <p:spPr>
                <a:xfrm rot="6300000">
                  <a:off x="1591164" y="469892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2" name="Rectangle 90">
                  <a:extLst>
                    <a:ext uri="{FF2B5EF4-FFF2-40B4-BE49-F238E27FC236}">
                      <a16:creationId xmlns:a16="http://schemas.microsoft.com/office/drawing/2014/main" xmlns="" id="{DADAC996-3936-4CDF-A6CB-3CDDC773127C}"/>
                    </a:ext>
                  </a:extLst>
                </p:cNvPr>
                <p:cNvSpPr/>
                <p:nvPr/>
              </p:nvSpPr>
              <p:spPr>
                <a:xfrm rot="7200000">
                  <a:off x="6599111" y="262456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3" name="Rectangle 91">
                  <a:extLst>
                    <a:ext uri="{FF2B5EF4-FFF2-40B4-BE49-F238E27FC236}">
                      <a16:creationId xmlns:a16="http://schemas.microsoft.com/office/drawing/2014/main" xmlns="" id="{DEB43521-0BEC-4EB1-B13A-94BBAF89C61E}"/>
                    </a:ext>
                  </a:extLst>
                </p:cNvPr>
                <p:cNvSpPr/>
                <p:nvPr/>
              </p:nvSpPr>
              <p:spPr>
                <a:xfrm rot="7200000">
                  <a:off x="1318069" y="403961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4" name="Rectangle 92">
                  <a:extLst>
                    <a:ext uri="{FF2B5EF4-FFF2-40B4-BE49-F238E27FC236}">
                      <a16:creationId xmlns:a16="http://schemas.microsoft.com/office/drawing/2014/main" xmlns="" id="{F3244BEC-CD1E-422E-B30B-24E1261C9368}"/>
                    </a:ext>
                  </a:extLst>
                </p:cNvPr>
                <p:cNvSpPr/>
                <p:nvPr/>
              </p:nvSpPr>
              <p:spPr>
                <a:xfrm rot="8100000">
                  <a:off x="6692259" y="3332094"/>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5" name="Rectangle 93">
                  <a:extLst>
                    <a:ext uri="{FF2B5EF4-FFF2-40B4-BE49-F238E27FC236}">
                      <a16:creationId xmlns:a16="http://schemas.microsoft.com/office/drawing/2014/main" xmlns="" id="{12C6BC75-9263-4940-AB54-90D513C072DB}"/>
                    </a:ext>
                  </a:extLst>
                </p:cNvPr>
                <p:cNvSpPr/>
                <p:nvPr/>
              </p:nvSpPr>
              <p:spPr>
                <a:xfrm rot="8100000">
                  <a:off x="1224922" y="3332094"/>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6" name="Rectangle 94">
                  <a:extLst>
                    <a:ext uri="{FF2B5EF4-FFF2-40B4-BE49-F238E27FC236}">
                      <a16:creationId xmlns:a16="http://schemas.microsoft.com/office/drawing/2014/main" xmlns="" id="{8C376E36-B160-4324-AC54-B9FBDEADB83F}"/>
                    </a:ext>
                  </a:extLst>
                </p:cNvPr>
                <p:cNvSpPr/>
                <p:nvPr/>
              </p:nvSpPr>
              <p:spPr>
                <a:xfrm rot="9000000">
                  <a:off x="6599111" y="403961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 name="Rectangle 95">
                  <a:extLst>
                    <a:ext uri="{FF2B5EF4-FFF2-40B4-BE49-F238E27FC236}">
                      <a16:creationId xmlns:a16="http://schemas.microsoft.com/office/drawing/2014/main" xmlns="" id="{B8EAA488-3E51-4C2E-8EAD-462CD3D15D22}"/>
                    </a:ext>
                  </a:extLst>
                </p:cNvPr>
                <p:cNvSpPr/>
                <p:nvPr/>
              </p:nvSpPr>
              <p:spPr>
                <a:xfrm rot="9000000">
                  <a:off x="1318069" y="262456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 name="Rectangle 96">
                  <a:extLst>
                    <a:ext uri="{FF2B5EF4-FFF2-40B4-BE49-F238E27FC236}">
                      <a16:creationId xmlns:a16="http://schemas.microsoft.com/office/drawing/2014/main" xmlns="" id="{983F5CFD-7937-47E0-BB9B-B8282B28B064}"/>
                    </a:ext>
                  </a:extLst>
                </p:cNvPr>
                <p:cNvSpPr/>
                <p:nvPr/>
              </p:nvSpPr>
              <p:spPr>
                <a:xfrm rot="9900000">
                  <a:off x="6326016" y="469892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 name="Rectangle 97">
                  <a:extLst>
                    <a:ext uri="{FF2B5EF4-FFF2-40B4-BE49-F238E27FC236}">
                      <a16:creationId xmlns:a16="http://schemas.microsoft.com/office/drawing/2014/main" xmlns="" id="{7A724156-94FD-40B7-935C-3866E9C694CF}"/>
                    </a:ext>
                  </a:extLst>
                </p:cNvPr>
                <p:cNvSpPr/>
                <p:nvPr/>
              </p:nvSpPr>
              <p:spPr>
                <a:xfrm rot="9900000">
                  <a:off x="1591164" y="196525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0" name="Rectangle 98">
                  <a:extLst>
                    <a:ext uri="{FF2B5EF4-FFF2-40B4-BE49-F238E27FC236}">
                      <a16:creationId xmlns:a16="http://schemas.microsoft.com/office/drawing/2014/main" xmlns="" id="{1FDB25A4-A63A-42D8-9C45-E14CEC570E31}"/>
                    </a:ext>
                  </a:extLst>
                </p:cNvPr>
                <p:cNvSpPr/>
                <p:nvPr/>
              </p:nvSpPr>
              <p:spPr>
                <a:xfrm rot="10800000">
                  <a:off x="5891586" y="526508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1" name="Rectangle 99">
                  <a:extLst>
                    <a:ext uri="{FF2B5EF4-FFF2-40B4-BE49-F238E27FC236}">
                      <a16:creationId xmlns:a16="http://schemas.microsoft.com/office/drawing/2014/main" xmlns="" id="{88E075F3-AE03-4D73-AD08-C2F7B816408F}"/>
                    </a:ext>
                  </a:extLst>
                </p:cNvPr>
                <p:cNvSpPr/>
                <p:nvPr/>
              </p:nvSpPr>
              <p:spPr>
                <a:xfrm rot="10800000">
                  <a:off x="2025594" y="139909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2" name="Rectangle 100">
                  <a:extLst>
                    <a:ext uri="{FF2B5EF4-FFF2-40B4-BE49-F238E27FC236}">
                      <a16:creationId xmlns:a16="http://schemas.microsoft.com/office/drawing/2014/main" xmlns="" id="{1C08D680-0C06-4EFA-8E25-721DF825184F}"/>
                    </a:ext>
                  </a:extLst>
                </p:cNvPr>
                <p:cNvSpPr/>
                <p:nvPr/>
              </p:nvSpPr>
              <p:spPr>
                <a:xfrm rot="11700000">
                  <a:off x="5325424" y="5699520"/>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3" name="Rectangle 101">
                  <a:extLst>
                    <a:ext uri="{FF2B5EF4-FFF2-40B4-BE49-F238E27FC236}">
                      <a16:creationId xmlns:a16="http://schemas.microsoft.com/office/drawing/2014/main" xmlns="" id="{C57ABF66-C507-4306-9766-DEA076E6FCF2}"/>
                    </a:ext>
                  </a:extLst>
                </p:cNvPr>
                <p:cNvSpPr/>
                <p:nvPr/>
              </p:nvSpPr>
              <p:spPr>
                <a:xfrm rot="11700000">
                  <a:off x="2591756" y="964667"/>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4" name="Rectangle 102">
                  <a:extLst>
                    <a:ext uri="{FF2B5EF4-FFF2-40B4-BE49-F238E27FC236}">
                      <a16:creationId xmlns:a16="http://schemas.microsoft.com/office/drawing/2014/main" xmlns="" id="{B4E2C5E9-5B21-4452-B65A-E396DB498033}"/>
                    </a:ext>
                  </a:extLst>
                </p:cNvPr>
                <p:cNvSpPr/>
                <p:nvPr/>
              </p:nvSpPr>
              <p:spPr>
                <a:xfrm rot="12600000">
                  <a:off x="4666115" y="5972615"/>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5" name="Rectangle 103">
                  <a:extLst>
                    <a:ext uri="{FF2B5EF4-FFF2-40B4-BE49-F238E27FC236}">
                      <a16:creationId xmlns:a16="http://schemas.microsoft.com/office/drawing/2014/main" xmlns="" id="{D2960129-B074-40EB-B1A1-1CFAFE6F7C23}"/>
                    </a:ext>
                  </a:extLst>
                </p:cNvPr>
                <p:cNvSpPr/>
                <p:nvPr/>
              </p:nvSpPr>
              <p:spPr>
                <a:xfrm rot="12600000">
                  <a:off x="3251065" y="691572"/>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266">
                <a:extLst>
                  <a:ext uri="{FF2B5EF4-FFF2-40B4-BE49-F238E27FC236}">
                    <a16:creationId xmlns:a16="http://schemas.microsoft.com/office/drawing/2014/main" xmlns="" id="{0C15E60E-39C6-4684-AE42-9A077E931443}"/>
                  </a:ext>
                </a:extLst>
              </p:cNvPr>
              <p:cNvGrpSpPr/>
              <p:nvPr/>
            </p:nvGrpSpPr>
            <p:grpSpPr>
              <a:xfrm>
                <a:off x="3328637" y="659745"/>
                <a:ext cx="5518640" cy="5518638"/>
                <a:chOff x="3477279" y="808386"/>
                <a:chExt cx="5221355" cy="5221355"/>
              </a:xfrm>
            </p:grpSpPr>
            <p:sp>
              <p:nvSpPr>
                <p:cNvPr id="268" name="Freeform: Shape 267">
                  <a:extLst>
                    <a:ext uri="{FF2B5EF4-FFF2-40B4-BE49-F238E27FC236}">
                      <a16:creationId xmlns:a16="http://schemas.microsoft.com/office/drawing/2014/main" xmlns="" id="{AF3D4EBF-7670-498B-A909-C78B155648D5}"/>
                    </a:ext>
                  </a:extLst>
                </p:cNvPr>
                <p:cNvSpPr/>
                <p:nvPr/>
              </p:nvSpPr>
              <p:spPr>
                <a:xfrm>
                  <a:off x="6065098" y="808386"/>
                  <a:ext cx="45718" cy="353859"/>
                </a:xfrm>
                <a:custGeom>
                  <a:avLst/>
                  <a:gdLst>
                    <a:gd name="connsiteX0" fmla="*/ 0 w 45718"/>
                    <a:gd name="connsiteY0" fmla="*/ 0 h 353859"/>
                    <a:gd name="connsiteX1" fmla="*/ 45718 w 45718"/>
                    <a:gd name="connsiteY1" fmla="*/ 0 h 353859"/>
                    <a:gd name="connsiteX2" fmla="*/ 45718 w 45718"/>
                    <a:gd name="connsiteY2" fmla="*/ 353576 h 353859"/>
                    <a:gd name="connsiteX3" fmla="*/ 25658 w 45718"/>
                    <a:gd name="connsiteY3" fmla="*/ 352563 h 353859"/>
                    <a:gd name="connsiteX4" fmla="*/ 0 w 45718"/>
                    <a:gd name="connsiteY4" fmla="*/ 353859 h 353859"/>
                    <a:gd name="connsiteX5" fmla="*/ 0 w 45718"/>
                    <a:gd name="connsiteY5" fmla="*/ 0 h 35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8" h="353859">
                      <a:moveTo>
                        <a:pt x="0" y="0"/>
                      </a:moveTo>
                      <a:lnTo>
                        <a:pt x="45718" y="0"/>
                      </a:lnTo>
                      <a:lnTo>
                        <a:pt x="45718" y="353576"/>
                      </a:lnTo>
                      <a:lnTo>
                        <a:pt x="25658" y="352563"/>
                      </a:lnTo>
                      <a:lnTo>
                        <a:pt x="0" y="353859"/>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9" name="Freeform: Shape 268">
                  <a:extLst>
                    <a:ext uri="{FF2B5EF4-FFF2-40B4-BE49-F238E27FC236}">
                      <a16:creationId xmlns:a16="http://schemas.microsoft.com/office/drawing/2014/main" xmlns="" id="{53F081AF-D26A-45A6-8A8A-A2BE1EA111B3}"/>
                    </a:ext>
                  </a:extLst>
                </p:cNvPr>
                <p:cNvSpPr/>
                <p:nvPr/>
              </p:nvSpPr>
              <p:spPr>
                <a:xfrm>
                  <a:off x="5390183" y="891424"/>
                  <a:ext cx="136202" cy="354886"/>
                </a:xfrm>
                <a:custGeom>
                  <a:avLst/>
                  <a:gdLst>
                    <a:gd name="connsiteX0" fmla="*/ 44161 w 136202"/>
                    <a:gd name="connsiteY0" fmla="*/ 0 h 354886"/>
                    <a:gd name="connsiteX1" fmla="*/ 136202 w 136202"/>
                    <a:gd name="connsiteY1" fmla="*/ 343500 h 354886"/>
                    <a:gd name="connsiteX2" fmla="*/ 91921 w 136202"/>
                    <a:gd name="connsiteY2" fmla="*/ 354886 h 354886"/>
                    <a:gd name="connsiteX3" fmla="*/ 0 w 136202"/>
                    <a:gd name="connsiteY3" fmla="*/ 11833 h 354886"/>
                    <a:gd name="connsiteX4" fmla="*/ 44161 w 136202"/>
                    <a:gd name="connsiteY4" fmla="*/ 0 h 35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2" h="354886">
                      <a:moveTo>
                        <a:pt x="44161" y="0"/>
                      </a:moveTo>
                      <a:lnTo>
                        <a:pt x="136202" y="343500"/>
                      </a:lnTo>
                      <a:lnTo>
                        <a:pt x="91921" y="354886"/>
                      </a:lnTo>
                      <a:lnTo>
                        <a:pt x="0" y="11833"/>
                      </a:lnTo>
                      <a:lnTo>
                        <a:pt x="4416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0" name="Freeform: Shape 269">
                  <a:extLst>
                    <a:ext uri="{FF2B5EF4-FFF2-40B4-BE49-F238E27FC236}">
                      <a16:creationId xmlns:a16="http://schemas.microsoft.com/office/drawing/2014/main" xmlns="" id="{F459A4EE-F7CF-449E-A108-282D2EFCF7DD}"/>
                    </a:ext>
                  </a:extLst>
                </p:cNvPr>
                <p:cNvSpPr/>
                <p:nvPr/>
              </p:nvSpPr>
              <p:spPr>
                <a:xfrm>
                  <a:off x="6649891" y="891425"/>
                  <a:ext cx="135841" cy="353538"/>
                </a:xfrm>
                <a:custGeom>
                  <a:avLst/>
                  <a:gdLst>
                    <a:gd name="connsiteX0" fmla="*/ 91679 w 135841"/>
                    <a:gd name="connsiteY0" fmla="*/ 0 h 353538"/>
                    <a:gd name="connsiteX1" fmla="*/ 135841 w 135841"/>
                    <a:gd name="connsiteY1" fmla="*/ 11833 h 353538"/>
                    <a:gd name="connsiteX2" fmla="*/ 44281 w 135841"/>
                    <a:gd name="connsiteY2" fmla="*/ 353538 h 353538"/>
                    <a:gd name="connsiteX3" fmla="*/ 0 w 135841"/>
                    <a:gd name="connsiteY3" fmla="*/ 342153 h 353538"/>
                    <a:gd name="connsiteX4" fmla="*/ 91679 w 135841"/>
                    <a:gd name="connsiteY4" fmla="*/ 0 h 353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41" h="353538">
                      <a:moveTo>
                        <a:pt x="91679" y="0"/>
                      </a:moveTo>
                      <a:lnTo>
                        <a:pt x="135841" y="11833"/>
                      </a:lnTo>
                      <a:lnTo>
                        <a:pt x="44281" y="353538"/>
                      </a:lnTo>
                      <a:lnTo>
                        <a:pt x="0" y="342153"/>
                      </a:lnTo>
                      <a:lnTo>
                        <a:pt x="91679"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1" name="Freeform: Shape 270">
                  <a:extLst>
                    <a:ext uri="{FF2B5EF4-FFF2-40B4-BE49-F238E27FC236}">
                      <a16:creationId xmlns:a16="http://schemas.microsoft.com/office/drawing/2014/main" xmlns="" id="{6A45962C-B110-441B-9D03-7618358FD5A4}"/>
                    </a:ext>
                  </a:extLst>
                </p:cNvPr>
                <p:cNvSpPr/>
                <p:nvPr/>
              </p:nvSpPr>
              <p:spPr>
                <a:xfrm>
                  <a:off x="4762821" y="1146720"/>
                  <a:ext cx="217217" cy="331395"/>
                </a:xfrm>
                <a:custGeom>
                  <a:avLst/>
                  <a:gdLst>
                    <a:gd name="connsiteX0" fmla="*/ 39595 w 217217"/>
                    <a:gd name="connsiteY0" fmla="*/ 0 h 331395"/>
                    <a:gd name="connsiteX1" fmla="*/ 217217 w 217217"/>
                    <a:gd name="connsiteY1" fmla="*/ 307651 h 331395"/>
                    <a:gd name="connsiteX2" fmla="*/ 178133 w 217217"/>
                    <a:gd name="connsiteY2" fmla="*/ 331395 h 331395"/>
                    <a:gd name="connsiteX3" fmla="*/ 0 w 217217"/>
                    <a:gd name="connsiteY3" fmla="*/ 22860 h 331395"/>
                    <a:gd name="connsiteX4" fmla="*/ 39595 w 217217"/>
                    <a:gd name="connsiteY4" fmla="*/ 0 h 331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17" h="331395">
                      <a:moveTo>
                        <a:pt x="39595" y="0"/>
                      </a:moveTo>
                      <a:lnTo>
                        <a:pt x="217217" y="307651"/>
                      </a:lnTo>
                      <a:lnTo>
                        <a:pt x="178133" y="331395"/>
                      </a:lnTo>
                      <a:lnTo>
                        <a:pt x="0" y="22860"/>
                      </a:lnTo>
                      <a:lnTo>
                        <a:pt x="39595"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2" name="Freeform: Shape 271">
                  <a:extLst>
                    <a:ext uri="{FF2B5EF4-FFF2-40B4-BE49-F238E27FC236}">
                      <a16:creationId xmlns:a16="http://schemas.microsoft.com/office/drawing/2014/main" xmlns="" id="{A945B6E0-C3D1-4690-9959-8F4CEFEB91E4}"/>
                    </a:ext>
                  </a:extLst>
                </p:cNvPr>
                <p:cNvSpPr/>
                <p:nvPr/>
              </p:nvSpPr>
              <p:spPr>
                <a:xfrm>
                  <a:off x="7197332" y="1146719"/>
                  <a:ext cx="215761" cy="328876"/>
                </a:xfrm>
                <a:custGeom>
                  <a:avLst/>
                  <a:gdLst>
                    <a:gd name="connsiteX0" fmla="*/ 176169 w 215761"/>
                    <a:gd name="connsiteY0" fmla="*/ 0 h 328876"/>
                    <a:gd name="connsiteX1" fmla="*/ 215761 w 215761"/>
                    <a:gd name="connsiteY1" fmla="*/ 22859 h 328876"/>
                    <a:gd name="connsiteX2" fmla="*/ 39082 w 215761"/>
                    <a:gd name="connsiteY2" fmla="*/ 328876 h 328876"/>
                    <a:gd name="connsiteX3" fmla="*/ 0 w 215761"/>
                    <a:gd name="connsiteY3" fmla="*/ 305133 h 328876"/>
                    <a:gd name="connsiteX4" fmla="*/ 176169 w 215761"/>
                    <a:gd name="connsiteY4" fmla="*/ 0 h 328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761" h="328876">
                      <a:moveTo>
                        <a:pt x="176169" y="0"/>
                      </a:moveTo>
                      <a:lnTo>
                        <a:pt x="215761" y="22859"/>
                      </a:lnTo>
                      <a:lnTo>
                        <a:pt x="39082" y="328876"/>
                      </a:lnTo>
                      <a:lnTo>
                        <a:pt x="0" y="305133"/>
                      </a:lnTo>
                      <a:lnTo>
                        <a:pt x="176169"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3" name="Freeform: Shape 272">
                  <a:extLst>
                    <a:ext uri="{FF2B5EF4-FFF2-40B4-BE49-F238E27FC236}">
                      <a16:creationId xmlns:a16="http://schemas.microsoft.com/office/drawing/2014/main" xmlns="" id="{3F5944D1-E7B1-472A-82C7-CFA13ACA7BFB}"/>
                    </a:ext>
                  </a:extLst>
                </p:cNvPr>
                <p:cNvSpPr/>
                <p:nvPr/>
              </p:nvSpPr>
              <p:spPr>
                <a:xfrm>
                  <a:off x="4225764" y="1556870"/>
                  <a:ext cx="283734" cy="283868"/>
                </a:xfrm>
                <a:custGeom>
                  <a:avLst/>
                  <a:gdLst>
                    <a:gd name="connsiteX0" fmla="*/ 32328 w 283734"/>
                    <a:gd name="connsiteY0" fmla="*/ 0 h 283868"/>
                    <a:gd name="connsiteX1" fmla="*/ 283734 w 283734"/>
                    <a:gd name="connsiteY1" fmla="*/ 251406 h 283868"/>
                    <a:gd name="connsiteX2" fmla="*/ 268266 w 283734"/>
                    <a:gd name="connsiteY2" fmla="*/ 265464 h 283868"/>
                    <a:gd name="connsiteX3" fmla="*/ 251540 w 283734"/>
                    <a:gd name="connsiteY3" fmla="*/ 283868 h 283868"/>
                    <a:gd name="connsiteX4" fmla="*/ 0 w 283734"/>
                    <a:gd name="connsiteY4" fmla="*/ 32328 h 283868"/>
                    <a:gd name="connsiteX5" fmla="*/ 32328 w 283734"/>
                    <a:gd name="connsiteY5" fmla="*/ 0 h 28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34" h="283868">
                      <a:moveTo>
                        <a:pt x="32328" y="0"/>
                      </a:moveTo>
                      <a:lnTo>
                        <a:pt x="283734" y="251406"/>
                      </a:lnTo>
                      <a:lnTo>
                        <a:pt x="268266" y="265464"/>
                      </a:lnTo>
                      <a:lnTo>
                        <a:pt x="251540" y="283868"/>
                      </a:lnTo>
                      <a:lnTo>
                        <a:pt x="0" y="32328"/>
                      </a:lnTo>
                      <a:lnTo>
                        <a:pt x="32328"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4" name="Freeform: Shape 273">
                  <a:extLst>
                    <a:ext uri="{FF2B5EF4-FFF2-40B4-BE49-F238E27FC236}">
                      <a16:creationId xmlns:a16="http://schemas.microsoft.com/office/drawing/2014/main" xmlns="" id="{42E93AAD-2A4B-4E75-A280-48E9BDAF9C6D}"/>
                    </a:ext>
                  </a:extLst>
                </p:cNvPr>
                <p:cNvSpPr/>
                <p:nvPr/>
              </p:nvSpPr>
              <p:spPr>
                <a:xfrm>
                  <a:off x="7669082" y="1556870"/>
                  <a:ext cx="281068" cy="280936"/>
                </a:xfrm>
                <a:custGeom>
                  <a:avLst/>
                  <a:gdLst>
                    <a:gd name="connsiteX0" fmla="*/ 248740 w 281068"/>
                    <a:gd name="connsiteY0" fmla="*/ 0 h 280936"/>
                    <a:gd name="connsiteX1" fmla="*/ 281068 w 281068"/>
                    <a:gd name="connsiteY1" fmla="*/ 32329 h 280936"/>
                    <a:gd name="connsiteX2" fmla="*/ 32462 w 281068"/>
                    <a:gd name="connsiteY2" fmla="*/ 280936 h 280936"/>
                    <a:gd name="connsiteX3" fmla="*/ 18400 w 281068"/>
                    <a:gd name="connsiteY3" fmla="*/ 265464 h 280936"/>
                    <a:gd name="connsiteX4" fmla="*/ 0 w 281068"/>
                    <a:gd name="connsiteY4" fmla="*/ 248741 h 280936"/>
                    <a:gd name="connsiteX5" fmla="*/ 248740 w 281068"/>
                    <a:gd name="connsiteY5" fmla="*/ 0 h 28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068" h="280936">
                      <a:moveTo>
                        <a:pt x="248740" y="0"/>
                      </a:moveTo>
                      <a:lnTo>
                        <a:pt x="281068" y="32329"/>
                      </a:lnTo>
                      <a:lnTo>
                        <a:pt x="32462" y="280936"/>
                      </a:lnTo>
                      <a:lnTo>
                        <a:pt x="18400" y="265464"/>
                      </a:lnTo>
                      <a:lnTo>
                        <a:pt x="0" y="248741"/>
                      </a:lnTo>
                      <a:lnTo>
                        <a:pt x="24874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5" name="Freeform: Shape 274">
                  <a:extLst>
                    <a:ext uri="{FF2B5EF4-FFF2-40B4-BE49-F238E27FC236}">
                      <a16:creationId xmlns:a16="http://schemas.microsoft.com/office/drawing/2014/main" xmlns="" id="{EE98365A-48FC-4045-9CA8-5BA32067953F}"/>
                    </a:ext>
                  </a:extLst>
                </p:cNvPr>
                <p:cNvSpPr/>
                <p:nvPr/>
              </p:nvSpPr>
              <p:spPr>
                <a:xfrm>
                  <a:off x="3815614" y="2093927"/>
                  <a:ext cx="332209" cy="217687"/>
                </a:xfrm>
                <a:custGeom>
                  <a:avLst/>
                  <a:gdLst>
                    <a:gd name="connsiteX0" fmla="*/ 22860 w 332209"/>
                    <a:gd name="connsiteY0" fmla="*/ 0 h 217687"/>
                    <a:gd name="connsiteX1" fmla="*/ 332209 w 332209"/>
                    <a:gd name="connsiteY1" fmla="*/ 178603 h 217687"/>
                    <a:gd name="connsiteX2" fmla="*/ 308465 w 332209"/>
                    <a:gd name="connsiteY2" fmla="*/ 217687 h 217687"/>
                    <a:gd name="connsiteX3" fmla="*/ 0 w 332209"/>
                    <a:gd name="connsiteY3" fmla="*/ 39594 h 217687"/>
                    <a:gd name="connsiteX4" fmla="*/ 22860 w 332209"/>
                    <a:gd name="connsiteY4" fmla="*/ 0 h 217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09" h="217687">
                      <a:moveTo>
                        <a:pt x="22860" y="0"/>
                      </a:moveTo>
                      <a:lnTo>
                        <a:pt x="332209" y="178603"/>
                      </a:lnTo>
                      <a:lnTo>
                        <a:pt x="308465" y="217687"/>
                      </a:lnTo>
                      <a:lnTo>
                        <a:pt x="0" y="39594"/>
                      </a:lnTo>
                      <a:lnTo>
                        <a:pt x="2286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6" name="Freeform: Shape 275">
                  <a:extLst>
                    <a:ext uri="{FF2B5EF4-FFF2-40B4-BE49-F238E27FC236}">
                      <a16:creationId xmlns:a16="http://schemas.microsoft.com/office/drawing/2014/main" xmlns="" id="{E79F88B1-374E-4EF1-BC60-50916EACADF8}"/>
                    </a:ext>
                  </a:extLst>
                </p:cNvPr>
                <p:cNvSpPr/>
                <p:nvPr/>
              </p:nvSpPr>
              <p:spPr>
                <a:xfrm>
                  <a:off x="8032238" y="2093927"/>
                  <a:ext cx="328063" cy="215292"/>
                </a:xfrm>
                <a:custGeom>
                  <a:avLst/>
                  <a:gdLst>
                    <a:gd name="connsiteX0" fmla="*/ 305203 w 328063"/>
                    <a:gd name="connsiteY0" fmla="*/ 0 h 215292"/>
                    <a:gd name="connsiteX1" fmla="*/ 328063 w 328063"/>
                    <a:gd name="connsiteY1" fmla="*/ 39593 h 215292"/>
                    <a:gd name="connsiteX2" fmla="*/ 23743 w 328063"/>
                    <a:gd name="connsiteY2" fmla="*/ 215292 h 215292"/>
                    <a:gd name="connsiteX3" fmla="*/ 0 w 328063"/>
                    <a:gd name="connsiteY3" fmla="*/ 176209 h 215292"/>
                    <a:gd name="connsiteX4" fmla="*/ 305203 w 328063"/>
                    <a:gd name="connsiteY4" fmla="*/ 0 h 215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063" h="215292">
                      <a:moveTo>
                        <a:pt x="305203" y="0"/>
                      </a:moveTo>
                      <a:lnTo>
                        <a:pt x="328063" y="39593"/>
                      </a:lnTo>
                      <a:lnTo>
                        <a:pt x="23743" y="215292"/>
                      </a:lnTo>
                      <a:lnTo>
                        <a:pt x="0" y="176209"/>
                      </a:lnTo>
                      <a:lnTo>
                        <a:pt x="305203"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7" name="Freeform: Shape 276">
                  <a:extLst>
                    <a:ext uri="{FF2B5EF4-FFF2-40B4-BE49-F238E27FC236}">
                      <a16:creationId xmlns:a16="http://schemas.microsoft.com/office/drawing/2014/main" xmlns="" id="{28D11CE6-3BE0-4EC8-BBF8-6048E4D8EEC2}"/>
                    </a:ext>
                  </a:extLst>
                </p:cNvPr>
                <p:cNvSpPr/>
                <p:nvPr/>
              </p:nvSpPr>
              <p:spPr>
                <a:xfrm>
                  <a:off x="3560320" y="2721289"/>
                  <a:ext cx="356833" cy="136723"/>
                </a:xfrm>
                <a:custGeom>
                  <a:avLst/>
                  <a:gdLst>
                    <a:gd name="connsiteX0" fmla="*/ 11833 w 356833"/>
                    <a:gd name="connsiteY0" fmla="*/ 0 h 136723"/>
                    <a:gd name="connsiteX1" fmla="*/ 356833 w 356833"/>
                    <a:gd name="connsiteY1" fmla="*/ 92443 h 136723"/>
                    <a:gd name="connsiteX2" fmla="*/ 345447 w 356833"/>
                    <a:gd name="connsiteY2" fmla="*/ 136723 h 136723"/>
                    <a:gd name="connsiteX3" fmla="*/ 0 w 356833"/>
                    <a:gd name="connsiteY3" fmla="*/ 44161 h 136723"/>
                    <a:gd name="connsiteX4" fmla="*/ 11833 w 356833"/>
                    <a:gd name="connsiteY4" fmla="*/ 0 h 136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833" h="136723">
                      <a:moveTo>
                        <a:pt x="11833" y="0"/>
                      </a:moveTo>
                      <a:lnTo>
                        <a:pt x="356833" y="92443"/>
                      </a:lnTo>
                      <a:lnTo>
                        <a:pt x="345447" y="136723"/>
                      </a:lnTo>
                      <a:lnTo>
                        <a:pt x="0" y="44161"/>
                      </a:lnTo>
                      <a:lnTo>
                        <a:pt x="11833"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8" name="Freeform: Shape 277">
                  <a:extLst>
                    <a:ext uri="{FF2B5EF4-FFF2-40B4-BE49-F238E27FC236}">
                      <a16:creationId xmlns:a16="http://schemas.microsoft.com/office/drawing/2014/main" xmlns="" id="{40439566-25CE-4922-88F2-F8B9DD431B1F}"/>
                    </a:ext>
                  </a:extLst>
                </p:cNvPr>
                <p:cNvSpPr/>
                <p:nvPr/>
              </p:nvSpPr>
              <p:spPr>
                <a:xfrm>
                  <a:off x="8264000" y="2721289"/>
                  <a:ext cx="351595" cy="135321"/>
                </a:xfrm>
                <a:custGeom>
                  <a:avLst/>
                  <a:gdLst>
                    <a:gd name="connsiteX0" fmla="*/ 339761 w 351595"/>
                    <a:gd name="connsiteY0" fmla="*/ 0 h 135321"/>
                    <a:gd name="connsiteX1" fmla="*/ 351595 w 351595"/>
                    <a:gd name="connsiteY1" fmla="*/ 44162 h 135321"/>
                    <a:gd name="connsiteX2" fmla="*/ 11386 w 351595"/>
                    <a:gd name="connsiteY2" fmla="*/ 135321 h 135321"/>
                    <a:gd name="connsiteX3" fmla="*/ 0 w 351595"/>
                    <a:gd name="connsiteY3" fmla="*/ 91039 h 135321"/>
                    <a:gd name="connsiteX4" fmla="*/ 339761 w 351595"/>
                    <a:gd name="connsiteY4" fmla="*/ 0 h 135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595" h="135321">
                      <a:moveTo>
                        <a:pt x="339761" y="0"/>
                      </a:moveTo>
                      <a:lnTo>
                        <a:pt x="351595" y="44162"/>
                      </a:lnTo>
                      <a:lnTo>
                        <a:pt x="11386" y="135321"/>
                      </a:lnTo>
                      <a:lnTo>
                        <a:pt x="0" y="91039"/>
                      </a:lnTo>
                      <a:lnTo>
                        <a:pt x="33976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9" name="Freeform: Shape 278">
                  <a:extLst>
                    <a:ext uri="{FF2B5EF4-FFF2-40B4-BE49-F238E27FC236}">
                      <a16:creationId xmlns:a16="http://schemas.microsoft.com/office/drawing/2014/main" xmlns="" id="{EF0DF8C1-70EB-426E-9066-045E7ECADFD8}"/>
                    </a:ext>
                  </a:extLst>
                </p:cNvPr>
                <p:cNvSpPr/>
                <p:nvPr/>
              </p:nvSpPr>
              <p:spPr>
                <a:xfrm>
                  <a:off x="3477279" y="3396204"/>
                  <a:ext cx="356521" cy="45719"/>
                </a:xfrm>
                <a:custGeom>
                  <a:avLst/>
                  <a:gdLst>
                    <a:gd name="connsiteX0" fmla="*/ 356520 w 356521"/>
                    <a:gd name="connsiteY0" fmla="*/ 0 h 45719"/>
                    <a:gd name="connsiteX1" fmla="*/ 355366 w 356521"/>
                    <a:gd name="connsiteY1" fmla="*/ 22857 h 45719"/>
                    <a:gd name="connsiteX2" fmla="*/ 356521 w 356521"/>
                    <a:gd name="connsiteY2" fmla="*/ 45719 h 45719"/>
                    <a:gd name="connsiteX3" fmla="*/ 1 w 356521"/>
                    <a:gd name="connsiteY3" fmla="*/ 45719 h 45719"/>
                    <a:gd name="connsiteX4" fmla="*/ 0 w 356521"/>
                    <a:gd name="connsiteY4" fmla="*/ 0 h 45719"/>
                    <a:gd name="connsiteX5" fmla="*/ 356520 w 356521"/>
                    <a:gd name="connsiteY5"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521" h="45719">
                      <a:moveTo>
                        <a:pt x="356520" y="0"/>
                      </a:moveTo>
                      <a:lnTo>
                        <a:pt x="355366" y="22857"/>
                      </a:lnTo>
                      <a:lnTo>
                        <a:pt x="356521" y="45719"/>
                      </a:lnTo>
                      <a:lnTo>
                        <a:pt x="1" y="45719"/>
                      </a:lnTo>
                      <a:lnTo>
                        <a:pt x="0" y="0"/>
                      </a:lnTo>
                      <a:lnTo>
                        <a:pt x="35652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0" name="Freeform: Shape 279">
                  <a:extLst>
                    <a:ext uri="{FF2B5EF4-FFF2-40B4-BE49-F238E27FC236}">
                      <a16:creationId xmlns:a16="http://schemas.microsoft.com/office/drawing/2014/main" xmlns="" id="{C35E3E14-E212-4682-938C-EE14FF7B3CEF}"/>
                    </a:ext>
                  </a:extLst>
                </p:cNvPr>
                <p:cNvSpPr/>
                <p:nvPr/>
              </p:nvSpPr>
              <p:spPr>
                <a:xfrm>
                  <a:off x="8347714" y="3396204"/>
                  <a:ext cx="350920" cy="45719"/>
                </a:xfrm>
                <a:custGeom>
                  <a:avLst/>
                  <a:gdLst>
                    <a:gd name="connsiteX0" fmla="*/ 0 w 350920"/>
                    <a:gd name="connsiteY0" fmla="*/ 0 h 45719"/>
                    <a:gd name="connsiteX1" fmla="*/ 350920 w 350920"/>
                    <a:gd name="connsiteY1" fmla="*/ 0 h 45719"/>
                    <a:gd name="connsiteX2" fmla="*/ 350920 w 350920"/>
                    <a:gd name="connsiteY2" fmla="*/ 45719 h 45719"/>
                    <a:gd name="connsiteX3" fmla="*/ 0 w 350920"/>
                    <a:gd name="connsiteY3" fmla="*/ 45719 h 45719"/>
                    <a:gd name="connsiteX4" fmla="*/ 1154 w 350920"/>
                    <a:gd name="connsiteY4" fmla="*/ 22857 h 45719"/>
                    <a:gd name="connsiteX5" fmla="*/ 0 w 350920"/>
                    <a:gd name="connsiteY5"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920" h="45719">
                      <a:moveTo>
                        <a:pt x="0" y="0"/>
                      </a:moveTo>
                      <a:lnTo>
                        <a:pt x="350920" y="0"/>
                      </a:lnTo>
                      <a:lnTo>
                        <a:pt x="350920" y="45719"/>
                      </a:lnTo>
                      <a:lnTo>
                        <a:pt x="0" y="45719"/>
                      </a:lnTo>
                      <a:lnTo>
                        <a:pt x="1154" y="22857"/>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1" name="Freeform: Shape 280">
                  <a:extLst>
                    <a:ext uri="{FF2B5EF4-FFF2-40B4-BE49-F238E27FC236}">
                      <a16:creationId xmlns:a16="http://schemas.microsoft.com/office/drawing/2014/main" xmlns="" id="{A1C9C705-A412-400A-A281-4A4C17650D66}"/>
                    </a:ext>
                  </a:extLst>
                </p:cNvPr>
                <p:cNvSpPr/>
                <p:nvPr/>
              </p:nvSpPr>
              <p:spPr>
                <a:xfrm>
                  <a:off x="3560319" y="3980112"/>
                  <a:ext cx="356835" cy="136724"/>
                </a:xfrm>
                <a:custGeom>
                  <a:avLst/>
                  <a:gdLst>
                    <a:gd name="connsiteX0" fmla="*/ 345449 w 356835"/>
                    <a:gd name="connsiteY0" fmla="*/ 0 h 136724"/>
                    <a:gd name="connsiteX1" fmla="*/ 356835 w 356835"/>
                    <a:gd name="connsiteY1" fmla="*/ 44281 h 136724"/>
                    <a:gd name="connsiteX2" fmla="*/ 11833 w 356835"/>
                    <a:gd name="connsiteY2" fmla="*/ 136724 h 136724"/>
                    <a:gd name="connsiteX3" fmla="*/ 0 w 356835"/>
                    <a:gd name="connsiteY3" fmla="*/ 92563 h 136724"/>
                    <a:gd name="connsiteX4" fmla="*/ 345449 w 356835"/>
                    <a:gd name="connsiteY4" fmla="*/ 0 h 136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835" h="136724">
                      <a:moveTo>
                        <a:pt x="345449" y="0"/>
                      </a:moveTo>
                      <a:lnTo>
                        <a:pt x="356835" y="44281"/>
                      </a:lnTo>
                      <a:lnTo>
                        <a:pt x="11833" y="136724"/>
                      </a:lnTo>
                      <a:lnTo>
                        <a:pt x="0" y="92563"/>
                      </a:lnTo>
                      <a:lnTo>
                        <a:pt x="345449"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2" name="Freeform: Shape 281">
                  <a:extLst>
                    <a:ext uri="{FF2B5EF4-FFF2-40B4-BE49-F238E27FC236}">
                      <a16:creationId xmlns:a16="http://schemas.microsoft.com/office/drawing/2014/main" xmlns="" id="{6701850A-64DE-4848-AD54-BDFEB59EED9C}"/>
                    </a:ext>
                  </a:extLst>
                </p:cNvPr>
                <p:cNvSpPr/>
                <p:nvPr/>
              </p:nvSpPr>
              <p:spPr>
                <a:xfrm>
                  <a:off x="8264000" y="3981516"/>
                  <a:ext cx="351595" cy="135320"/>
                </a:xfrm>
                <a:custGeom>
                  <a:avLst/>
                  <a:gdLst>
                    <a:gd name="connsiteX0" fmla="*/ 11385 w 351595"/>
                    <a:gd name="connsiteY0" fmla="*/ 0 h 135320"/>
                    <a:gd name="connsiteX1" fmla="*/ 351595 w 351595"/>
                    <a:gd name="connsiteY1" fmla="*/ 91159 h 135320"/>
                    <a:gd name="connsiteX2" fmla="*/ 339762 w 351595"/>
                    <a:gd name="connsiteY2" fmla="*/ 135320 h 135320"/>
                    <a:gd name="connsiteX3" fmla="*/ 0 w 351595"/>
                    <a:gd name="connsiteY3" fmla="*/ 44281 h 135320"/>
                    <a:gd name="connsiteX4" fmla="*/ 11385 w 351595"/>
                    <a:gd name="connsiteY4" fmla="*/ 0 h 13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595" h="135320">
                      <a:moveTo>
                        <a:pt x="11385" y="0"/>
                      </a:moveTo>
                      <a:lnTo>
                        <a:pt x="351595" y="91159"/>
                      </a:lnTo>
                      <a:lnTo>
                        <a:pt x="339762" y="135320"/>
                      </a:lnTo>
                      <a:lnTo>
                        <a:pt x="0" y="44281"/>
                      </a:lnTo>
                      <a:lnTo>
                        <a:pt x="11385"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3" name="Freeform: Shape 282">
                  <a:extLst>
                    <a:ext uri="{FF2B5EF4-FFF2-40B4-BE49-F238E27FC236}">
                      <a16:creationId xmlns:a16="http://schemas.microsoft.com/office/drawing/2014/main" xmlns="" id="{C23D418F-1A20-4A03-9707-90ADD15DE3E9}"/>
                    </a:ext>
                  </a:extLst>
                </p:cNvPr>
                <p:cNvSpPr/>
                <p:nvPr/>
              </p:nvSpPr>
              <p:spPr>
                <a:xfrm>
                  <a:off x="3815614" y="4526511"/>
                  <a:ext cx="332211" cy="217688"/>
                </a:xfrm>
                <a:custGeom>
                  <a:avLst/>
                  <a:gdLst>
                    <a:gd name="connsiteX0" fmla="*/ 308467 w 332211"/>
                    <a:gd name="connsiteY0" fmla="*/ 0 h 217688"/>
                    <a:gd name="connsiteX1" fmla="*/ 332211 w 332211"/>
                    <a:gd name="connsiteY1" fmla="*/ 39084 h 217688"/>
                    <a:gd name="connsiteX2" fmla="*/ 22860 w 332211"/>
                    <a:gd name="connsiteY2" fmla="*/ 217688 h 217688"/>
                    <a:gd name="connsiteX3" fmla="*/ 0 w 332211"/>
                    <a:gd name="connsiteY3" fmla="*/ 178093 h 217688"/>
                    <a:gd name="connsiteX4" fmla="*/ 308467 w 332211"/>
                    <a:gd name="connsiteY4" fmla="*/ 0 h 217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11" h="217688">
                      <a:moveTo>
                        <a:pt x="308467" y="0"/>
                      </a:moveTo>
                      <a:lnTo>
                        <a:pt x="332211" y="39084"/>
                      </a:lnTo>
                      <a:lnTo>
                        <a:pt x="22860" y="217688"/>
                      </a:lnTo>
                      <a:lnTo>
                        <a:pt x="0" y="178093"/>
                      </a:lnTo>
                      <a:lnTo>
                        <a:pt x="308467"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4" name="Freeform: Shape 283">
                  <a:extLst>
                    <a:ext uri="{FF2B5EF4-FFF2-40B4-BE49-F238E27FC236}">
                      <a16:creationId xmlns:a16="http://schemas.microsoft.com/office/drawing/2014/main" xmlns="" id="{C9E6D86D-64B3-47E7-BB7C-F30FB7149671}"/>
                    </a:ext>
                  </a:extLst>
                </p:cNvPr>
                <p:cNvSpPr/>
                <p:nvPr/>
              </p:nvSpPr>
              <p:spPr>
                <a:xfrm>
                  <a:off x="8032234" y="4528904"/>
                  <a:ext cx="328066" cy="215294"/>
                </a:xfrm>
                <a:custGeom>
                  <a:avLst/>
                  <a:gdLst>
                    <a:gd name="connsiteX0" fmla="*/ 23744 w 328066"/>
                    <a:gd name="connsiteY0" fmla="*/ 0 h 215294"/>
                    <a:gd name="connsiteX1" fmla="*/ 328066 w 328066"/>
                    <a:gd name="connsiteY1" fmla="*/ 175700 h 215294"/>
                    <a:gd name="connsiteX2" fmla="*/ 305206 w 328066"/>
                    <a:gd name="connsiteY2" fmla="*/ 215294 h 215294"/>
                    <a:gd name="connsiteX3" fmla="*/ 0 w 328066"/>
                    <a:gd name="connsiteY3" fmla="*/ 39084 h 215294"/>
                    <a:gd name="connsiteX4" fmla="*/ 23744 w 328066"/>
                    <a:gd name="connsiteY4" fmla="*/ 0 h 215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066" h="215294">
                      <a:moveTo>
                        <a:pt x="23744" y="0"/>
                      </a:moveTo>
                      <a:lnTo>
                        <a:pt x="328066" y="175700"/>
                      </a:lnTo>
                      <a:lnTo>
                        <a:pt x="305206" y="215294"/>
                      </a:lnTo>
                      <a:lnTo>
                        <a:pt x="0" y="39084"/>
                      </a:lnTo>
                      <a:lnTo>
                        <a:pt x="23744"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5" name="Freeform: Shape 284">
                  <a:extLst>
                    <a:ext uri="{FF2B5EF4-FFF2-40B4-BE49-F238E27FC236}">
                      <a16:creationId xmlns:a16="http://schemas.microsoft.com/office/drawing/2014/main" xmlns="" id="{60681EA8-44EB-4BDD-981D-1278ED758716}"/>
                    </a:ext>
                  </a:extLst>
                </p:cNvPr>
                <p:cNvSpPr/>
                <p:nvPr/>
              </p:nvSpPr>
              <p:spPr>
                <a:xfrm>
                  <a:off x="4225765" y="4997386"/>
                  <a:ext cx="283736" cy="283869"/>
                </a:xfrm>
                <a:custGeom>
                  <a:avLst/>
                  <a:gdLst>
                    <a:gd name="connsiteX0" fmla="*/ 251541 w 283736"/>
                    <a:gd name="connsiteY0" fmla="*/ 0 h 283869"/>
                    <a:gd name="connsiteX1" fmla="*/ 268265 w 283736"/>
                    <a:gd name="connsiteY1" fmla="*/ 18401 h 283869"/>
                    <a:gd name="connsiteX2" fmla="*/ 283736 w 283736"/>
                    <a:gd name="connsiteY2" fmla="*/ 32462 h 283869"/>
                    <a:gd name="connsiteX3" fmla="*/ 32328 w 283736"/>
                    <a:gd name="connsiteY3" fmla="*/ 283869 h 283869"/>
                    <a:gd name="connsiteX4" fmla="*/ 0 w 283736"/>
                    <a:gd name="connsiteY4" fmla="*/ 251541 h 283869"/>
                    <a:gd name="connsiteX5" fmla="*/ 251541 w 283736"/>
                    <a:gd name="connsiteY5" fmla="*/ 0 h 283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36" h="283869">
                      <a:moveTo>
                        <a:pt x="251541" y="0"/>
                      </a:moveTo>
                      <a:lnTo>
                        <a:pt x="268265" y="18401"/>
                      </a:lnTo>
                      <a:lnTo>
                        <a:pt x="283736" y="32462"/>
                      </a:lnTo>
                      <a:lnTo>
                        <a:pt x="32328" y="283869"/>
                      </a:lnTo>
                      <a:lnTo>
                        <a:pt x="0" y="251541"/>
                      </a:lnTo>
                      <a:lnTo>
                        <a:pt x="25154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6" name="Freeform: Shape 285">
                  <a:extLst>
                    <a:ext uri="{FF2B5EF4-FFF2-40B4-BE49-F238E27FC236}">
                      <a16:creationId xmlns:a16="http://schemas.microsoft.com/office/drawing/2014/main" xmlns="" id="{19DA99E3-0489-4388-8BF9-3F77979A8F69}"/>
                    </a:ext>
                  </a:extLst>
                </p:cNvPr>
                <p:cNvSpPr/>
                <p:nvPr/>
              </p:nvSpPr>
              <p:spPr>
                <a:xfrm>
                  <a:off x="7669079" y="5000318"/>
                  <a:ext cx="281070" cy="280936"/>
                </a:xfrm>
                <a:custGeom>
                  <a:avLst/>
                  <a:gdLst>
                    <a:gd name="connsiteX0" fmla="*/ 32462 w 281070"/>
                    <a:gd name="connsiteY0" fmla="*/ 0 h 280936"/>
                    <a:gd name="connsiteX1" fmla="*/ 281070 w 281070"/>
                    <a:gd name="connsiteY1" fmla="*/ 248608 h 280936"/>
                    <a:gd name="connsiteX2" fmla="*/ 248742 w 281070"/>
                    <a:gd name="connsiteY2" fmla="*/ 280936 h 280936"/>
                    <a:gd name="connsiteX3" fmla="*/ 0 w 281070"/>
                    <a:gd name="connsiteY3" fmla="*/ 32194 h 280936"/>
                    <a:gd name="connsiteX4" fmla="*/ 18403 w 281070"/>
                    <a:gd name="connsiteY4" fmla="*/ 15468 h 280936"/>
                    <a:gd name="connsiteX5" fmla="*/ 32462 w 281070"/>
                    <a:gd name="connsiteY5" fmla="*/ 0 h 28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070" h="280936">
                      <a:moveTo>
                        <a:pt x="32462" y="0"/>
                      </a:moveTo>
                      <a:lnTo>
                        <a:pt x="281070" y="248608"/>
                      </a:lnTo>
                      <a:lnTo>
                        <a:pt x="248742" y="280936"/>
                      </a:lnTo>
                      <a:lnTo>
                        <a:pt x="0" y="32194"/>
                      </a:lnTo>
                      <a:lnTo>
                        <a:pt x="18403" y="15468"/>
                      </a:lnTo>
                      <a:lnTo>
                        <a:pt x="32462"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7" name="Freeform: Shape 286">
                  <a:extLst>
                    <a:ext uri="{FF2B5EF4-FFF2-40B4-BE49-F238E27FC236}">
                      <a16:creationId xmlns:a16="http://schemas.microsoft.com/office/drawing/2014/main" xmlns="" id="{2F8E4404-382A-45EC-A405-ACE25E93B100}"/>
                    </a:ext>
                  </a:extLst>
                </p:cNvPr>
                <p:cNvSpPr/>
                <p:nvPr/>
              </p:nvSpPr>
              <p:spPr>
                <a:xfrm>
                  <a:off x="4762823" y="5360009"/>
                  <a:ext cx="217217" cy="331397"/>
                </a:xfrm>
                <a:custGeom>
                  <a:avLst/>
                  <a:gdLst>
                    <a:gd name="connsiteX0" fmla="*/ 178134 w 217217"/>
                    <a:gd name="connsiteY0" fmla="*/ 0 h 331397"/>
                    <a:gd name="connsiteX1" fmla="*/ 217217 w 217217"/>
                    <a:gd name="connsiteY1" fmla="*/ 23744 h 331397"/>
                    <a:gd name="connsiteX2" fmla="*/ 39593 w 217217"/>
                    <a:gd name="connsiteY2" fmla="*/ 331397 h 331397"/>
                    <a:gd name="connsiteX3" fmla="*/ 0 w 217217"/>
                    <a:gd name="connsiteY3" fmla="*/ 308537 h 331397"/>
                    <a:gd name="connsiteX4" fmla="*/ 178134 w 217217"/>
                    <a:gd name="connsiteY4" fmla="*/ 0 h 331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17" h="331397">
                      <a:moveTo>
                        <a:pt x="178134" y="0"/>
                      </a:moveTo>
                      <a:lnTo>
                        <a:pt x="217217" y="23744"/>
                      </a:lnTo>
                      <a:lnTo>
                        <a:pt x="39593" y="331397"/>
                      </a:lnTo>
                      <a:lnTo>
                        <a:pt x="0" y="308537"/>
                      </a:lnTo>
                      <a:lnTo>
                        <a:pt x="178134"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8" name="Freeform: Shape 287">
                  <a:extLst>
                    <a:ext uri="{FF2B5EF4-FFF2-40B4-BE49-F238E27FC236}">
                      <a16:creationId xmlns:a16="http://schemas.microsoft.com/office/drawing/2014/main" xmlns="" id="{46B6B3E8-BD8D-4CF0-BC62-466E2D0AD17C}"/>
                    </a:ext>
                  </a:extLst>
                </p:cNvPr>
                <p:cNvSpPr/>
                <p:nvPr/>
              </p:nvSpPr>
              <p:spPr>
                <a:xfrm>
                  <a:off x="7197328" y="5362526"/>
                  <a:ext cx="215764" cy="328878"/>
                </a:xfrm>
                <a:custGeom>
                  <a:avLst/>
                  <a:gdLst>
                    <a:gd name="connsiteX0" fmla="*/ 39084 w 215764"/>
                    <a:gd name="connsiteY0" fmla="*/ 0 h 328878"/>
                    <a:gd name="connsiteX1" fmla="*/ 215764 w 215764"/>
                    <a:gd name="connsiteY1" fmla="*/ 306019 h 328878"/>
                    <a:gd name="connsiteX2" fmla="*/ 176170 w 215764"/>
                    <a:gd name="connsiteY2" fmla="*/ 328878 h 328878"/>
                    <a:gd name="connsiteX3" fmla="*/ 0 w 215764"/>
                    <a:gd name="connsiteY3" fmla="*/ 23744 h 328878"/>
                    <a:gd name="connsiteX4" fmla="*/ 39084 w 215764"/>
                    <a:gd name="connsiteY4" fmla="*/ 0 h 328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764" h="328878">
                      <a:moveTo>
                        <a:pt x="39084" y="0"/>
                      </a:moveTo>
                      <a:lnTo>
                        <a:pt x="215764" y="306019"/>
                      </a:lnTo>
                      <a:lnTo>
                        <a:pt x="176170" y="328878"/>
                      </a:lnTo>
                      <a:lnTo>
                        <a:pt x="0" y="23744"/>
                      </a:lnTo>
                      <a:lnTo>
                        <a:pt x="39084"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9" name="Freeform: Shape 288">
                  <a:extLst>
                    <a:ext uri="{FF2B5EF4-FFF2-40B4-BE49-F238E27FC236}">
                      <a16:creationId xmlns:a16="http://schemas.microsoft.com/office/drawing/2014/main" xmlns="" id="{C42A47A3-F6C4-42F5-B30D-4FEF894ABC1A}"/>
                    </a:ext>
                  </a:extLst>
                </p:cNvPr>
                <p:cNvSpPr/>
                <p:nvPr/>
              </p:nvSpPr>
              <p:spPr>
                <a:xfrm>
                  <a:off x="5390184" y="5591812"/>
                  <a:ext cx="136202" cy="354889"/>
                </a:xfrm>
                <a:custGeom>
                  <a:avLst/>
                  <a:gdLst>
                    <a:gd name="connsiteX0" fmla="*/ 91922 w 136202"/>
                    <a:gd name="connsiteY0" fmla="*/ 0 h 354889"/>
                    <a:gd name="connsiteX1" fmla="*/ 136202 w 136202"/>
                    <a:gd name="connsiteY1" fmla="*/ 11385 h 354889"/>
                    <a:gd name="connsiteX2" fmla="*/ 44161 w 136202"/>
                    <a:gd name="connsiteY2" fmla="*/ 354889 h 354889"/>
                    <a:gd name="connsiteX3" fmla="*/ 0 w 136202"/>
                    <a:gd name="connsiteY3" fmla="*/ 343056 h 354889"/>
                    <a:gd name="connsiteX4" fmla="*/ 91922 w 136202"/>
                    <a:gd name="connsiteY4" fmla="*/ 0 h 354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2" h="354889">
                      <a:moveTo>
                        <a:pt x="91922" y="0"/>
                      </a:moveTo>
                      <a:lnTo>
                        <a:pt x="136202" y="11385"/>
                      </a:lnTo>
                      <a:lnTo>
                        <a:pt x="44161" y="354889"/>
                      </a:lnTo>
                      <a:lnTo>
                        <a:pt x="0" y="343056"/>
                      </a:lnTo>
                      <a:lnTo>
                        <a:pt x="91922"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0" name="Freeform: Shape 289">
                  <a:extLst>
                    <a:ext uri="{FF2B5EF4-FFF2-40B4-BE49-F238E27FC236}">
                      <a16:creationId xmlns:a16="http://schemas.microsoft.com/office/drawing/2014/main" xmlns="" id="{69578DF4-029D-4C0B-AD2F-7DC0CB3573A2}"/>
                    </a:ext>
                  </a:extLst>
                </p:cNvPr>
                <p:cNvSpPr/>
                <p:nvPr/>
              </p:nvSpPr>
              <p:spPr>
                <a:xfrm>
                  <a:off x="6649888" y="5593157"/>
                  <a:ext cx="135842" cy="353542"/>
                </a:xfrm>
                <a:custGeom>
                  <a:avLst/>
                  <a:gdLst>
                    <a:gd name="connsiteX0" fmla="*/ 44281 w 135842"/>
                    <a:gd name="connsiteY0" fmla="*/ 0 h 353542"/>
                    <a:gd name="connsiteX1" fmla="*/ 135842 w 135842"/>
                    <a:gd name="connsiteY1" fmla="*/ 341709 h 353542"/>
                    <a:gd name="connsiteX2" fmla="*/ 91681 w 135842"/>
                    <a:gd name="connsiteY2" fmla="*/ 353542 h 353542"/>
                    <a:gd name="connsiteX3" fmla="*/ 0 w 135842"/>
                    <a:gd name="connsiteY3" fmla="*/ 11386 h 353542"/>
                    <a:gd name="connsiteX4" fmla="*/ 44281 w 135842"/>
                    <a:gd name="connsiteY4" fmla="*/ 0 h 353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42" h="353542">
                      <a:moveTo>
                        <a:pt x="44281" y="0"/>
                      </a:moveTo>
                      <a:lnTo>
                        <a:pt x="135842" y="341709"/>
                      </a:lnTo>
                      <a:lnTo>
                        <a:pt x="91681" y="353542"/>
                      </a:lnTo>
                      <a:lnTo>
                        <a:pt x="0" y="11386"/>
                      </a:lnTo>
                      <a:lnTo>
                        <a:pt x="4428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1" name="Freeform: Shape 290">
                  <a:extLst>
                    <a:ext uri="{FF2B5EF4-FFF2-40B4-BE49-F238E27FC236}">
                      <a16:creationId xmlns:a16="http://schemas.microsoft.com/office/drawing/2014/main" xmlns="" id="{1F0AB1F4-C5C7-4003-BA8A-9F3D243CB8E0}"/>
                    </a:ext>
                  </a:extLst>
                </p:cNvPr>
                <p:cNvSpPr/>
                <p:nvPr/>
              </p:nvSpPr>
              <p:spPr>
                <a:xfrm>
                  <a:off x="6065099" y="5675878"/>
                  <a:ext cx="45719" cy="353863"/>
                </a:xfrm>
                <a:custGeom>
                  <a:avLst/>
                  <a:gdLst>
                    <a:gd name="connsiteX0" fmla="*/ 0 w 45719"/>
                    <a:gd name="connsiteY0" fmla="*/ 0 h 353863"/>
                    <a:gd name="connsiteX1" fmla="*/ 25658 w 45719"/>
                    <a:gd name="connsiteY1" fmla="*/ 1295 h 353863"/>
                    <a:gd name="connsiteX2" fmla="*/ 45719 w 45719"/>
                    <a:gd name="connsiteY2" fmla="*/ 282 h 353863"/>
                    <a:gd name="connsiteX3" fmla="*/ 45719 w 45719"/>
                    <a:gd name="connsiteY3" fmla="*/ 353863 h 353863"/>
                    <a:gd name="connsiteX4" fmla="*/ 0 w 45719"/>
                    <a:gd name="connsiteY4" fmla="*/ 353863 h 353863"/>
                    <a:gd name="connsiteX5" fmla="*/ 0 w 45719"/>
                    <a:gd name="connsiteY5" fmla="*/ 0 h 353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9" h="353863">
                      <a:moveTo>
                        <a:pt x="0" y="0"/>
                      </a:moveTo>
                      <a:lnTo>
                        <a:pt x="25658" y="1295"/>
                      </a:lnTo>
                      <a:lnTo>
                        <a:pt x="45719" y="282"/>
                      </a:lnTo>
                      <a:lnTo>
                        <a:pt x="45719" y="353863"/>
                      </a:lnTo>
                      <a:lnTo>
                        <a:pt x="0" y="353863"/>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sp>
          <p:nvSpPr>
            <p:cNvPr id="264" name="Circle: Hollow 263">
              <a:extLst>
                <a:ext uri="{FF2B5EF4-FFF2-40B4-BE49-F238E27FC236}">
                  <a16:creationId xmlns:a16="http://schemas.microsoft.com/office/drawing/2014/main" xmlns="" id="{147B0A70-CA52-4A66-BD4A-95983FD682F1}"/>
                </a:ext>
              </a:extLst>
            </p:cNvPr>
            <p:cNvSpPr/>
            <p:nvPr/>
          </p:nvSpPr>
          <p:spPr>
            <a:xfrm>
              <a:off x="2536424" y="967127"/>
              <a:ext cx="4877362" cy="4877362"/>
            </a:xfrm>
            <a:prstGeom prst="donut">
              <a:avLst>
                <a:gd name="adj" fmla="val 1206"/>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5" name="Circle: Hollow 264">
              <a:extLst>
                <a:ext uri="{FF2B5EF4-FFF2-40B4-BE49-F238E27FC236}">
                  <a16:creationId xmlns:a16="http://schemas.microsoft.com/office/drawing/2014/main" xmlns="" id="{93A84295-0701-4803-A8A4-7CC35A2B54F6}"/>
                </a:ext>
              </a:extLst>
            </p:cNvPr>
            <p:cNvSpPr/>
            <p:nvPr/>
          </p:nvSpPr>
          <p:spPr>
            <a:xfrm>
              <a:off x="2215784" y="646487"/>
              <a:ext cx="5518642" cy="5518642"/>
            </a:xfrm>
            <a:prstGeom prst="donut">
              <a:avLst>
                <a:gd name="adj" fmla="val 688"/>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4" name="Group 421">
            <a:extLst>
              <a:ext uri="{FF2B5EF4-FFF2-40B4-BE49-F238E27FC236}">
                <a16:creationId xmlns:a16="http://schemas.microsoft.com/office/drawing/2014/main" xmlns="" id="{8F75B49E-0147-4EE7-A1FF-864A86918FED}"/>
              </a:ext>
            </a:extLst>
          </p:cNvPr>
          <p:cNvGrpSpPr/>
          <p:nvPr/>
        </p:nvGrpSpPr>
        <p:grpSpPr>
          <a:xfrm>
            <a:off x="2551359" y="1949856"/>
            <a:ext cx="2938410" cy="2938408"/>
            <a:chOff x="2551359" y="1949856"/>
            <a:chExt cx="2938410" cy="2938408"/>
          </a:xfrm>
          <a:effectLst/>
        </p:grpSpPr>
        <p:grpSp>
          <p:nvGrpSpPr>
            <p:cNvPr id="17" name="Group 316">
              <a:extLst>
                <a:ext uri="{FF2B5EF4-FFF2-40B4-BE49-F238E27FC236}">
                  <a16:creationId xmlns:a16="http://schemas.microsoft.com/office/drawing/2014/main" xmlns="" id="{8B6DE93E-EF3B-4CDC-BF62-1E2B7F6DD9F5}"/>
                </a:ext>
              </a:extLst>
            </p:cNvPr>
            <p:cNvGrpSpPr/>
            <p:nvPr/>
          </p:nvGrpSpPr>
          <p:grpSpPr>
            <a:xfrm>
              <a:off x="2551359" y="1949856"/>
              <a:ext cx="2938410" cy="2938408"/>
              <a:chOff x="1224922" y="598425"/>
              <a:chExt cx="5641271" cy="5641271"/>
            </a:xfrm>
          </p:grpSpPr>
          <p:sp>
            <p:nvSpPr>
              <p:cNvPr id="319" name="Rectangle 318">
                <a:extLst>
                  <a:ext uri="{FF2B5EF4-FFF2-40B4-BE49-F238E27FC236}">
                    <a16:creationId xmlns:a16="http://schemas.microsoft.com/office/drawing/2014/main" xmlns="" id="{CD29EB79-E417-40C2-A4AB-B44B4A562ACA}"/>
                  </a:ext>
                </a:extLst>
              </p:cNvPr>
              <p:cNvSpPr/>
              <p:nvPr/>
            </p:nvSpPr>
            <p:spPr>
              <a:xfrm rot="2700000">
                <a:off x="3958590" y="59842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0" name="Rectangle 319">
                <a:extLst>
                  <a:ext uri="{FF2B5EF4-FFF2-40B4-BE49-F238E27FC236}">
                    <a16:creationId xmlns:a16="http://schemas.microsoft.com/office/drawing/2014/main" xmlns="" id="{049F2F69-5F6D-4715-9C51-A60273C01554}"/>
                  </a:ext>
                </a:extLst>
              </p:cNvPr>
              <p:cNvSpPr/>
              <p:nvPr/>
            </p:nvSpPr>
            <p:spPr>
              <a:xfrm rot="2700000">
                <a:off x="3958590" y="606576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1" name="Rectangle 320">
                <a:extLst>
                  <a:ext uri="{FF2B5EF4-FFF2-40B4-BE49-F238E27FC236}">
                    <a16:creationId xmlns:a16="http://schemas.microsoft.com/office/drawing/2014/main" xmlns="" id="{41EF09A0-2840-490B-A985-774CD66B805D}"/>
                  </a:ext>
                </a:extLst>
              </p:cNvPr>
              <p:cNvSpPr/>
              <p:nvPr/>
            </p:nvSpPr>
            <p:spPr>
              <a:xfrm rot="3600000">
                <a:off x="4666115" y="69157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2" name="Rectangle 321">
                <a:extLst>
                  <a:ext uri="{FF2B5EF4-FFF2-40B4-BE49-F238E27FC236}">
                    <a16:creationId xmlns:a16="http://schemas.microsoft.com/office/drawing/2014/main" xmlns="" id="{57EAAFB1-8C37-47B9-AFED-E9DB47367003}"/>
                  </a:ext>
                </a:extLst>
              </p:cNvPr>
              <p:cNvSpPr/>
              <p:nvPr/>
            </p:nvSpPr>
            <p:spPr>
              <a:xfrm rot="3600000">
                <a:off x="3251065" y="597261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3" name="Rectangle 322">
                <a:extLst>
                  <a:ext uri="{FF2B5EF4-FFF2-40B4-BE49-F238E27FC236}">
                    <a16:creationId xmlns:a16="http://schemas.microsoft.com/office/drawing/2014/main" xmlns="" id="{3A25CC5E-E6E8-4A69-A386-9E7A2578FFB0}"/>
                  </a:ext>
                </a:extLst>
              </p:cNvPr>
              <p:cNvSpPr/>
              <p:nvPr/>
            </p:nvSpPr>
            <p:spPr>
              <a:xfrm rot="4500000">
                <a:off x="5325424" y="964667"/>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4" name="Rectangle 323">
                <a:extLst>
                  <a:ext uri="{FF2B5EF4-FFF2-40B4-BE49-F238E27FC236}">
                    <a16:creationId xmlns:a16="http://schemas.microsoft.com/office/drawing/2014/main" xmlns="" id="{49BB8E80-4435-4B3E-96DC-6C44E4D17DFA}"/>
                  </a:ext>
                </a:extLst>
              </p:cNvPr>
              <p:cNvSpPr/>
              <p:nvPr/>
            </p:nvSpPr>
            <p:spPr>
              <a:xfrm rot="4500000">
                <a:off x="2591756" y="5699520"/>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5" name="Rectangle 324">
                <a:extLst>
                  <a:ext uri="{FF2B5EF4-FFF2-40B4-BE49-F238E27FC236}">
                    <a16:creationId xmlns:a16="http://schemas.microsoft.com/office/drawing/2014/main" xmlns="" id="{A133B53C-D09E-4F52-985B-22A877B729B6}"/>
                  </a:ext>
                </a:extLst>
              </p:cNvPr>
              <p:cNvSpPr/>
              <p:nvPr/>
            </p:nvSpPr>
            <p:spPr>
              <a:xfrm rot="5400000">
                <a:off x="5891586" y="139909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6" name="Rectangle 325">
                <a:extLst>
                  <a:ext uri="{FF2B5EF4-FFF2-40B4-BE49-F238E27FC236}">
                    <a16:creationId xmlns:a16="http://schemas.microsoft.com/office/drawing/2014/main" xmlns="" id="{1910E2E4-6AB1-4C35-9EF5-6357DB9531CB}"/>
                  </a:ext>
                </a:extLst>
              </p:cNvPr>
              <p:cNvSpPr/>
              <p:nvPr/>
            </p:nvSpPr>
            <p:spPr>
              <a:xfrm rot="5400000">
                <a:off x="2025594" y="526508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7" name="Rectangle 326">
                <a:extLst>
                  <a:ext uri="{FF2B5EF4-FFF2-40B4-BE49-F238E27FC236}">
                    <a16:creationId xmlns:a16="http://schemas.microsoft.com/office/drawing/2014/main" xmlns="" id="{19EEED5D-1466-4943-8E63-7F083FC848E4}"/>
                  </a:ext>
                </a:extLst>
              </p:cNvPr>
              <p:cNvSpPr/>
              <p:nvPr/>
            </p:nvSpPr>
            <p:spPr>
              <a:xfrm rot="6300000">
                <a:off x="6326016" y="196525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8" name="Rectangle 327">
                <a:extLst>
                  <a:ext uri="{FF2B5EF4-FFF2-40B4-BE49-F238E27FC236}">
                    <a16:creationId xmlns:a16="http://schemas.microsoft.com/office/drawing/2014/main" xmlns="" id="{D005903D-46E6-4F38-8FB0-A04DDC6C1231}"/>
                  </a:ext>
                </a:extLst>
              </p:cNvPr>
              <p:cNvSpPr/>
              <p:nvPr/>
            </p:nvSpPr>
            <p:spPr>
              <a:xfrm rot="6300000">
                <a:off x="1591164" y="469892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9" name="Rectangle 328">
                <a:extLst>
                  <a:ext uri="{FF2B5EF4-FFF2-40B4-BE49-F238E27FC236}">
                    <a16:creationId xmlns:a16="http://schemas.microsoft.com/office/drawing/2014/main" xmlns="" id="{0B6C7D2F-B444-4935-81D5-A881756BA06A}"/>
                  </a:ext>
                </a:extLst>
              </p:cNvPr>
              <p:cNvSpPr/>
              <p:nvPr/>
            </p:nvSpPr>
            <p:spPr>
              <a:xfrm rot="7200000">
                <a:off x="6599111" y="262456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0" name="Rectangle 329">
                <a:extLst>
                  <a:ext uri="{FF2B5EF4-FFF2-40B4-BE49-F238E27FC236}">
                    <a16:creationId xmlns:a16="http://schemas.microsoft.com/office/drawing/2014/main" xmlns="" id="{51F1DF29-5F86-4954-B0DC-8E2FCEE76A67}"/>
                  </a:ext>
                </a:extLst>
              </p:cNvPr>
              <p:cNvSpPr/>
              <p:nvPr/>
            </p:nvSpPr>
            <p:spPr>
              <a:xfrm rot="7200000">
                <a:off x="1318069" y="403961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1" name="Rectangle 330">
                <a:extLst>
                  <a:ext uri="{FF2B5EF4-FFF2-40B4-BE49-F238E27FC236}">
                    <a16:creationId xmlns:a16="http://schemas.microsoft.com/office/drawing/2014/main" xmlns="" id="{15E95714-FFC2-4B55-BB19-B626775556D1}"/>
                  </a:ext>
                </a:extLst>
              </p:cNvPr>
              <p:cNvSpPr/>
              <p:nvPr/>
            </p:nvSpPr>
            <p:spPr>
              <a:xfrm rot="8100000">
                <a:off x="6692259" y="3332094"/>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2" name="Rectangle 331">
                <a:extLst>
                  <a:ext uri="{FF2B5EF4-FFF2-40B4-BE49-F238E27FC236}">
                    <a16:creationId xmlns:a16="http://schemas.microsoft.com/office/drawing/2014/main" xmlns="" id="{657283F3-3D9C-4EBF-98DD-BFAA6F30F728}"/>
                  </a:ext>
                </a:extLst>
              </p:cNvPr>
              <p:cNvSpPr/>
              <p:nvPr/>
            </p:nvSpPr>
            <p:spPr>
              <a:xfrm rot="8100000">
                <a:off x="1224922" y="3332094"/>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3" name="Rectangle 332">
                <a:extLst>
                  <a:ext uri="{FF2B5EF4-FFF2-40B4-BE49-F238E27FC236}">
                    <a16:creationId xmlns:a16="http://schemas.microsoft.com/office/drawing/2014/main" xmlns="" id="{8DBC9F9E-3DFF-440E-AC3D-E830A235A041}"/>
                  </a:ext>
                </a:extLst>
              </p:cNvPr>
              <p:cNvSpPr/>
              <p:nvPr/>
            </p:nvSpPr>
            <p:spPr>
              <a:xfrm rot="9000000">
                <a:off x="6599111" y="403961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4" name="Rectangle 333">
                <a:extLst>
                  <a:ext uri="{FF2B5EF4-FFF2-40B4-BE49-F238E27FC236}">
                    <a16:creationId xmlns:a16="http://schemas.microsoft.com/office/drawing/2014/main" xmlns="" id="{CD90AC8F-B7F0-4DE0-B4C8-4E695C25029F}"/>
                  </a:ext>
                </a:extLst>
              </p:cNvPr>
              <p:cNvSpPr/>
              <p:nvPr/>
            </p:nvSpPr>
            <p:spPr>
              <a:xfrm rot="9000000">
                <a:off x="1318069" y="262456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5" name="Rectangle 334">
                <a:extLst>
                  <a:ext uri="{FF2B5EF4-FFF2-40B4-BE49-F238E27FC236}">
                    <a16:creationId xmlns:a16="http://schemas.microsoft.com/office/drawing/2014/main" xmlns="" id="{2D59AD85-C77E-4D44-9899-64A5136BFE1B}"/>
                  </a:ext>
                </a:extLst>
              </p:cNvPr>
              <p:cNvSpPr/>
              <p:nvPr/>
            </p:nvSpPr>
            <p:spPr>
              <a:xfrm rot="9900000">
                <a:off x="6326016" y="469892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6" name="Rectangle 335">
                <a:extLst>
                  <a:ext uri="{FF2B5EF4-FFF2-40B4-BE49-F238E27FC236}">
                    <a16:creationId xmlns:a16="http://schemas.microsoft.com/office/drawing/2014/main" xmlns="" id="{717596C3-0278-4DF6-B84F-03A2F6D2A744}"/>
                  </a:ext>
                </a:extLst>
              </p:cNvPr>
              <p:cNvSpPr/>
              <p:nvPr/>
            </p:nvSpPr>
            <p:spPr>
              <a:xfrm rot="9900000">
                <a:off x="1591164" y="196525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7" name="Rectangle 336">
                <a:extLst>
                  <a:ext uri="{FF2B5EF4-FFF2-40B4-BE49-F238E27FC236}">
                    <a16:creationId xmlns:a16="http://schemas.microsoft.com/office/drawing/2014/main" xmlns="" id="{8F8B3281-8081-481D-A63B-63AA6129D952}"/>
                  </a:ext>
                </a:extLst>
              </p:cNvPr>
              <p:cNvSpPr/>
              <p:nvPr/>
            </p:nvSpPr>
            <p:spPr>
              <a:xfrm rot="10800000">
                <a:off x="5891586" y="526508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8" name="Rectangle 337">
                <a:extLst>
                  <a:ext uri="{FF2B5EF4-FFF2-40B4-BE49-F238E27FC236}">
                    <a16:creationId xmlns:a16="http://schemas.microsoft.com/office/drawing/2014/main" xmlns="" id="{9A506D71-9019-4725-9DA6-B214B2912106}"/>
                  </a:ext>
                </a:extLst>
              </p:cNvPr>
              <p:cNvSpPr/>
              <p:nvPr/>
            </p:nvSpPr>
            <p:spPr>
              <a:xfrm rot="10800000">
                <a:off x="2025594" y="139909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9" name="Rectangle 338">
                <a:extLst>
                  <a:ext uri="{FF2B5EF4-FFF2-40B4-BE49-F238E27FC236}">
                    <a16:creationId xmlns:a16="http://schemas.microsoft.com/office/drawing/2014/main" xmlns="" id="{3A32BD10-EE54-4701-8035-5A52F2B0D61D}"/>
                  </a:ext>
                </a:extLst>
              </p:cNvPr>
              <p:cNvSpPr/>
              <p:nvPr/>
            </p:nvSpPr>
            <p:spPr>
              <a:xfrm rot="11700000">
                <a:off x="5325424" y="5699520"/>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0" name="Rectangle 339">
                <a:extLst>
                  <a:ext uri="{FF2B5EF4-FFF2-40B4-BE49-F238E27FC236}">
                    <a16:creationId xmlns:a16="http://schemas.microsoft.com/office/drawing/2014/main" xmlns="" id="{D2A4CBC0-8235-4C1D-85F8-0F61140BC793}"/>
                  </a:ext>
                </a:extLst>
              </p:cNvPr>
              <p:cNvSpPr/>
              <p:nvPr/>
            </p:nvSpPr>
            <p:spPr>
              <a:xfrm rot="11700000">
                <a:off x="2591756" y="964667"/>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1" name="Rectangle 340">
                <a:extLst>
                  <a:ext uri="{FF2B5EF4-FFF2-40B4-BE49-F238E27FC236}">
                    <a16:creationId xmlns:a16="http://schemas.microsoft.com/office/drawing/2014/main" xmlns="" id="{C3A2912C-2D13-4094-82E8-F2B4C4F9897C}"/>
                  </a:ext>
                </a:extLst>
              </p:cNvPr>
              <p:cNvSpPr/>
              <p:nvPr/>
            </p:nvSpPr>
            <p:spPr>
              <a:xfrm rot="12600000">
                <a:off x="4666115" y="597261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2" name="Rectangle 341">
                <a:extLst>
                  <a:ext uri="{FF2B5EF4-FFF2-40B4-BE49-F238E27FC236}">
                    <a16:creationId xmlns:a16="http://schemas.microsoft.com/office/drawing/2014/main" xmlns="" id="{5490B398-59FC-4FBE-B233-FF9E081A6ADE}"/>
                  </a:ext>
                </a:extLst>
              </p:cNvPr>
              <p:cNvSpPr/>
              <p:nvPr/>
            </p:nvSpPr>
            <p:spPr>
              <a:xfrm rot="12600000">
                <a:off x="3251065" y="69157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8" name="Circle: Hollow 317">
              <a:extLst>
                <a:ext uri="{FF2B5EF4-FFF2-40B4-BE49-F238E27FC236}">
                  <a16:creationId xmlns:a16="http://schemas.microsoft.com/office/drawing/2014/main" xmlns="" id="{5361CFC7-93B8-47BC-9400-BF5F474E3E22}"/>
                </a:ext>
              </a:extLst>
            </p:cNvPr>
            <p:cNvSpPr/>
            <p:nvPr/>
          </p:nvSpPr>
          <p:spPr>
            <a:xfrm>
              <a:off x="2750310" y="2148807"/>
              <a:ext cx="2540507" cy="2540505"/>
            </a:xfrm>
            <a:prstGeom prst="donut">
              <a:avLst>
                <a:gd name="adj" fmla="val 1206"/>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8" name="Group 342">
            <a:extLst>
              <a:ext uri="{FF2B5EF4-FFF2-40B4-BE49-F238E27FC236}">
                <a16:creationId xmlns:a16="http://schemas.microsoft.com/office/drawing/2014/main" xmlns="" id="{6B0A2DD9-D480-49E9-AA36-465330FD36C4}"/>
              </a:ext>
            </a:extLst>
          </p:cNvPr>
          <p:cNvGrpSpPr/>
          <p:nvPr/>
        </p:nvGrpSpPr>
        <p:grpSpPr>
          <a:xfrm>
            <a:off x="2861271" y="2259768"/>
            <a:ext cx="2318586" cy="2318584"/>
            <a:chOff x="2154470" y="585173"/>
            <a:chExt cx="5641271" cy="5641271"/>
          </a:xfrm>
          <a:effectLst/>
        </p:grpSpPr>
        <p:grpSp>
          <p:nvGrpSpPr>
            <p:cNvPr id="21" name="Group 343">
              <a:extLst>
                <a:ext uri="{FF2B5EF4-FFF2-40B4-BE49-F238E27FC236}">
                  <a16:creationId xmlns:a16="http://schemas.microsoft.com/office/drawing/2014/main" xmlns="" id="{FB0827B9-4C32-4A2B-A4A1-1CB7FF7B3370}"/>
                </a:ext>
              </a:extLst>
            </p:cNvPr>
            <p:cNvGrpSpPr/>
            <p:nvPr/>
          </p:nvGrpSpPr>
          <p:grpSpPr>
            <a:xfrm>
              <a:off x="2154470" y="585173"/>
              <a:ext cx="5641271" cy="5641271"/>
              <a:chOff x="3267320" y="598425"/>
              <a:chExt cx="5641271" cy="5641271"/>
            </a:xfrm>
          </p:grpSpPr>
          <p:grpSp>
            <p:nvGrpSpPr>
              <p:cNvPr id="22" name="Group 346">
                <a:extLst>
                  <a:ext uri="{FF2B5EF4-FFF2-40B4-BE49-F238E27FC236}">
                    <a16:creationId xmlns:a16="http://schemas.microsoft.com/office/drawing/2014/main" xmlns="" id="{28CFCC16-4787-439F-B81E-5A163392EDD4}"/>
                  </a:ext>
                </a:extLst>
              </p:cNvPr>
              <p:cNvGrpSpPr/>
              <p:nvPr/>
            </p:nvGrpSpPr>
            <p:grpSpPr>
              <a:xfrm>
                <a:off x="3267320" y="598425"/>
                <a:ext cx="5641271" cy="5641271"/>
                <a:chOff x="1224922" y="598425"/>
                <a:chExt cx="5641271" cy="5641271"/>
              </a:xfrm>
            </p:grpSpPr>
            <p:sp>
              <p:nvSpPr>
                <p:cNvPr id="373" name="Rectangle 80">
                  <a:extLst>
                    <a:ext uri="{FF2B5EF4-FFF2-40B4-BE49-F238E27FC236}">
                      <a16:creationId xmlns:a16="http://schemas.microsoft.com/office/drawing/2014/main" xmlns="" id="{CBD690E4-AE88-4DBD-AB5F-7B36CABA1FA6}"/>
                    </a:ext>
                  </a:extLst>
                </p:cNvPr>
                <p:cNvSpPr/>
                <p:nvPr/>
              </p:nvSpPr>
              <p:spPr>
                <a:xfrm rot="2700000">
                  <a:off x="3958590" y="598425"/>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4" name="Rectangle 81">
                  <a:extLst>
                    <a:ext uri="{FF2B5EF4-FFF2-40B4-BE49-F238E27FC236}">
                      <a16:creationId xmlns:a16="http://schemas.microsoft.com/office/drawing/2014/main" xmlns="" id="{CC7E5DAD-6BE6-4172-A2E5-D17991ADBFA8}"/>
                    </a:ext>
                  </a:extLst>
                </p:cNvPr>
                <p:cNvSpPr/>
                <p:nvPr/>
              </p:nvSpPr>
              <p:spPr>
                <a:xfrm rot="2700000">
                  <a:off x="3958590" y="6065762"/>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5" name="Rectangle 82">
                  <a:extLst>
                    <a:ext uri="{FF2B5EF4-FFF2-40B4-BE49-F238E27FC236}">
                      <a16:creationId xmlns:a16="http://schemas.microsoft.com/office/drawing/2014/main" xmlns="" id="{B485CD5B-B65E-4E53-9357-18BBB9E7A3DA}"/>
                    </a:ext>
                  </a:extLst>
                </p:cNvPr>
                <p:cNvSpPr/>
                <p:nvPr/>
              </p:nvSpPr>
              <p:spPr>
                <a:xfrm rot="3600000">
                  <a:off x="4666115" y="691572"/>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6" name="Rectangle 83">
                  <a:extLst>
                    <a:ext uri="{FF2B5EF4-FFF2-40B4-BE49-F238E27FC236}">
                      <a16:creationId xmlns:a16="http://schemas.microsoft.com/office/drawing/2014/main" xmlns="" id="{3A18313A-4421-4148-BA7A-90FE8F059758}"/>
                    </a:ext>
                  </a:extLst>
                </p:cNvPr>
                <p:cNvSpPr/>
                <p:nvPr/>
              </p:nvSpPr>
              <p:spPr>
                <a:xfrm rot="3600000">
                  <a:off x="3251065" y="5972615"/>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7" name="Rectangle 84">
                  <a:extLst>
                    <a:ext uri="{FF2B5EF4-FFF2-40B4-BE49-F238E27FC236}">
                      <a16:creationId xmlns:a16="http://schemas.microsoft.com/office/drawing/2014/main" xmlns="" id="{2DC1511A-BF68-4E75-A903-C6E476AE1973}"/>
                    </a:ext>
                  </a:extLst>
                </p:cNvPr>
                <p:cNvSpPr/>
                <p:nvPr/>
              </p:nvSpPr>
              <p:spPr>
                <a:xfrm rot="4500000">
                  <a:off x="5325424" y="964667"/>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8" name="Rectangle 85">
                  <a:extLst>
                    <a:ext uri="{FF2B5EF4-FFF2-40B4-BE49-F238E27FC236}">
                      <a16:creationId xmlns:a16="http://schemas.microsoft.com/office/drawing/2014/main" xmlns="" id="{74502575-71BC-4036-AFA3-B8AFA67BD47F}"/>
                    </a:ext>
                  </a:extLst>
                </p:cNvPr>
                <p:cNvSpPr/>
                <p:nvPr/>
              </p:nvSpPr>
              <p:spPr>
                <a:xfrm rot="4500000">
                  <a:off x="2591756" y="5699520"/>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9" name="Rectangle 86">
                  <a:extLst>
                    <a:ext uri="{FF2B5EF4-FFF2-40B4-BE49-F238E27FC236}">
                      <a16:creationId xmlns:a16="http://schemas.microsoft.com/office/drawing/2014/main" xmlns="" id="{0D2E1A97-1933-46C9-9FF3-0B0AC48AA4AC}"/>
                    </a:ext>
                  </a:extLst>
                </p:cNvPr>
                <p:cNvSpPr/>
                <p:nvPr/>
              </p:nvSpPr>
              <p:spPr>
                <a:xfrm rot="5400000">
                  <a:off x="5891586" y="139909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0" name="Rectangle 87">
                  <a:extLst>
                    <a:ext uri="{FF2B5EF4-FFF2-40B4-BE49-F238E27FC236}">
                      <a16:creationId xmlns:a16="http://schemas.microsoft.com/office/drawing/2014/main" xmlns="" id="{515EF11A-9281-4117-B15D-C6FEA0D41308}"/>
                    </a:ext>
                  </a:extLst>
                </p:cNvPr>
                <p:cNvSpPr/>
                <p:nvPr/>
              </p:nvSpPr>
              <p:spPr>
                <a:xfrm rot="5400000">
                  <a:off x="2025594" y="526508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1" name="Rectangle 88">
                  <a:extLst>
                    <a:ext uri="{FF2B5EF4-FFF2-40B4-BE49-F238E27FC236}">
                      <a16:creationId xmlns:a16="http://schemas.microsoft.com/office/drawing/2014/main" xmlns="" id="{48935BC6-C802-44F1-93C8-09BF4EAABDEB}"/>
                    </a:ext>
                  </a:extLst>
                </p:cNvPr>
                <p:cNvSpPr/>
                <p:nvPr/>
              </p:nvSpPr>
              <p:spPr>
                <a:xfrm rot="6300000">
                  <a:off x="6326016" y="196525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2" name="Rectangle 89">
                  <a:extLst>
                    <a:ext uri="{FF2B5EF4-FFF2-40B4-BE49-F238E27FC236}">
                      <a16:creationId xmlns:a16="http://schemas.microsoft.com/office/drawing/2014/main" xmlns="" id="{88D62032-8795-465C-8D61-B6DAA7F9FB05}"/>
                    </a:ext>
                  </a:extLst>
                </p:cNvPr>
                <p:cNvSpPr/>
                <p:nvPr/>
              </p:nvSpPr>
              <p:spPr>
                <a:xfrm rot="6300000">
                  <a:off x="1591164" y="469892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3" name="Rectangle 90">
                  <a:extLst>
                    <a:ext uri="{FF2B5EF4-FFF2-40B4-BE49-F238E27FC236}">
                      <a16:creationId xmlns:a16="http://schemas.microsoft.com/office/drawing/2014/main" xmlns="" id="{3DC9683C-3020-41F2-B13A-1223704FE359}"/>
                    </a:ext>
                  </a:extLst>
                </p:cNvPr>
                <p:cNvSpPr/>
                <p:nvPr/>
              </p:nvSpPr>
              <p:spPr>
                <a:xfrm rot="7200000">
                  <a:off x="6599111" y="262456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4" name="Rectangle 91">
                  <a:extLst>
                    <a:ext uri="{FF2B5EF4-FFF2-40B4-BE49-F238E27FC236}">
                      <a16:creationId xmlns:a16="http://schemas.microsoft.com/office/drawing/2014/main" xmlns="" id="{12D3E660-A8B1-4552-8C2D-DB5865191991}"/>
                    </a:ext>
                  </a:extLst>
                </p:cNvPr>
                <p:cNvSpPr/>
                <p:nvPr/>
              </p:nvSpPr>
              <p:spPr>
                <a:xfrm rot="7200000">
                  <a:off x="1318069" y="403961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5" name="Rectangle 92">
                  <a:extLst>
                    <a:ext uri="{FF2B5EF4-FFF2-40B4-BE49-F238E27FC236}">
                      <a16:creationId xmlns:a16="http://schemas.microsoft.com/office/drawing/2014/main" xmlns="" id="{A6D76923-E193-4DDE-AA62-B4FEE0A5BAB1}"/>
                    </a:ext>
                  </a:extLst>
                </p:cNvPr>
                <p:cNvSpPr/>
                <p:nvPr/>
              </p:nvSpPr>
              <p:spPr>
                <a:xfrm rot="8100000">
                  <a:off x="6692259" y="3332094"/>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6" name="Rectangle 93">
                  <a:extLst>
                    <a:ext uri="{FF2B5EF4-FFF2-40B4-BE49-F238E27FC236}">
                      <a16:creationId xmlns:a16="http://schemas.microsoft.com/office/drawing/2014/main" xmlns="" id="{9E06B0DE-5B61-4E29-BAB9-722C040E5E59}"/>
                    </a:ext>
                  </a:extLst>
                </p:cNvPr>
                <p:cNvSpPr/>
                <p:nvPr/>
              </p:nvSpPr>
              <p:spPr>
                <a:xfrm rot="8100000">
                  <a:off x="1224922" y="3332094"/>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7" name="Rectangle 94">
                  <a:extLst>
                    <a:ext uri="{FF2B5EF4-FFF2-40B4-BE49-F238E27FC236}">
                      <a16:creationId xmlns:a16="http://schemas.microsoft.com/office/drawing/2014/main" xmlns="" id="{3A9DBEDB-DEC7-4B1A-8D7E-464D8D1D8568}"/>
                    </a:ext>
                  </a:extLst>
                </p:cNvPr>
                <p:cNvSpPr/>
                <p:nvPr/>
              </p:nvSpPr>
              <p:spPr>
                <a:xfrm rot="9000000">
                  <a:off x="6599111" y="403961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8" name="Rectangle 95">
                  <a:extLst>
                    <a:ext uri="{FF2B5EF4-FFF2-40B4-BE49-F238E27FC236}">
                      <a16:creationId xmlns:a16="http://schemas.microsoft.com/office/drawing/2014/main" xmlns="" id="{8FDECD82-D8DF-4130-805F-F2AF01A0C353}"/>
                    </a:ext>
                  </a:extLst>
                </p:cNvPr>
                <p:cNvSpPr/>
                <p:nvPr/>
              </p:nvSpPr>
              <p:spPr>
                <a:xfrm rot="9000000">
                  <a:off x="1318069" y="262456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9" name="Rectangle 96">
                  <a:extLst>
                    <a:ext uri="{FF2B5EF4-FFF2-40B4-BE49-F238E27FC236}">
                      <a16:creationId xmlns:a16="http://schemas.microsoft.com/office/drawing/2014/main" xmlns="" id="{C23180AB-A7FF-4C82-AA17-FA17F70A5EA0}"/>
                    </a:ext>
                  </a:extLst>
                </p:cNvPr>
                <p:cNvSpPr/>
                <p:nvPr/>
              </p:nvSpPr>
              <p:spPr>
                <a:xfrm rot="9900000">
                  <a:off x="6326016" y="469892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0" name="Rectangle 97">
                  <a:extLst>
                    <a:ext uri="{FF2B5EF4-FFF2-40B4-BE49-F238E27FC236}">
                      <a16:creationId xmlns:a16="http://schemas.microsoft.com/office/drawing/2014/main" xmlns="" id="{5A2203B2-3C8F-4F35-A46B-4AD15F37448C}"/>
                    </a:ext>
                  </a:extLst>
                </p:cNvPr>
                <p:cNvSpPr/>
                <p:nvPr/>
              </p:nvSpPr>
              <p:spPr>
                <a:xfrm rot="9900000">
                  <a:off x="1591164" y="196525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1" name="Rectangle 98">
                  <a:extLst>
                    <a:ext uri="{FF2B5EF4-FFF2-40B4-BE49-F238E27FC236}">
                      <a16:creationId xmlns:a16="http://schemas.microsoft.com/office/drawing/2014/main" xmlns="" id="{2C006030-8500-407F-A5AD-D7B583A5073B}"/>
                    </a:ext>
                  </a:extLst>
                </p:cNvPr>
                <p:cNvSpPr/>
                <p:nvPr/>
              </p:nvSpPr>
              <p:spPr>
                <a:xfrm rot="10800000">
                  <a:off x="5891586" y="526508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2" name="Rectangle 99">
                  <a:extLst>
                    <a:ext uri="{FF2B5EF4-FFF2-40B4-BE49-F238E27FC236}">
                      <a16:creationId xmlns:a16="http://schemas.microsoft.com/office/drawing/2014/main" xmlns="" id="{BA41CA40-A981-41AF-B2B8-0CE9D672ADF2}"/>
                    </a:ext>
                  </a:extLst>
                </p:cNvPr>
                <p:cNvSpPr/>
                <p:nvPr/>
              </p:nvSpPr>
              <p:spPr>
                <a:xfrm rot="10800000">
                  <a:off x="2025594" y="139909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3" name="Rectangle 100">
                  <a:extLst>
                    <a:ext uri="{FF2B5EF4-FFF2-40B4-BE49-F238E27FC236}">
                      <a16:creationId xmlns:a16="http://schemas.microsoft.com/office/drawing/2014/main" xmlns="" id="{F2DF6981-F11F-4DC1-96A0-269219D41A51}"/>
                    </a:ext>
                  </a:extLst>
                </p:cNvPr>
                <p:cNvSpPr/>
                <p:nvPr/>
              </p:nvSpPr>
              <p:spPr>
                <a:xfrm rot="11700000">
                  <a:off x="5325424" y="5699520"/>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4" name="Rectangle 101">
                  <a:extLst>
                    <a:ext uri="{FF2B5EF4-FFF2-40B4-BE49-F238E27FC236}">
                      <a16:creationId xmlns:a16="http://schemas.microsoft.com/office/drawing/2014/main" xmlns="" id="{2070EB8E-C031-472D-B27C-25C0187802E8}"/>
                    </a:ext>
                  </a:extLst>
                </p:cNvPr>
                <p:cNvSpPr/>
                <p:nvPr/>
              </p:nvSpPr>
              <p:spPr>
                <a:xfrm rot="11700000">
                  <a:off x="2591756" y="964667"/>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5" name="Rectangle 102">
                  <a:extLst>
                    <a:ext uri="{FF2B5EF4-FFF2-40B4-BE49-F238E27FC236}">
                      <a16:creationId xmlns:a16="http://schemas.microsoft.com/office/drawing/2014/main" xmlns="" id="{D09F619D-98B8-4617-BE92-50F7433B82A6}"/>
                    </a:ext>
                  </a:extLst>
                </p:cNvPr>
                <p:cNvSpPr/>
                <p:nvPr/>
              </p:nvSpPr>
              <p:spPr>
                <a:xfrm rot="12600000">
                  <a:off x="4666115" y="5972615"/>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6" name="Rectangle 103">
                  <a:extLst>
                    <a:ext uri="{FF2B5EF4-FFF2-40B4-BE49-F238E27FC236}">
                      <a16:creationId xmlns:a16="http://schemas.microsoft.com/office/drawing/2014/main" xmlns="" id="{9F778E1D-12E8-4DE7-A216-633B080E33C7}"/>
                    </a:ext>
                  </a:extLst>
                </p:cNvPr>
                <p:cNvSpPr/>
                <p:nvPr/>
              </p:nvSpPr>
              <p:spPr>
                <a:xfrm rot="12600000">
                  <a:off x="3251065" y="691572"/>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347">
                <a:extLst>
                  <a:ext uri="{FF2B5EF4-FFF2-40B4-BE49-F238E27FC236}">
                    <a16:creationId xmlns:a16="http://schemas.microsoft.com/office/drawing/2014/main" xmlns="" id="{A8E3FEF1-66FB-4D3E-8C91-6C5CC7CD276E}"/>
                  </a:ext>
                </a:extLst>
              </p:cNvPr>
              <p:cNvGrpSpPr/>
              <p:nvPr/>
            </p:nvGrpSpPr>
            <p:grpSpPr>
              <a:xfrm>
                <a:off x="3328637" y="659745"/>
                <a:ext cx="5518640" cy="5518638"/>
                <a:chOff x="3477279" y="808386"/>
                <a:chExt cx="5221355" cy="5221355"/>
              </a:xfrm>
            </p:grpSpPr>
            <p:sp>
              <p:nvSpPr>
                <p:cNvPr id="349" name="Freeform: Shape 348">
                  <a:extLst>
                    <a:ext uri="{FF2B5EF4-FFF2-40B4-BE49-F238E27FC236}">
                      <a16:creationId xmlns:a16="http://schemas.microsoft.com/office/drawing/2014/main" xmlns="" id="{F3398C0F-5202-4306-BF68-3DE3910C5DD8}"/>
                    </a:ext>
                  </a:extLst>
                </p:cNvPr>
                <p:cNvSpPr/>
                <p:nvPr/>
              </p:nvSpPr>
              <p:spPr>
                <a:xfrm>
                  <a:off x="6065098" y="808386"/>
                  <a:ext cx="45718" cy="353859"/>
                </a:xfrm>
                <a:custGeom>
                  <a:avLst/>
                  <a:gdLst>
                    <a:gd name="connsiteX0" fmla="*/ 0 w 45718"/>
                    <a:gd name="connsiteY0" fmla="*/ 0 h 353859"/>
                    <a:gd name="connsiteX1" fmla="*/ 45718 w 45718"/>
                    <a:gd name="connsiteY1" fmla="*/ 0 h 353859"/>
                    <a:gd name="connsiteX2" fmla="*/ 45718 w 45718"/>
                    <a:gd name="connsiteY2" fmla="*/ 353576 h 353859"/>
                    <a:gd name="connsiteX3" fmla="*/ 25658 w 45718"/>
                    <a:gd name="connsiteY3" fmla="*/ 352563 h 353859"/>
                    <a:gd name="connsiteX4" fmla="*/ 0 w 45718"/>
                    <a:gd name="connsiteY4" fmla="*/ 353859 h 353859"/>
                    <a:gd name="connsiteX5" fmla="*/ 0 w 45718"/>
                    <a:gd name="connsiteY5" fmla="*/ 0 h 35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8" h="353859">
                      <a:moveTo>
                        <a:pt x="0" y="0"/>
                      </a:moveTo>
                      <a:lnTo>
                        <a:pt x="45718" y="0"/>
                      </a:lnTo>
                      <a:lnTo>
                        <a:pt x="45718" y="353576"/>
                      </a:lnTo>
                      <a:lnTo>
                        <a:pt x="25658" y="352563"/>
                      </a:lnTo>
                      <a:lnTo>
                        <a:pt x="0" y="353859"/>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0" name="Freeform: Shape 349">
                  <a:extLst>
                    <a:ext uri="{FF2B5EF4-FFF2-40B4-BE49-F238E27FC236}">
                      <a16:creationId xmlns:a16="http://schemas.microsoft.com/office/drawing/2014/main" xmlns="" id="{04D23447-7355-4631-814C-4CBFDA13E968}"/>
                    </a:ext>
                  </a:extLst>
                </p:cNvPr>
                <p:cNvSpPr/>
                <p:nvPr/>
              </p:nvSpPr>
              <p:spPr>
                <a:xfrm>
                  <a:off x="5390183" y="891424"/>
                  <a:ext cx="136202" cy="354886"/>
                </a:xfrm>
                <a:custGeom>
                  <a:avLst/>
                  <a:gdLst>
                    <a:gd name="connsiteX0" fmla="*/ 44161 w 136202"/>
                    <a:gd name="connsiteY0" fmla="*/ 0 h 354886"/>
                    <a:gd name="connsiteX1" fmla="*/ 136202 w 136202"/>
                    <a:gd name="connsiteY1" fmla="*/ 343500 h 354886"/>
                    <a:gd name="connsiteX2" fmla="*/ 91921 w 136202"/>
                    <a:gd name="connsiteY2" fmla="*/ 354886 h 354886"/>
                    <a:gd name="connsiteX3" fmla="*/ 0 w 136202"/>
                    <a:gd name="connsiteY3" fmla="*/ 11833 h 354886"/>
                    <a:gd name="connsiteX4" fmla="*/ 44161 w 136202"/>
                    <a:gd name="connsiteY4" fmla="*/ 0 h 35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2" h="354886">
                      <a:moveTo>
                        <a:pt x="44161" y="0"/>
                      </a:moveTo>
                      <a:lnTo>
                        <a:pt x="136202" y="343500"/>
                      </a:lnTo>
                      <a:lnTo>
                        <a:pt x="91921" y="354886"/>
                      </a:lnTo>
                      <a:lnTo>
                        <a:pt x="0" y="11833"/>
                      </a:lnTo>
                      <a:lnTo>
                        <a:pt x="4416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1" name="Freeform: Shape 350">
                  <a:extLst>
                    <a:ext uri="{FF2B5EF4-FFF2-40B4-BE49-F238E27FC236}">
                      <a16:creationId xmlns:a16="http://schemas.microsoft.com/office/drawing/2014/main" xmlns="" id="{FEC22F0E-8185-4AB2-9815-B3D8B8DC08F2}"/>
                    </a:ext>
                  </a:extLst>
                </p:cNvPr>
                <p:cNvSpPr/>
                <p:nvPr/>
              </p:nvSpPr>
              <p:spPr>
                <a:xfrm>
                  <a:off x="6649891" y="891425"/>
                  <a:ext cx="135841" cy="353538"/>
                </a:xfrm>
                <a:custGeom>
                  <a:avLst/>
                  <a:gdLst>
                    <a:gd name="connsiteX0" fmla="*/ 91679 w 135841"/>
                    <a:gd name="connsiteY0" fmla="*/ 0 h 353538"/>
                    <a:gd name="connsiteX1" fmla="*/ 135841 w 135841"/>
                    <a:gd name="connsiteY1" fmla="*/ 11833 h 353538"/>
                    <a:gd name="connsiteX2" fmla="*/ 44281 w 135841"/>
                    <a:gd name="connsiteY2" fmla="*/ 353538 h 353538"/>
                    <a:gd name="connsiteX3" fmla="*/ 0 w 135841"/>
                    <a:gd name="connsiteY3" fmla="*/ 342153 h 353538"/>
                    <a:gd name="connsiteX4" fmla="*/ 91679 w 135841"/>
                    <a:gd name="connsiteY4" fmla="*/ 0 h 353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41" h="353538">
                      <a:moveTo>
                        <a:pt x="91679" y="0"/>
                      </a:moveTo>
                      <a:lnTo>
                        <a:pt x="135841" y="11833"/>
                      </a:lnTo>
                      <a:lnTo>
                        <a:pt x="44281" y="353538"/>
                      </a:lnTo>
                      <a:lnTo>
                        <a:pt x="0" y="342153"/>
                      </a:lnTo>
                      <a:lnTo>
                        <a:pt x="91679"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2" name="Freeform: Shape 351">
                  <a:extLst>
                    <a:ext uri="{FF2B5EF4-FFF2-40B4-BE49-F238E27FC236}">
                      <a16:creationId xmlns:a16="http://schemas.microsoft.com/office/drawing/2014/main" xmlns="" id="{E8F438B2-0D1E-43B2-9F9E-DC318BA09109}"/>
                    </a:ext>
                  </a:extLst>
                </p:cNvPr>
                <p:cNvSpPr/>
                <p:nvPr/>
              </p:nvSpPr>
              <p:spPr>
                <a:xfrm>
                  <a:off x="4762821" y="1146720"/>
                  <a:ext cx="217217" cy="331395"/>
                </a:xfrm>
                <a:custGeom>
                  <a:avLst/>
                  <a:gdLst>
                    <a:gd name="connsiteX0" fmla="*/ 39595 w 217217"/>
                    <a:gd name="connsiteY0" fmla="*/ 0 h 331395"/>
                    <a:gd name="connsiteX1" fmla="*/ 217217 w 217217"/>
                    <a:gd name="connsiteY1" fmla="*/ 307651 h 331395"/>
                    <a:gd name="connsiteX2" fmla="*/ 178133 w 217217"/>
                    <a:gd name="connsiteY2" fmla="*/ 331395 h 331395"/>
                    <a:gd name="connsiteX3" fmla="*/ 0 w 217217"/>
                    <a:gd name="connsiteY3" fmla="*/ 22860 h 331395"/>
                    <a:gd name="connsiteX4" fmla="*/ 39595 w 217217"/>
                    <a:gd name="connsiteY4" fmla="*/ 0 h 331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17" h="331395">
                      <a:moveTo>
                        <a:pt x="39595" y="0"/>
                      </a:moveTo>
                      <a:lnTo>
                        <a:pt x="217217" y="307651"/>
                      </a:lnTo>
                      <a:lnTo>
                        <a:pt x="178133" y="331395"/>
                      </a:lnTo>
                      <a:lnTo>
                        <a:pt x="0" y="22860"/>
                      </a:lnTo>
                      <a:lnTo>
                        <a:pt x="39595"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3" name="Freeform: Shape 352">
                  <a:extLst>
                    <a:ext uri="{FF2B5EF4-FFF2-40B4-BE49-F238E27FC236}">
                      <a16:creationId xmlns:a16="http://schemas.microsoft.com/office/drawing/2014/main" xmlns="" id="{65E726E6-02B6-47D9-8650-F7CC4196AD3E}"/>
                    </a:ext>
                  </a:extLst>
                </p:cNvPr>
                <p:cNvSpPr/>
                <p:nvPr/>
              </p:nvSpPr>
              <p:spPr>
                <a:xfrm>
                  <a:off x="7197332" y="1146719"/>
                  <a:ext cx="215761" cy="328876"/>
                </a:xfrm>
                <a:custGeom>
                  <a:avLst/>
                  <a:gdLst>
                    <a:gd name="connsiteX0" fmla="*/ 176169 w 215761"/>
                    <a:gd name="connsiteY0" fmla="*/ 0 h 328876"/>
                    <a:gd name="connsiteX1" fmla="*/ 215761 w 215761"/>
                    <a:gd name="connsiteY1" fmla="*/ 22859 h 328876"/>
                    <a:gd name="connsiteX2" fmla="*/ 39082 w 215761"/>
                    <a:gd name="connsiteY2" fmla="*/ 328876 h 328876"/>
                    <a:gd name="connsiteX3" fmla="*/ 0 w 215761"/>
                    <a:gd name="connsiteY3" fmla="*/ 305133 h 328876"/>
                    <a:gd name="connsiteX4" fmla="*/ 176169 w 215761"/>
                    <a:gd name="connsiteY4" fmla="*/ 0 h 328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761" h="328876">
                      <a:moveTo>
                        <a:pt x="176169" y="0"/>
                      </a:moveTo>
                      <a:lnTo>
                        <a:pt x="215761" y="22859"/>
                      </a:lnTo>
                      <a:lnTo>
                        <a:pt x="39082" y="328876"/>
                      </a:lnTo>
                      <a:lnTo>
                        <a:pt x="0" y="305133"/>
                      </a:lnTo>
                      <a:lnTo>
                        <a:pt x="176169"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4" name="Freeform: Shape 353">
                  <a:extLst>
                    <a:ext uri="{FF2B5EF4-FFF2-40B4-BE49-F238E27FC236}">
                      <a16:creationId xmlns:a16="http://schemas.microsoft.com/office/drawing/2014/main" xmlns="" id="{4A027513-B863-4E3A-98F8-0CAF4EBE055F}"/>
                    </a:ext>
                  </a:extLst>
                </p:cNvPr>
                <p:cNvSpPr/>
                <p:nvPr/>
              </p:nvSpPr>
              <p:spPr>
                <a:xfrm>
                  <a:off x="4225764" y="1556870"/>
                  <a:ext cx="283734" cy="283868"/>
                </a:xfrm>
                <a:custGeom>
                  <a:avLst/>
                  <a:gdLst>
                    <a:gd name="connsiteX0" fmla="*/ 32328 w 283734"/>
                    <a:gd name="connsiteY0" fmla="*/ 0 h 283868"/>
                    <a:gd name="connsiteX1" fmla="*/ 283734 w 283734"/>
                    <a:gd name="connsiteY1" fmla="*/ 251406 h 283868"/>
                    <a:gd name="connsiteX2" fmla="*/ 268266 w 283734"/>
                    <a:gd name="connsiteY2" fmla="*/ 265464 h 283868"/>
                    <a:gd name="connsiteX3" fmla="*/ 251540 w 283734"/>
                    <a:gd name="connsiteY3" fmla="*/ 283868 h 283868"/>
                    <a:gd name="connsiteX4" fmla="*/ 0 w 283734"/>
                    <a:gd name="connsiteY4" fmla="*/ 32328 h 283868"/>
                    <a:gd name="connsiteX5" fmla="*/ 32328 w 283734"/>
                    <a:gd name="connsiteY5" fmla="*/ 0 h 28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34" h="283868">
                      <a:moveTo>
                        <a:pt x="32328" y="0"/>
                      </a:moveTo>
                      <a:lnTo>
                        <a:pt x="283734" y="251406"/>
                      </a:lnTo>
                      <a:lnTo>
                        <a:pt x="268266" y="265464"/>
                      </a:lnTo>
                      <a:lnTo>
                        <a:pt x="251540" y="283868"/>
                      </a:lnTo>
                      <a:lnTo>
                        <a:pt x="0" y="32328"/>
                      </a:lnTo>
                      <a:lnTo>
                        <a:pt x="32328"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5" name="Freeform: Shape 354">
                  <a:extLst>
                    <a:ext uri="{FF2B5EF4-FFF2-40B4-BE49-F238E27FC236}">
                      <a16:creationId xmlns:a16="http://schemas.microsoft.com/office/drawing/2014/main" xmlns="" id="{598BA572-D7B8-4F6C-94B4-B30F41C135DE}"/>
                    </a:ext>
                  </a:extLst>
                </p:cNvPr>
                <p:cNvSpPr/>
                <p:nvPr/>
              </p:nvSpPr>
              <p:spPr>
                <a:xfrm>
                  <a:off x="7669082" y="1556870"/>
                  <a:ext cx="281068" cy="280936"/>
                </a:xfrm>
                <a:custGeom>
                  <a:avLst/>
                  <a:gdLst>
                    <a:gd name="connsiteX0" fmla="*/ 248740 w 281068"/>
                    <a:gd name="connsiteY0" fmla="*/ 0 h 280936"/>
                    <a:gd name="connsiteX1" fmla="*/ 281068 w 281068"/>
                    <a:gd name="connsiteY1" fmla="*/ 32329 h 280936"/>
                    <a:gd name="connsiteX2" fmla="*/ 32462 w 281068"/>
                    <a:gd name="connsiteY2" fmla="*/ 280936 h 280936"/>
                    <a:gd name="connsiteX3" fmla="*/ 18400 w 281068"/>
                    <a:gd name="connsiteY3" fmla="*/ 265464 h 280936"/>
                    <a:gd name="connsiteX4" fmla="*/ 0 w 281068"/>
                    <a:gd name="connsiteY4" fmla="*/ 248741 h 280936"/>
                    <a:gd name="connsiteX5" fmla="*/ 248740 w 281068"/>
                    <a:gd name="connsiteY5" fmla="*/ 0 h 28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068" h="280936">
                      <a:moveTo>
                        <a:pt x="248740" y="0"/>
                      </a:moveTo>
                      <a:lnTo>
                        <a:pt x="281068" y="32329"/>
                      </a:lnTo>
                      <a:lnTo>
                        <a:pt x="32462" y="280936"/>
                      </a:lnTo>
                      <a:lnTo>
                        <a:pt x="18400" y="265464"/>
                      </a:lnTo>
                      <a:lnTo>
                        <a:pt x="0" y="248741"/>
                      </a:lnTo>
                      <a:lnTo>
                        <a:pt x="24874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6" name="Freeform: Shape 355">
                  <a:extLst>
                    <a:ext uri="{FF2B5EF4-FFF2-40B4-BE49-F238E27FC236}">
                      <a16:creationId xmlns:a16="http://schemas.microsoft.com/office/drawing/2014/main" xmlns="" id="{2DC4A1D7-6794-4A06-A118-136963D06A4F}"/>
                    </a:ext>
                  </a:extLst>
                </p:cNvPr>
                <p:cNvSpPr/>
                <p:nvPr/>
              </p:nvSpPr>
              <p:spPr>
                <a:xfrm>
                  <a:off x="3815614" y="2093927"/>
                  <a:ext cx="332209" cy="217687"/>
                </a:xfrm>
                <a:custGeom>
                  <a:avLst/>
                  <a:gdLst>
                    <a:gd name="connsiteX0" fmla="*/ 22860 w 332209"/>
                    <a:gd name="connsiteY0" fmla="*/ 0 h 217687"/>
                    <a:gd name="connsiteX1" fmla="*/ 332209 w 332209"/>
                    <a:gd name="connsiteY1" fmla="*/ 178603 h 217687"/>
                    <a:gd name="connsiteX2" fmla="*/ 308465 w 332209"/>
                    <a:gd name="connsiteY2" fmla="*/ 217687 h 217687"/>
                    <a:gd name="connsiteX3" fmla="*/ 0 w 332209"/>
                    <a:gd name="connsiteY3" fmla="*/ 39594 h 217687"/>
                    <a:gd name="connsiteX4" fmla="*/ 22860 w 332209"/>
                    <a:gd name="connsiteY4" fmla="*/ 0 h 217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09" h="217687">
                      <a:moveTo>
                        <a:pt x="22860" y="0"/>
                      </a:moveTo>
                      <a:lnTo>
                        <a:pt x="332209" y="178603"/>
                      </a:lnTo>
                      <a:lnTo>
                        <a:pt x="308465" y="217687"/>
                      </a:lnTo>
                      <a:lnTo>
                        <a:pt x="0" y="39594"/>
                      </a:lnTo>
                      <a:lnTo>
                        <a:pt x="2286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7" name="Freeform: Shape 356">
                  <a:extLst>
                    <a:ext uri="{FF2B5EF4-FFF2-40B4-BE49-F238E27FC236}">
                      <a16:creationId xmlns:a16="http://schemas.microsoft.com/office/drawing/2014/main" xmlns="" id="{56D97B37-2BE6-4649-81A4-447306C8F174}"/>
                    </a:ext>
                  </a:extLst>
                </p:cNvPr>
                <p:cNvSpPr/>
                <p:nvPr/>
              </p:nvSpPr>
              <p:spPr>
                <a:xfrm>
                  <a:off x="8032238" y="2093927"/>
                  <a:ext cx="328063" cy="215292"/>
                </a:xfrm>
                <a:custGeom>
                  <a:avLst/>
                  <a:gdLst>
                    <a:gd name="connsiteX0" fmla="*/ 305203 w 328063"/>
                    <a:gd name="connsiteY0" fmla="*/ 0 h 215292"/>
                    <a:gd name="connsiteX1" fmla="*/ 328063 w 328063"/>
                    <a:gd name="connsiteY1" fmla="*/ 39593 h 215292"/>
                    <a:gd name="connsiteX2" fmla="*/ 23743 w 328063"/>
                    <a:gd name="connsiteY2" fmla="*/ 215292 h 215292"/>
                    <a:gd name="connsiteX3" fmla="*/ 0 w 328063"/>
                    <a:gd name="connsiteY3" fmla="*/ 176209 h 215292"/>
                    <a:gd name="connsiteX4" fmla="*/ 305203 w 328063"/>
                    <a:gd name="connsiteY4" fmla="*/ 0 h 215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063" h="215292">
                      <a:moveTo>
                        <a:pt x="305203" y="0"/>
                      </a:moveTo>
                      <a:lnTo>
                        <a:pt x="328063" y="39593"/>
                      </a:lnTo>
                      <a:lnTo>
                        <a:pt x="23743" y="215292"/>
                      </a:lnTo>
                      <a:lnTo>
                        <a:pt x="0" y="176209"/>
                      </a:lnTo>
                      <a:lnTo>
                        <a:pt x="305203"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8" name="Freeform: Shape 357">
                  <a:extLst>
                    <a:ext uri="{FF2B5EF4-FFF2-40B4-BE49-F238E27FC236}">
                      <a16:creationId xmlns:a16="http://schemas.microsoft.com/office/drawing/2014/main" xmlns="" id="{5D7349F8-6D97-46A3-BB9E-3EF4721F15E4}"/>
                    </a:ext>
                  </a:extLst>
                </p:cNvPr>
                <p:cNvSpPr/>
                <p:nvPr/>
              </p:nvSpPr>
              <p:spPr>
                <a:xfrm>
                  <a:off x="3560320" y="2721289"/>
                  <a:ext cx="356833" cy="136723"/>
                </a:xfrm>
                <a:custGeom>
                  <a:avLst/>
                  <a:gdLst>
                    <a:gd name="connsiteX0" fmla="*/ 11833 w 356833"/>
                    <a:gd name="connsiteY0" fmla="*/ 0 h 136723"/>
                    <a:gd name="connsiteX1" fmla="*/ 356833 w 356833"/>
                    <a:gd name="connsiteY1" fmla="*/ 92443 h 136723"/>
                    <a:gd name="connsiteX2" fmla="*/ 345447 w 356833"/>
                    <a:gd name="connsiteY2" fmla="*/ 136723 h 136723"/>
                    <a:gd name="connsiteX3" fmla="*/ 0 w 356833"/>
                    <a:gd name="connsiteY3" fmla="*/ 44161 h 136723"/>
                    <a:gd name="connsiteX4" fmla="*/ 11833 w 356833"/>
                    <a:gd name="connsiteY4" fmla="*/ 0 h 136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833" h="136723">
                      <a:moveTo>
                        <a:pt x="11833" y="0"/>
                      </a:moveTo>
                      <a:lnTo>
                        <a:pt x="356833" y="92443"/>
                      </a:lnTo>
                      <a:lnTo>
                        <a:pt x="345447" y="136723"/>
                      </a:lnTo>
                      <a:lnTo>
                        <a:pt x="0" y="44161"/>
                      </a:lnTo>
                      <a:lnTo>
                        <a:pt x="11833"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9" name="Freeform: Shape 358">
                  <a:extLst>
                    <a:ext uri="{FF2B5EF4-FFF2-40B4-BE49-F238E27FC236}">
                      <a16:creationId xmlns:a16="http://schemas.microsoft.com/office/drawing/2014/main" xmlns="" id="{023D2CF4-8D04-4CD3-B0C6-32F27EF52B74}"/>
                    </a:ext>
                  </a:extLst>
                </p:cNvPr>
                <p:cNvSpPr/>
                <p:nvPr/>
              </p:nvSpPr>
              <p:spPr>
                <a:xfrm>
                  <a:off x="8264000" y="2721289"/>
                  <a:ext cx="351595" cy="135321"/>
                </a:xfrm>
                <a:custGeom>
                  <a:avLst/>
                  <a:gdLst>
                    <a:gd name="connsiteX0" fmla="*/ 339761 w 351595"/>
                    <a:gd name="connsiteY0" fmla="*/ 0 h 135321"/>
                    <a:gd name="connsiteX1" fmla="*/ 351595 w 351595"/>
                    <a:gd name="connsiteY1" fmla="*/ 44162 h 135321"/>
                    <a:gd name="connsiteX2" fmla="*/ 11386 w 351595"/>
                    <a:gd name="connsiteY2" fmla="*/ 135321 h 135321"/>
                    <a:gd name="connsiteX3" fmla="*/ 0 w 351595"/>
                    <a:gd name="connsiteY3" fmla="*/ 91039 h 135321"/>
                    <a:gd name="connsiteX4" fmla="*/ 339761 w 351595"/>
                    <a:gd name="connsiteY4" fmla="*/ 0 h 135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595" h="135321">
                      <a:moveTo>
                        <a:pt x="339761" y="0"/>
                      </a:moveTo>
                      <a:lnTo>
                        <a:pt x="351595" y="44162"/>
                      </a:lnTo>
                      <a:lnTo>
                        <a:pt x="11386" y="135321"/>
                      </a:lnTo>
                      <a:lnTo>
                        <a:pt x="0" y="91039"/>
                      </a:lnTo>
                      <a:lnTo>
                        <a:pt x="33976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0" name="Freeform: Shape 359">
                  <a:extLst>
                    <a:ext uri="{FF2B5EF4-FFF2-40B4-BE49-F238E27FC236}">
                      <a16:creationId xmlns:a16="http://schemas.microsoft.com/office/drawing/2014/main" xmlns="" id="{FFC43EAD-DD84-4932-9F92-6F6D232FB463}"/>
                    </a:ext>
                  </a:extLst>
                </p:cNvPr>
                <p:cNvSpPr/>
                <p:nvPr/>
              </p:nvSpPr>
              <p:spPr>
                <a:xfrm>
                  <a:off x="3477279" y="3396204"/>
                  <a:ext cx="356521" cy="45719"/>
                </a:xfrm>
                <a:custGeom>
                  <a:avLst/>
                  <a:gdLst>
                    <a:gd name="connsiteX0" fmla="*/ 356520 w 356521"/>
                    <a:gd name="connsiteY0" fmla="*/ 0 h 45719"/>
                    <a:gd name="connsiteX1" fmla="*/ 355366 w 356521"/>
                    <a:gd name="connsiteY1" fmla="*/ 22857 h 45719"/>
                    <a:gd name="connsiteX2" fmla="*/ 356521 w 356521"/>
                    <a:gd name="connsiteY2" fmla="*/ 45719 h 45719"/>
                    <a:gd name="connsiteX3" fmla="*/ 1 w 356521"/>
                    <a:gd name="connsiteY3" fmla="*/ 45719 h 45719"/>
                    <a:gd name="connsiteX4" fmla="*/ 0 w 356521"/>
                    <a:gd name="connsiteY4" fmla="*/ 0 h 45719"/>
                    <a:gd name="connsiteX5" fmla="*/ 356520 w 356521"/>
                    <a:gd name="connsiteY5"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521" h="45719">
                      <a:moveTo>
                        <a:pt x="356520" y="0"/>
                      </a:moveTo>
                      <a:lnTo>
                        <a:pt x="355366" y="22857"/>
                      </a:lnTo>
                      <a:lnTo>
                        <a:pt x="356521" y="45719"/>
                      </a:lnTo>
                      <a:lnTo>
                        <a:pt x="1" y="45719"/>
                      </a:lnTo>
                      <a:lnTo>
                        <a:pt x="0" y="0"/>
                      </a:lnTo>
                      <a:lnTo>
                        <a:pt x="35652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1" name="Freeform: Shape 360">
                  <a:extLst>
                    <a:ext uri="{FF2B5EF4-FFF2-40B4-BE49-F238E27FC236}">
                      <a16:creationId xmlns:a16="http://schemas.microsoft.com/office/drawing/2014/main" xmlns="" id="{94B465E1-BA65-460B-8624-B01F33230C27}"/>
                    </a:ext>
                  </a:extLst>
                </p:cNvPr>
                <p:cNvSpPr/>
                <p:nvPr/>
              </p:nvSpPr>
              <p:spPr>
                <a:xfrm>
                  <a:off x="8347714" y="3396204"/>
                  <a:ext cx="350920" cy="45719"/>
                </a:xfrm>
                <a:custGeom>
                  <a:avLst/>
                  <a:gdLst>
                    <a:gd name="connsiteX0" fmla="*/ 0 w 350920"/>
                    <a:gd name="connsiteY0" fmla="*/ 0 h 45719"/>
                    <a:gd name="connsiteX1" fmla="*/ 350920 w 350920"/>
                    <a:gd name="connsiteY1" fmla="*/ 0 h 45719"/>
                    <a:gd name="connsiteX2" fmla="*/ 350920 w 350920"/>
                    <a:gd name="connsiteY2" fmla="*/ 45719 h 45719"/>
                    <a:gd name="connsiteX3" fmla="*/ 0 w 350920"/>
                    <a:gd name="connsiteY3" fmla="*/ 45719 h 45719"/>
                    <a:gd name="connsiteX4" fmla="*/ 1154 w 350920"/>
                    <a:gd name="connsiteY4" fmla="*/ 22857 h 45719"/>
                    <a:gd name="connsiteX5" fmla="*/ 0 w 350920"/>
                    <a:gd name="connsiteY5"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920" h="45719">
                      <a:moveTo>
                        <a:pt x="0" y="0"/>
                      </a:moveTo>
                      <a:lnTo>
                        <a:pt x="350920" y="0"/>
                      </a:lnTo>
                      <a:lnTo>
                        <a:pt x="350920" y="45719"/>
                      </a:lnTo>
                      <a:lnTo>
                        <a:pt x="0" y="45719"/>
                      </a:lnTo>
                      <a:lnTo>
                        <a:pt x="1154" y="22857"/>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2" name="Freeform: Shape 361">
                  <a:extLst>
                    <a:ext uri="{FF2B5EF4-FFF2-40B4-BE49-F238E27FC236}">
                      <a16:creationId xmlns:a16="http://schemas.microsoft.com/office/drawing/2014/main" xmlns="" id="{6D4A5C95-F064-4EE6-863C-075152EB61B6}"/>
                    </a:ext>
                  </a:extLst>
                </p:cNvPr>
                <p:cNvSpPr/>
                <p:nvPr/>
              </p:nvSpPr>
              <p:spPr>
                <a:xfrm>
                  <a:off x="3560319" y="3980112"/>
                  <a:ext cx="356835" cy="136724"/>
                </a:xfrm>
                <a:custGeom>
                  <a:avLst/>
                  <a:gdLst>
                    <a:gd name="connsiteX0" fmla="*/ 345449 w 356835"/>
                    <a:gd name="connsiteY0" fmla="*/ 0 h 136724"/>
                    <a:gd name="connsiteX1" fmla="*/ 356835 w 356835"/>
                    <a:gd name="connsiteY1" fmla="*/ 44281 h 136724"/>
                    <a:gd name="connsiteX2" fmla="*/ 11833 w 356835"/>
                    <a:gd name="connsiteY2" fmla="*/ 136724 h 136724"/>
                    <a:gd name="connsiteX3" fmla="*/ 0 w 356835"/>
                    <a:gd name="connsiteY3" fmla="*/ 92563 h 136724"/>
                    <a:gd name="connsiteX4" fmla="*/ 345449 w 356835"/>
                    <a:gd name="connsiteY4" fmla="*/ 0 h 136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835" h="136724">
                      <a:moveTo>
                        <a:pt x="345449" y="0"/>
                      </a:moveTo>
                      <a:lnTo>
                        <a:pt x="356835" y="44281"/>
                      </a:lnTo>
                      <a:lnTo>
                        <a:pt x="11833" y="136724"/>
                      </a:lnTo>
                      <a:lnTo>
                        <a:pt x="0" y="92563"/>
                      </a:lnTo>
                      <a:lnTo>
                        <a:pt x="345449"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3" name="Freeform: Shape 362">
                  <a:extLst>
                    <a:ext uri="{FF2B5EF4-FFF2-40B4-BE49-F238E27FC236}">
                      <a16:creationId xmlns:a16="http://schemas.microsoft.com/office/drawing/2014/main" xmlns="" id="{AED73AA9-3F2D-4415-8FDC-EB56FA514B3B}"/>
                    </a:ext>
                  </a:extLst>
                </p:cNvPr>
                <p:cNvSpPr/>
                <p:nvPr/>
              </p:nvSpPr>
              <p:spPr>
                <a:xfrm>
                  <a:off x="8264000" y="3981516"/>
                  <a:ext cx="351595" cy="135320"/>
                </a:xfrm>
                <a:custGeom>
                  <a:avLst/>
                  <a:gdLst>
                    <a:gd name="connsiteX0" fmla="*/ 11385 w 351595"/>
                    <a:gd name="connsiteY0" fmla="*/ 0 h 135320"/>
                    <a:gd name="connsiteX1" fmla="*/ 351595 w 351595"/>
                    <a:gd name="connsiteY1" fmla="*/ 91159 h 135320"/>
                    <a:gd name="connsiteX2" fmla="*/ 339762 w 351595"/>
                    <a:gd name="connsiteY2" fmla="*/ 135320 h 135320"/>
                    <a:gd name="connsiteX3" fmla="*/ 0 w 351595"/>
                    <a:gd name="connsiteY3" fmla="*/ 44281 h 135320"/>
                    <a:gd name="connsiteX4" fmla="*/ 11385 w 351595"/>
                    <a:gd name="connsiteY4" fmla="*/ 0 h 13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595" h="135320">
                      <a:moveTo>
                        <a:pt x="11385" y="0"/>
                      </a:moveTo>
                      <a:lnTo>
                        <a:pt x="351595" y="91159"/>
                      </a:lnTo>
                      <a:lnTo>
                        <a:pt x="339762" y="135320"/>
                      </a:lnTo>
                      <a:lnTo>
                        <a:pt x="0" y="44281"/>
                      </a:lnTo>
                      <a:lnTo>
                        <a:pt x="11385"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4" name="Freeform: Shape 363">
                  <a:extLst>
                    <a:ext uri="{FF2B5EF4-FFF2-40B4-BE49-F238E27FC236}">
                      <a16:creationId xmlns:a16="http://schemas.microsoft.com/office/drawing/2014/main" xmlns="" id="{D9831BD8-580B-42D2-AE95-58458337AE0F}"/>
                    </a:ext>
                  </a:extLst>
                </p:cNvPr>
                <p:cNvSpPr/>
                <p:nvPr/>
              </p:nvSpPr>
              <p:spPr>
                <a:xfrm>
                  <a:off x="3815614" y="4526511"/>
                  <a:ext cx="332211" cy="217688"/>
                </a:xfrm>
                <a:custGeom>
                  <a:avLst/>
                  <a:gdLst>
                    <a:gd name="connsiteX0" fmla="*/ 308467 w 332211"/>
                    <a:gd name="connsiteY0" fmla="*/ 0 h 217688"/>
                    <a:gd name="connsiteX1" fmla="*/ 332211 w 332211"/>
                    <a:gd name="connsiteY1" fmla="*/ 39084 h 217688"/>
                    <a:gd name="connsiteX2" fmla="*/ 22860 w 332211"/>
                    <a:gd name="connsiteY2" fmla="*/ 217688 h 217688"/>
                    <a:gd name="connsiteX3" fmla="*/ 0 w 332211"/>
                    <a:gd name="connsiteY3" fmla="*/ 178093 h 217688"/>
                    <a:gd name="connsiteX4" fmla="*/ 308467 w 332211"/>
                    <a:gd name="connsiteY4" fmla="*/ 0 h 217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11" h="217688">
                      <a:moveTo>
                        <a:pt x="308467" y="0"/>
                      </a:moveTo>
                      <a:lnTo>
                        <a:pt x="332211" y="39084"/>
                      </a:lnTo>
                      <a:lnTo>
                        <a:pt x="22860" y="217688"/>
                      </a:lnTo>
                      <a:lnTo>
                        <a:pt x="0" y="178093"/>
                      </a:lnTo>
                      <a:lnTo>
                        <a:pt x="308467"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5" name="Freeform: Shape 364">
                  <a:extLst>
                    <a:ext uri="{FF2B5EF4-FFF2-40B4-BE49-F238E27FC236}">
                      <a16:creationId xmlns:a16="http://schemas.microsoft.com/office/drawing/2014/main" xmlns="" id="{55CE90B6-568D-4DC1-A7D8-97A57950A7A4}"/>
                    </a:ext>
                  </a:extLst>
                </p:cNvPr>
                <p:cNvSpPr/>
                <p:nvPr/>
              </p:nvSpPr>
              <p:spPr>
                <a:xfrm>
                  <a:off x="8032234" y="4528904"/>
                  <a:ext cx="328066" cy="215294"/>
                </a:xfrm>
                <a:custGeom>
                  <a:avLst/>
                  <a:gdLst>
                    <a:gd name="connsiteX0" fmla="*/ 23744 w 328066"/>
                    <a:gd name="connsiteY0" fmla="*/ 0 h 215294"/>
                    <a:gd name="connsiteX1" fmla="*/ 328066 w 328066"/>
                    <a:gd name="connsiteY1" fmla="*/ 175700 h 215294"/>
                    <a:gd name="connsiteX2" fmla="*/ 305206 w 328066"/>
                    <a:gd name="connsiteY2" fmla="*/ 215294 h 215294"/>
                    <a:gd name="connsiteX3" fmla="*/ 0 w 328066"/>
                    <a:gd name="connsiteY3" fmla="*/ 39084 h 215294"/>
                    <a:gd name="connsiteX4" fmla="*/ 23744 w 328066"/>
                    <a:gd name="connsiteY4" fmla="*/ 0 h 215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066" h="215294">
                      <a:moveTo>
                        <a:pt x="23744" y="0"/>
                      </a:moveTo>
                      <a:lnTo>
                        <a:pt x="328066" y="175700"/>
                      </a:lnTo>
                      <a:lnTo>
                        <a:pt x="305206" y="215294"/>
                      </a:lnTo>
                      <a:lnTo>
                        <a:pt x="0" y="39084"/>
                      </a:lnTo>
                      <a:lnTo>
                        <a:pt x="23744"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6" name="Freeform: Shape 365">
                  <a:extLst>
                    <a:ext uri="{FF2B5EF4-FFF2-40B4-BE49-F238E27FC236}">
                      <a16:creationId xmlns:a16="http://schemas.microsoft.com/office/drawing/2014/main" xmlns="" id="{25092D40-8F64-4481-BE6C-9B1A5442BAAA}"/>
                    </a:ext>
                  </a:extLst>
                </p:cNvPr>
                <p:cNvSpPr/>
                <p:nvPr/>
              </p:nvSpPr>
              <p:spPr>
                <a:xfrm>
                  <a:off x="4225765" y="4997386"/>
                  <a:ext cx="283736" cy="283869"/>
                </a:xfrm>
                <a:custGeom>
                  <a:avLst/>
                  <a:gdLst>
                    <a:gd name="connsiteX0" fmla="*/ 251541 w 283736"/>
                    <a:gd name="connsiteY0" fmla="*/ 0 h 283869"/>
                    <a:gd name="connsiteX1" fmla="*/ 268265 w 283736"/>
                    <a:gd name="connsiteY1" fmla="*/ 18401 h 283869"/>
                    <a:gd name="connsiteX2" fmla="*/ 283736 w 283736"/>
                    <a:gd name="connsiteY2" fmla="*/ 32462 h 283869"/>
                    <a:gd name="connsiteX3" fmla="*/ 32328 w 283736"/>
                    <a:gd name="connsiteY3" fmla="*/ 283869 h 283869"/>
                    <a:gd name="connsiteX4" fmla="*/ 0 w 283736"/>
                    <a:gd name="connsiteY4" fmla="*/ 251541 h 283869"/>
                    <a:gd name="connsiteX5" fmla="*/ 251541 w 283736"/>
                    <a:gd name="connsiteY5" fmla="*/ 0 h 283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36" h="283869">
                      <a:moveTo>
                        <a:pt x="251541" y="0"/>
                      </a:moveTo>
                      <a:lnTo>
                        <a:pt x="268265" y="18401"/>
                      </a:lnTo>
                      <a:lnTo>
                        <a:pt x="283736" y="32462"/>
                      </a:lnTo>
                      <a:lnTo>
                        <a:pt x="32328" y="283869"/>
                      </a:lnTo>
                      <a:lnTo>
                        <a:pt x="0" y="251541"/>
                      </a:lnTo>
                      <a:lnTo>
                        <a:pt x="25154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7" name="Freeform: Shape 366">
                  <a:extLst>
                    <a:ext uri="{FF2B5EF4-FFF2-40B4-BE49-F238E27FC236}">
                      <a16:creationId xmlns:a16="http://schemas.microsoft.com/office/drawing/2014/main" xmlns="" id="{9829E0F5-3057-493E-94E2-537A3B35971D}"/>
                    </a:ext>
                  </a:extLst>
                </p:cNvPr>
                <p:cNvSpPr/>
                <p:nvPr/>
              </p:nvSpPr>
              <p:spPr>
                <a:xfrm>
                  <a:off x="7669079" y="5000318"/>
                  <a:ext cx="281070" cy="280936"/>
                </a:xfrm>
                <a:custGeom>
                  <a:avLst/>
                  <a:gdLst>
                    <a:gd name="connsiteX0" fmla="*/ 32462 w 281070"/>
                    <a:gd name="connsiteY0" fmla="*/ 0 h 280936"/>
                    <a:gd name="connsiteX1" fmla="*/ 281070 w 281070"/>
                    <a:gd name="connsiteY1" fmla="*/ 248608 h 280936"/>
                    <a:gd name="connsiteX2" fmla="*/ 248742 w 281070"/>
                    <a:gd name="connsiteY2" fmla="*/ 280936 h 280936"/>
                    <a:gd name="connsiteX3" fmla="*/ 0 w 281070"/>
                    <a:gd name="connsiteY3" fmla="*/ 32194 h 280936"/>
                    <a:gd name="connsiteX4" fmla="*/ 18403 w 281070"/>
                    <a:gd name="connsiteY4" fmla="*/ 15468 h 280936"/>
                    <a:gd name="connsiteX5" fmla="*/ 32462 w 281070"/>
                    <a:gd name="connsiteY5" fmla="*/ 0 h 28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070" h="280936">
                      <a:moveTo>
                        <a:pt x="32462" y="0"/>
                      </a:moveTo>
                      <a:lnTo>
                        <a:pt x="281070" y="248608"/>
                      </a:lnTo>
                      <a:lnTo>
                        <a:pt x="248742" y="280936"/>
                      </a:lnTo>
                      <a:lnTo>
                        <a:pt x="0" y="32194"/>
                      </a:lnTo>
                      <a:lnTo>
                        <a:pt x="18403" y="15468"/>
                      </a:lnTo>
                      <a:lnTo>
                        <a:pt x="32462"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8" name="Freeform: Shape 367">
                  <a:extLst>
                    <a:ext uri="{FF2B5EF4-FFF2-40B4-BE49-F238E27FC236}">
                      <a16:creationId xmlns:a16="http://schemas.microsoft.com/office/drawing/2014/main" xmlns="" id="{9C3FDF29-4177-446D-B87C-FA1892F2D9B1}"/>
                    </a:ext>
                  </a:extLst>
                </p:cNvPr>
                <p:cNvSpPr/>
                <p:nvPr/>
              </p:nvSpPr>
              <p:spPr>
                <a:xfrm>
                  <a:off x="4762823" y="5360009"/>
                  <a:ext cx="217217" cy="331397"/>
                </a:xfrm>
                <a:custGeom>
                  <a:avLst/>
                  <a:gdLst>
                    <a:gd name="connsiteX0" fmla="*/ 178134 w 217217"/>
                    <a:gd name="connsiteY0" fmla="*/ 0 h 331397"/>
                    <a:gd name="connsiteX1" fmla="*/ 217217 w 217217"/>
                    <a:gd name="connsiteY1" fmla="*/ 23744 h 331397"/>
                    <a:gd name="connsiteX2" fmla="*/ 39593 w 217217"/>
                    <a:gd name="connsiteY2" fmla="*/ 331397 h 331397"/>
                    <a:gd name="connsiteX3" fmla="*/ 0 w 217217"/>
                    <a:gd name="connsiteY3" fmla="*/ 308537 h 331397"/>
                    <a:gd name="connsiteX4" fmla="*/ 178134 w 217217"/>
                    <a:gd name="connsiteY4" fmla="*/ 0 h 331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17" h="331397">
                      <a:moveTo>
                        <a:pt x="178134" y="0"/>
                      </a:moveTo>
                      <a:lnTo>
                        <a:pt x="217217" y="23744"/>
                      </a:lnTo>
                      <a:lnTo>
                        <a:pt x="39593" y="331397"/>
                      </a:lnTo>
                      <a:lnTo>
                        <a:pt x="0" y="308537"/>
                      </a:lnTo>
                      <a:lnTo>
                        <a:pt x="178134"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9" name="Freeform: Shape 368">
                  <a:extLst>
                    <a:ext uri="{FF2B5EF4-FFF2-40B4-BE49-F238E27FC236}">
                      <a16:creationId xmlns:a16="http://schemas.microsoft.com/office/drawing/2014/main" xmlns="" id="{80DD1EDF-8C22-4919-B784-81E9756B3831}"/>
                    </a:ext>
                  </a:extLst>
                </p:cNvPr>
                <p:cNvSpPr/>
                <p:nvPr/>
              </p:nvSpPr>
              <p:spPr>
                <a:xfrm>
                  <a:off x="7197328" y="5362526"/>
                  <a:ext cx="215764" cy="328878"/>
                </a:xfrm>
                <a:custGeom>
                  <a:avLst/>
                  <a:gdLst>
                    <a:gd name="connsiteX0" fmla="*/ 39084 w 215764"/>
                    <a:gd name="connsiteY0" fmla="*/ 0 h 328878"/>
                    <a:gd name="connsiteX1" fmla="*/ 215764 w 215764"/>
                    <a:gd name="connsiteY1" fmla="*/ 306019 h 328878"/>
                    <a:gd name="connsiteX2" fmla="*/ 176170 w 215764"/>
                    <a:gd name="connsiteY2" fmla="*/ 328878 h 328878"/>
                    <a:gd name="connsiteX3" fmla="*/ 0 w 215764"/>
                    <a:gd name="connsiteY3" fmla="*/ 23744 h 328878"/>
                    <a:gd name="connsiteX4" fmla="*/ 39084 w 215764"/>
                    <a:gd name="connsiteY4" fmla="*/ 0 h 328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764" h="328878">
                      <a:moveTo>
                        <a:pt x="39084" y="0"/>
                      </a:moveTo>
                      <a:lnTo>
                        <a:pt x="215764" y="306019"/>
                      </a:lnTo>
                      <a:lnTo>
                        <a:pt x="176170" y="328878"/>
                      </a:lnTo>
                      <a:lnTo>
                        <a:pt x="0" y="23744"/>
                      </a:lnTo>
                      <a:lnTo>
                        <a:pt x="39084"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0" name="Freeform: Shape 369">
                  <a:extLst>
                    <a:ext uri="{FF2B5EF4-FFF2-40B4-BE49-F238E27FC236}">
                      <a16:creationId xmlns:a16="http://schemas.microsoft.com/office/drawing/2014/main" xmlns="" id="{F8A20935-667F-424C-B933-8D38B6714E68}"/>
                    </a:ext>
                  </a:extLst>
                </p:cNvPr>
                <p:cNvSpPr/>
                <p:nvPr/>
              </p:nvSpPr>
              <p:spPr>
                <a:xfrm>
                  <a:off x="5390184" y="5591812"/>
                  <a:ext cx="136202" cy="354889"/>
                </a:xfrm>
                <a:custGeom>
                  <a:avLst/>
                  <a:gdLst>
                    <a:gd name="connsiteX0" fmla="*/ 91922 w 136202"/>
                    <a:gd name="connsiteY0" fmla="*/ 0 h 354889"/>
                    <a:gd name="connsiteX1" fmla="*/ 136202 w 136202"/>
                    <a:gd name="connsiteY1" fmla="*/ 11385 h 354889"/>
                    <a:gd name="connsiteX2" fmla="*/ 44161 w 136202"/>
                    <a:gd name="connsiteY2" fmla="*/ 354889 h 354889"/>
                    <a:gd name="connsiteX3" fmla="*/ 0 w 136202"/>
                    <a:gd name="connsiteY3" fmla="*/ 343056 h 354889"/>
                    <a:gd name="connsiteX4" fmla="*/ 91922 w 136202"/>
                    <a:gd name="connsiteY4" fmla="*/ 0 h 354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2" h="354889">
                      <a:moveTo>
                        <a:pt x="91922" y="0"/>
                      </a:moveTo>
                      <a:lnTo>
                        <a:pt x="136202" y="11385"/>
                      </a:lnTo>
                      <a:lnTo>
                        <a:pt x="44161" y="354889"/>
                      </a:lnTo>
                      <a:lnTo>
                        <a:pt x="0" y="343056"/>
                      </a:lnTo>
                      <a:lnTo>
                        <a:pt x="91922"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1" name="Freeform: Shape 370">
                  <a:extLst>
                    <a:ext uri="{FF2B5EF4-FFF2-40B4-BE49-F238E27FC236}">
                      <a16:creationId xmlns:a16="http://schemas.microsoft.com/office/drawing/2014/main" xmlns="" id="{58D38FA2-C45C-4BCE-B5CE-B5D73F77382E}"/>
                    </a:ext>
                  </a:extLst>
                </p:cNvPr>
                <p:cNvSpPr/>
                <p:nvPr/>
              </p:nvSpPr>
              <p:spPr>
                <a:xfrm>
                  <a:off x="6649888" y="5593157"/>
                  <a:ext cx="135842" cy="353542"/>
                </a:xfrm>
                <a:custGeom>
                  <a:avLst/>
                  <a:gdLst>
                    <a:gd name="connsiteX0" fmla="*/ 44281 w 135842"/>
                    <a:gd name="connsiteY0" fmla="*/ 0 h 353542"/>
                    <a:gd name="connsiteX1" fmla="*/ 135842 w 135842"/>
                    <a:gd name="connsiteY1" fmla="*/ 341709 h 353542"/>
                    <a:gd name="connsiteX2" fmla="*/ 91681 w 135842"/>
                    <a:gd name="connsiteY2" fmla="*/ 353542 h 353542"/>
                    <a:gd name="connsiteX3" fmla="*/ 0 w 135842"/>
                    <a:gd name="connsiteY3" fmla="*/ 11386 h 353542"/>
                    <a:gd name="connsiteX4" fmla="*/ 44281 w 135842"/>
                    <a:gd name="connsiteY4" fmla="*/ 0 h 353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42" h="353542">
                      <a:moveTo>
                        <a:pt x="44281" y="0"/>
                      </a:moveTo>
                      <a:lnTo>
                        <a:pt x="135842" y="341709"/>
                      </a:lnTo>
                      <a:lnTo>
                        <a:pt x="91681" y="353542"/>
                      </a:lnTo>
                      <a:lnTo>
                        <a:pt x="0" y="11386"/>
                      </a:lnTo>
                      <a:lnTo>
                        <a:pt x="4428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2" name="Freeform: Shape 371">
                  <a:extLst>
                    <a:ext uri="{FF2B5EF4-FFF2-40B4-BE49-F238E27FC236}">
                      <a16:creationId xmlns:a16="http://schemas.microsoft.com/office/drawing/2014/main" xmlns="" id="{37C85F78-F434-4786-9863-C0710AE7AD2E}"/>
                    </a:ext>
                  </a:extLst>
                </p:cNvPr>
                <p:cNvSpPr/>
                <p:nvPr/>
              </p:nvSpPr>
              <p:spPr>
                <a:xfrm>
                  <a:off x="6065099" y="5675878"/>
                  <a:ext cx="45719" cy="353863"/>
                </a:xfrm>
                <a:custGeom>
                  <a:avLst/>
                  <a:gdLst>
                    <a:gd name="connsiteX0" fmla="*/ 0 w 45719"/>
                    <a:gd name="connsiteY0" fmla="*/ 0 h 353863"/>
                    <a:gd name="connsiteX1" fmla="*/ 25658 w 45719"/>
                    <a:gd name="connsiteY1" fmla="*/ 1295 h 353863"/>
                    <a:gd name="connsiteX2" fmla="*/ 45719 w 45719"/>
                    <a:gd name="connsiteY2" fmla="*/ 282 h 353863"/>
                    <a:gd name="connsiteX3" fmla="*/ 45719 w 45719"/>
                    <a:gd name="connsiteY3" fmla="*/ 353863 h 353863"/>
                    <a:gd name="connsiteX4" fmla="*/ 0 w 45719"/>
                    <a:gd name="connsiteY4" fmla="*/ 353863 h 353863"/>
                    <a:gd name="connsiteX5" fmla="*/ 0 w 45719"/>
                    <a:gd name="connsiteY5" fmla="*/ 0 h 353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9" h="353863">
                      <a:moveTo>
                        <a:pt x="0" y="0"/>
                      </a:moveTo>
                      <a:lnTo>
                        <a:pt x="25658" y="1295"/>
                      </a:lnTo>
                      <a:lnTo>
                        <a:pt x="45719" y="282"/>
                      </a:lnTo>
                      <a:lnTo>
                        <a:pt x="45719" y="353863"/>
                      </a:lnTo>
                      <a:lnTo>
                        <a:pt x="0" y="353863"/>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sp>
          <p:nvSpPr>
            <p:cNvPr id="345" name="Circle: Hollow 344">
              <a:extLst>
                <a:ext uri="{FF2B5EF4-FFF2-40B4-BE49-F238E27FC236}">
                  <a16:creationId xmlns:a16="http://schemas.microsoft.com/office/drawing/2014/main" xmlns="" id="{0F7EBE6B-8668-4279-9F91-87D9A02440EB}"/>
                </a:ext>
              </a:extLst>
            </p:cNvPr>
            <p:cNvSpPr/>
            <p:nvPr/>
          </p:nvSpPr>
          <p:spPr>
            <a:xfrm>
              <a:off x="2536424" y="967127"/>
              <a:ext cx="4877362" cy="4877362"/>
            </a:xfrm>
            <a:prstGeom prst="donut">
              <a:avLst>
                <a:gd name="adj" fmla="val 1206"/>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6" name="Circle: Hollow 345">
              <a:extLst>
                <a:ext uri="{FF2B5EF4-FFF2-40B4-BE49-F238E27FC236}">
                  <a16:creationId xmlns:a16="http://schemas.microsoft.com/office/drawing/2014/main" xmlns="" id="{341D0121-11B9-467A-B811-15986868094E}"/>
                </a:ext>
              </a:extLst>
            </p:cNvPr>
            <p:cNvSpPr/>
            <p:nvPr/>
          </p:nvSpPr>
          <p:spPr>
            <a:xfrm>
              <a:off x="2215784" y="646487"/>
              <a:ext cx="5518642" cy="5518642"/>
            </a:xfrm>
            <a:prstGeom prst="donut">
              <a:avLst>
                <a:gd name="adj" fmla="val 688"/>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6" name="Group 396">
            <a:extLst>
              <a:ext uri="{FF2B5EF4-FFF2-40B4-BE49-F238E27FC236}">
                <a16:creationId xmlns:a16="http://schemas.microsoft.com/office/drawing/2014/main" xmlns="" id="{060DA7C8-07C3-488A-A28F-73B7FDD68D82}"/>
              </a:ext>
            </a:extLst>
          </p:cNvPr>
          <p:cNvGrpSpPr/>
          <p:nvPr/>
        </p:nvGrpSpPr>
        <p:grpSpPr>
          <a:xfrm>
            <a:off x="3378959" y="2777455"/>
            <a:ext cx="1283210" cy="1283210"/>
            <a:chOff x="1224922" y="598425"/>
            <a:chExt cx="5641271" cy="5641271"/>
          </a:xfrm>
          <a:effectLst/>
        </p:grpSpPr>
        <p:sp>
          <p:nvSpPr>
            <p:cNvPr id="398" name="Rectangle 397">
              <a:extLst>
                <a:ext uri="{FF2B5EF4-FFF2-40B4-BE49-F238E27FC236}">
                  <a16:creationId xmlns:a16="http://schemas.microsoft.com/office/drawing/2014/main" xmlns="" id="{4E6A399C-C269-402B-B2D9-D4F37BABD98B}"/>
                </a:ext>
              </a:extLst>
            </p:cNvPr>
            <p:cNvSpPr/>
            <p:nvPr/>
          </p:nvSpPr>
          <p:spPr>
            <a:xfrm rot="2700000">
              <a:off x="3958590" y="59842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9" name="Rectangle 398">
              <a:extLst>
                <a:ext uri="{FF2B5EF4-FFF2-40B4-BE49-F238E27FC236}">
                  <a16:creationId xmlns:a16="http://schemas.microsoft.com/office/drawing/2014/main" xmlns="" id="{F394055E-FFFA-461E-B09C-6F988D27D8A1}"/>
                </a:ext>
              </a:extLst>
            </p:cNvPr>
            <p:cNvSpPr/>
            <p:nvPr/>
          </p:nvSpPr>
          <p:spPr>
            <a:xfrm rot="2700000">
              <a:off x="3958590" y="606576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0" name="Rectangle 399">
              <a:extLst>
                <a:ext uri="{FF2B5EF4-FFF2-40B4-BE49-F238E27FC236}">
                  <a16:creationId xmlns:a16="http://schemas.microsoft.com/office/drawing/2014/main" xmlns="" id="{F6979BC9-301F-4E9B-8D86-5565114FD13E}"/>
                </a:ext>
              </a:extLst>
            </p:cNvPr>
            <p:cNvSpPr/>
            <p:nvPr/>
          </p:nvSpPr>
          <p:spPr>
            <a:xfrm rot="3600000">
              <a:off x="4666115" y="69157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1" name="Rectangle 400">
              <a:extLst>
                <a:ext uri="{FF2B5EF4-FFF2-40B4-BE49-F238E27FC236}">
                  <a16:creationId xmlns:a16="http://schemas.microsoft.com/office/drawing/2014/main" xmlns="" id="{0975EB7B-C94A-41CF-AB97-8E96DD8F6AF1}"/>
                </a:ext>
              </a:extLst>
            </p:cNvPr>
            <p:cNvSpPr/>
            <p:nvPr/>
          </p:nvSpPr>
          <p:spPr>
            <a:xfrm rot="3600000">
              <a:off x="3251065" y="597261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2" name="Rectangle 401">
              <a:extLst>
                <a:ext uri="{FF2B5EF4-FFF2-40B4-BE49-F238E27FC236}">
                  <a16:creationId xmlns:a16="http://schemas.microsoft.com/office/drawing/2014/main" xmlns="" id="{45526FD7-63E2-42CD-B87F-2E81C9EE0E22}"/>
                </a:ext>
              </a:extLst>
            </p:cNvPr>
            <p:cNvSpPr/>
            <p:nvPr/>
          </p:nvSpPr>
          <p:spPr>
            <a:xfrm rot="4500000">
              <a:off x="5325424" y="964667"/>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3" name="Rectangle 402">
              <a:extLst>
                <a:ext uri="{FF2B5EF4-FFF2-40B4-BE49-F238E27FC236}">
                  <a16:creationId xmlns:a16="http://schemas.microsoft.com/office/drawing/2014/main" xmlns="" id="{AB0629A7-4FDB-4CDA-9A37-CADF67404CF3}"/>
                </a:ext>
              </a:extLst>
            </p:cNvPr>
            <p:cNvSpPr/>
            <p:nvPr/>
          </p:nvSpPr>
          <p:spPr>
            <a:xfrm rot="4500000">
              <a:off x="2591756" y="5699520"/>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4" name="Rectangle 403">
              <a:extLst>
                <a:ext uri="{FF2B5EF4-FFF2-40B4-BE49-F238E27FC236}">
                  <a16:creationId xmlns:a16="http://schemas.microsoft.com/office/drawing/2014/main" xmlns="" id="{46774DA7-FE3C-4E0F-A848-F1F28855091E}"/>
                </a:ext>
              </a:extLst>
            </p:cNvPr>
            <p:cNvSpPr/>
            <p:nvPr/>
          </p:nvSpPr>
          <p:spPr>
            <a:xfrm rot="5400000">
              <a:off x="5891586" y="139909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5" name="Rectangle 404">
              <a:extLst>
                <a:ext uri="{FF2B5EF4-FFF2-40B4-BE49-F238E27FC236}">
                  <a16:creationId xmlns:a16="http://schemas.microsoft.com/office/drawing/2014/main" xmlns="" id="{041F119D-0621-4CD9-8D28-AC8CAE1EA97C}"/>
                </a:ext>
              </a:extLst>
            </p:cNvPr>
            <p:cNvSpPr/>
            <p:nvPr/>
          </p:nvSpPr>
          <p:spPr>
            <a:xfrm rot="5400000">
              <a:off x="2025594" y="526508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6" name="Rectangle 405">
              <a:extLst>
                <a:ext uri="{FF2B5EF4-FFF2-40B4-BE49-F238E27FC236}">
                  <a16:creationId xmlns:a16="http://schemas.microsoft.com/office/drawing/2014/main" xmlns="" id="{8A09B88B-7DC0-4272-BF19-89FED5D812B6}"/>
                </a:ext>
              </a:extLst>
            </p:cNvPr>
            <p:cNvSpPr/>
            <p:nvPr/>
          </p:nvSpPr>
          <p:spPr>
            <a:xfrm rot="6300000">
              <a:off x="6326016" y="196525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7" name="Rectangle 406">
              <a:extLst>
                <a:ext uri="{FF2B5EF4-FFF2-40B4-BE49-F238E27FC236}">
                  <a16:creationId xmlns:a16="http://schemas.microsoft.com/office/drawing/2014/main" xmlns="" id="{D30848CD-43B6-4783-8E07-D757DA83564D}"/>
                </a:ext>
              </a:extLst>
            </p:cNvPr>
            <p:cNvSpPr/>
            <p:nvPr/>
          </p:nvSpPr>
          <p:spPr>
            <a:xfrm rot="6300000">
              <a:off x="1591164" y="469892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8" name="Rectangle 407">
              <a:extLst>
                <a:ext uri="{FF2B5EF4-FFF2-40B4-BE49-F238E27FC236}">
                  <a16:creationId xmlns:a16="http://schemas.microsoft.com/office/drawing/2014/main" xmlns="" id="{4FDEABE0-E8EF-464E-9D97-6EFD6FD27386}"/>
                </a:ext>
              </a:extLst>
            </p:cNvPr>
            <p:cNvSpPr/>
            <p:nvPr/>
          </p:nvSpPr>
          <p:spPr>
            <a:xfrm rot="7200000">
              <a:off x="6599111" y="262456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9" name="Rectangle 408">
              <a:extLst>
                <a:ext uri="{FF2B5EF4-FFF2-40B4-BE49-F238E27FC236}">
                  <a16:creationId xmlns:a16="http://schemas.microsoft.com/office/drawing/2014/main" xmlns="" id="{A42E31C3-610D-4CD2-9D17-E423CFACCEAC}"/>
                </a:ext>
              </a:extLst>
            </p:cNvPr>
            <p:cNvSpPr/>
            <p:nvPr/>
          </p:nvSpPr>
          <p:spPr>
            <a:xfrm rot="7200000">
              <a:off x="1318069" y="403961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 name="Rectangle 409">
              <a:extLst>
                <a:ext uri="{FF2B5EF4-FFF2-40B4-BE49-F238E27FC236}">
                  <a16:creationId xmlns:a16="http://schemas.microsoft.com/office/drawing/2014/main" xmlns="" id="{D64721D4-A549-4501-A1A5-E202CD0BAE51}"/>
                </a:ext>
              </a:extLst>
            </p:cNvPr>
            <p:cNvSpPr/>
            <p:nvPr/>
          </p:nvSpPr>
          <p:spPr>
            <a:xfrm rot="8100000">
              <a:off x="6692259" y="3332094"/>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 name="Rectangle 410">
              <a:extLst>
                <a:ext uri="{FF2B5EF4-FFF2-40B4-BE49-F238E27FC236}">
                  <a16:creationId xmlns:a16="http://schemas.microsoft.com/office/drawing/2014/main" xmlns="" id="{FEF5B6FA-32BE-4616-BB59-A769A8217D3C}"/>
                </a:ext>
              </a:extLst>
            </p:cNvPr>
            <p:cNvSpPr/>
            <p:nvPr/>
          </p:nvSpPr>
          <p:spPr>
            <a:xfrm rot="8100000">
              <a:off x="1224922" y="3332094"/>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 name="Rectangle 411">
              <a:extLst>
                <a:ext uri="{FF2B5EF4-FFF2-40B4-BE49-F238E27FC236}">
                  <a16:creationId xmlns:a16="http://schemas.microsoft.com/office/drawing/2014/main" xmlns="" id="{69A7D1F4-13A0-42E6-B37E-14A04EA8D065}"/>
                </a:ext>
              </a:extLst>
            </p:cNvPr>
            <p:cNvSpPr/>
            <p:nvPr/>
          </p:nvSpPr>
          <p:spPr>
            <a:xfrm rot="9000000">
              <a:off x="6599111" y="403961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3" name="Rectangle 412">
              <a:extLst>
                <a:ext uri="{FF2B5EF4-FFF2-40B4-BE49-F238E27FC236}">
                  <a16:creationId xmlns:a16="http://schemas.microsoft.com/office/drawing/2014/main" xmlns="" id="{A28DEDD9-2A79-4143-B985-C5841E0826E9}"/>
                </a:ext>
              </a:extLst>
            </p:cNvPr>
            <p:cNvSpPr/>
            <p:nvPr/>
          </p:nvSpPr>
          <p:spPr>
            <a:xfrm rot="9000000">
              <a:off x="1318069" y="262456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4" name="Rectangle 413">
              <a:extLst>
                <a:ext uri="{FF2B5EF4-FFF2-40B4-BE49-F238E27FC236}">
                  <a16:creationId xmlns:a16="http://schemas.microsoft.com/office/drawing/2014/main" xmlns="" id="{4918041D-9CEA-4C79-BB59-2B8B0BC16D75}"/>
                </a:ext>
              </a:extLst>
            </p:cNvPr>
            <p:cNvSpPr/>
            <p:nvPr/>
          </p:nvSpPr>
          <p:spPr>
            <a:xfrm rot="9900000">
              <a:off x="6326016" y="469892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5" name="Rectangle 414">
              <a:extLst>
                <a:ext uri="{FF2B5EF4-FFF2-40B4-BE49-F238E27FC236}">
                  <a16:creationId xmlns:a16="http://schemas.microsoft.com/office/drawing/2014/main" xmlns="" id="{F60CAEA2-8EA4-4BC4-9B4A-C891A12ED24C}"/>
                </a:ext>
              </a:extLst>
            </p:cNvPr>
            <p:cNvSpPr/>
            <p:nvPr/>
          </p:nvSpPr>
          <p:spPr>
            <a:xfrm rot="9900000">
              <a:off x="1591164" y="196525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6" name="Rectangle 415">
              <a:extLst>
                <a:ext uri="{FF2B5EF4-FFF2-40B4-BE49-F238E27FC236}">
                  <a16:creationId xmlns:a16="http://schemas.microsoft.com/office/drawing/2014/main" xmlns="" id="{64A7454B-2A51-4FFD-9773-C2AF7A3485F8}"/>
                </a:ext>
              </a:extLst>
            </p:cNvPr>
            <p:cNvSpPr/>
            <p:nvPr/>
          </p:nvSpPr>
          <p:spPr>
            <a:xfrm rot="10800000">
              <a:off x="5891586" y="526508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7" name="Rectangle 416">
              <a:extLst>
                <a:ext uri="{FF2B5EF4-FFF2-40B4-BE49-F238E27FC236}">
                  <a16:creationId xmlns:a16="http://schemas.microsoft.com/office/drawing/2014/main" xmlns="" id="{349DC073-778A-4A7A-8FFF-0CE8A04DFF6E}"/>
                </a:ext>
              </a:extLst>
            </p:cNvPr>
            <p:cNvSpPr/>
            <p:nvPr/>
          </p:nvSpPr>
          <p:spPr>
            <a:xfrm rot="10800000">
              <a:off x="2025594" y="139909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8" name="Rectangle 417">
              <a:extLst>
                <a:ext uri="{FF2B5EF4-FFF2-40B4-BE49-F238E27FC236}">
                  <a16:creationId xmlns:a16="http://schemas.microsoft.com/office/drawing/2014/main" xmlns="" id="{0CD5DEE1-511D-4502-8255-C2925E94C218}"/>
                </a:ext>
              </a:extLst>
            </p:cNvPr>
            <p:cNvSpPr/>
            <p:nvPr/>
          </p:nvSpPr>
          <p:spPr>
            <a:xfrm rot="11700000">
              <a:off x="5325424" y="5699520"/>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9" name="Rectangle 418">
              <a:extLst>
                <a:ext uri="{FF2B5EF4-FFF2-40B4-BE49-F238E27FC236}">
                  <a16:creationId xmlns:a16="http://schemas.microsoft.com/office/drawing/2014/main" xmlns="" id="{A2C8E6CE-C455-4988-BCD9-39333DD998D7}"/>
                </a:ext>
              </a:extLst>
            </p:cNvPr>
            <p:cNvSpPr/>
            <p:nvPr/>
          </p:nvSpPr>
          <p:spPr>
            <a:xfrm rot="11700000">
              <a:off x="2591756" y="964667"/>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0" name="Rectangle 419">
              <a:extLst>
                <a:ext uri="{FF2B5EF4-FFF2-40B4-BE49-F238E27FC236}">
                  <a16:creationId xmlns:a16="http://schemas.microsoft.com/office/drawing/2014/main" xmlns="" id="{0FB67B44-56E5-455F-B455-88951EA448F3}"/>
                </a:ext>
              </a:extLst>
            </p:cNvPr>
            <p:cNvSpPr/>
            <p:nvPr/>
          </p:nvSpPr>
          <p:spPr>
            <a:xfrm rot="12600000">
              <a:off x="4666115" y="597261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1" name="Rectangle 420">
              <a:extLst>
                <a:ext uri="{FF2B5EF4-FFF2-40B4-BE49-F238E27FC236}">
                  <a16:creationId xmlns:a16="http://schemas.microsoft.com/office/drawing/2014/main" xmlns="" id="{30C1E9DF-9F03-441E-8401-2A79C4827A39}"/>
                </a:ext>
              </a:extLst>
            </p:cNvPr>
            <p:cNvSpPr/>
            <p:nvPr/>
          </p:nvSpPr>
          <p:spPr>
            <a:xfrm rot="12600000">
              <a:off x="3251065" y="69157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3" name="Oval 422">
            <a:extLst>
              <a:ext uri="{FF2B5EF4-FFF2-40B4-BE49-F238E27FC236}">
                <a16:creationId xmlns:a16="http://schemas.microsoft.com/office/drawing/2014/main" xmlns="" id="{5AF3EE30-9F79-462D-B47C-BB0F01987629}"/>
              </a:ext>
            </a:extLst>
          </p:cNvPr>
          <p:cNvSpPr/>
          <p:nvPr/>
        </p:nvSpPr>
        <p:spPr>
          <a:xfrm>
            <a:off x="3896579" y="3295075"/>
            <a:ext cx="247970" cy="247970"/>
          </a:xfrm>
          <a:prstGeom prst="ellipse">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Freeform: Shape 190">
            <a:extLst>
              <a:ext uri="{FF2B5EF4-FFF2-40B4-BE49-F238E27FC236}">
                <a16:creationId xmlns:a16="http://schemas.microsoft.com/office/drawing/2014/main" xmlns="" id="{A16F3319-95A7-447F-A9A0-BE7E5C298DB8}"/>
              </a:ext>
            </a:extLst>
          </p:cNvPr>
          <p:cNvSpPr/>
          <p:nvPr/>
        </p:nvSpPr>
        <p:spPr>
          <a:xfrm>
            <a:off x="-3793490" y="-4229556"/>
            <a:ext cx="15297232" cy="15297232"/>
          </a:xfrm>
          <a:custGeom>
            <a:avLst/>
            <a:gdLst>
              <a:gd name="connsiteX0" fmla="*/ 1919859 w 4865986"/>
              <a:gd name="connsiteY0" fmla="*/ 4783256 h 4865986"/>
              <a:gd name="connsiteX1" fmla="*/ 1948021 w 4865986"/>
              <a:gd name="connsiteY1" fmla="*/ 4790497 h 4865986"/>
              <a:gd name="connsiteX2" fmla="*/ 2186953 w 4865986"/>
              <a:gd name="connsiteY2" fmla="*/ 4826962 h 4865986"/>
              <a:gd name="connsiteX3" fmla="*/ 2320351 w 4865986"/>
              <a:gd name="connsiteY3" fmla="*/ 4833698 h 4865986"/>
              <a:gd name="connsiteX4" fmla="*/ 2320351 w 4865986"/>
              <a:gd name="connsiteY4" fmla="*/ 4865986 h 4865986"/>
              <a:gd name="connsiteX5" fmla="*/ 2183652 w 4865986"/>
              <a:gd name="connsiteY5" fmla="*/ 4859084 h 4865986"/>
              <a:gd name="connsiteX6" fmla="*/ 1941514 w 4865986"/>
              <a:gd name="connsiteY6" fmla="*/ 4822129 h 4865986"/>
              <a:gd name="connsiteX7" fmla="*/ 1911510 w 4865986"/>
              <a:gd name="connsiteY7" fmla="*/ 4814414 h 4865986"/>
              <a:gd name="connsiteX8" fmla="*/ 2946131 w 4865986"/>
              <a:gd name="connsiteY8" fmla="*/ 4783255 h 4865986"/>
              <a:gd name="connsiteX9" fmla="*/ 2954480 w 4865986"/>
              <a:gd name="connsiteY9" fmla="*/ 4814413 h 4865986"/>
              <a:gd name="connsiteX10" fmla="*/ 2924472 w 4865986"/>
              <a:gd name="connsiteY10" fmla="*/ 4822129 h 4865986"/>
              <a:gd name="connsiteX11" fmla="*/ 2682334 w 4865986"/>
              <a:gd name="connsiteY11" fmla="*/ 4859084 h 4865986"/>
              <a:gd name="connsiteX12" fmla="*/ 2545637 w 4865986"/>
              <a:gd name="connsiteY12" fmla="*/ 4865986 h 4865986"/>
              <a:gd name="connsiteX13" fmla="*/ 2545637 w 4865986"/>
              <a:gd name="connsiteY13" fmla="*/ 4833698 h 4865986"/>
              <a:gd name="connsiteX14" fmla="*/ 2679033 w 4865986"/>
              <a:gd name="connsiteY14" fmla="*/ 4826962 h 4865986"/>
              <a:gd name="connsiteX15" fmla="*/ 2917965 w 4865986"/>
              <a:gd name="connsiteY15" fmla="*/ 4790497 h 4865986"/>
              <a:gd name="connsiteX16" fmla="*/ 1329348 w 4865986"/>
              <a:gd name="connsiteY16" fmla="*/ 4569847 h 4865986"/>
              <a:gd name="connsiteX17" fmla="*/ 1496317 w 4865986"/>
              <a:gd name="connsiteY17" fmla="*/ 4650280 h 4865986"/>
              <a:gd name="connsiteX18" fmla="*/ 1702077 w 4865986"/>
              <a:gd name="connsiteY18" fmla="*/ 4725589 h 4865986"/>
              <a:gd name="connsiteX19" fmla="*/ 1693695 w 4865986"/>
              <a:gd name="connsiteY19" fmla="*/ 4756872 h 4865986"/>
              <a:gd name="connsiteX20" fmla="*/ 1483749 w 4865986"/>
              <a:gd name="connsiteY20" fmla="*/ 4680031 h 4865986"/>
              <a:gd name="connsiteX21" fmla="*/ 1313174 w 4865986"/>
              <a:gd name="connsiteY21" fmla="*/ 4597861 h 4865986"/>
              <a:gd name="connsiteX22" fmla="*/ 3536644 w 4865986"/>
              <a:gd name="connsiteY22" fmla="*/ 4569844 h 4865986"/>
              <a:gd name="connsiteX23" fmla="*/ 3552818 w 4865986"/>
              <a:gd name="connsiteY23" fmla="*/ 4597858 h 4865986"/>
              <a:gd name="connsiteX24" fmla="*/ 3382238 w 4865986"/>
              <a:gd name="connsiteY24" fmla="*/ 4680031 h 4865986"/>
              <a:gd name="connsiteX25" fmla="*/ 3172295 w 4865986"/>
              <a:gd name="connsiteY25" fmla="*/ 4756870 h 4865986"/>
              <a:gd name="connsiteX26" fmla="*/ 3163913 w 4865986"/>
              <a:gd name="connsiteY26" fmla="*/ 4725588 h 4865986"/>
              <a:gd name="connsiteX27" fmla="*/ 3369670 w 4865986"/>
              <a:gd name="connsiteY27" fmla="*/ 4650280 h 4865986"/>
              <a:gd name="connsiteX28" fmla="*/ 814868 w 4865986"/>
              <a:gd name="connsiteY28" fmla="*/ 4210416 h 4865986"/>
              <a:gd name="connsiteX29" fmla="*/ 902304 w 4865986"/>
              <a:gd name="connsiteY29" fmla="*/ 4289883 h 4865986"/>
              <a:gd name="connsiteX30" fmla="*/ 1087556 w 4865986"/>
              <a:gd name="connsiteY30" fmla="*/ 4428412 h 4865986"/>
              <a:gd name="connsiteX31" fmla="*/ 1134427 w 4865986"/>
              <a:gd name="connsiteY31" fmla="*/ 4456887 h 4865986"/>
              <a:gd name="connsiteX32" fmla="*/ 1118296 w 4865986"/>
              <a:gd name="connsiteY32" fmla="*/ 4484828 h 4865986"/>
              <a:gd name="connsiteX33" fmla="*/ 1069504 w 4865986"/>
              <a:gd name="connsiteY33" fmla="*/ 4455186 h 4865986"/>
              <a:gd name="connsiteX34" fmla="*/ 881766 w 4865986"/>
              <a:gd name="connsiteY34" fmla="*/ 4314798 h 4865986"/>
              <a:gd name="connsiteX35" fmla="*/ 792037 w 4865986"/>
              <a:gd name="connsiteY35" fmla="*/ 4233247 h 4865986"/>
              <a:gd name="connsiteX36" fmla="*/ 4051123 w 4865986"/>
              <a:gd name="connsiteY36" fmla="*/ 4210412 h 4865986"/>
              <a:gd name="connsiteX37" fmla="*/ 4073954 w 4865986"/>
              <a:gd name="connsiteY37" fmla="*/ 4233243 h 4865986"/>
              <a:gd name="connsiteX38" fmla="*/ 3984220 w 4865986"/>
              <a:gd name="connsiteY38" fmla="*/ 4314798 h 4865986"/>
              <a:gd name="connsiteX39" fmla="*/ 3796483 w 4865986"/>
              <a:gd name="connsiteY39" fmla="*/ 4455186 h 4865986"/>
              <a:gd name="connsiteX40" fmla="*/ 3747695 w 4865986"/>
              <a:gd name="connsiteY40" fmla="*/ 4484825 h 4865986"/>
              <a:gd name="connsiteX41" fmla="*/ 3731564 w 4865986"/>
              <a:gd name="connsiteY41" fmla="*/ 4456884 h 4865986"/>
              <a:gd name="connsiteX42" fmla="*/ 3778430 w 4865986"/>
              <a:gd name="connsiteY42" fmla="*/ 4428412 h 4865986"/>
              <a:gd name="connsiteX43" fmla="*/ 3963682 w 4865986"/>
              <a:gd name="connsiteY43" fmla="*/ 4289883 h 4865986"/>
              <a:gd name="connsiteX44" fmla="*/ 409097 w 4865986"/>
              <a:gd name="connsiteY44" fmla="*/ 3731554 h 4865986"/>
              <a:gd name="connsiteX45" fmla="*/ 437575 w 4865986"/>
              <a:gd name="connsiteY45" fmla="*/ 3778430 h 4865986"/>
              <a:gd name="connsiteX46" fmla="*/ 576104 w 4865986"/>
              <a:gd name="connsiteY46" fmla="*/ 3963683 h 4865986"/>
              <a:gd name="connsiteX47" fmla="*/ 655567 w 4865986"/>
              <a:gd name="connsiteY47" fmla="*/ 4051114 h 4865986"/>
              <a:gd name="connsiteX48" fmla="*/ 632736 w 4865986"/>
              <a:gd name="connsiteY48" fmla="*/ 4073945 h 4865986"/>
              <a:gd name="connsiteX49" fmla="*/ 551189 w 4865986"/>
              <a:gd name="connsiteY49" fmla="*/ 3984221 h 4865986"/>
              <a:gd name="connsiteX50" fmla="*/ 410801 w 4865986"/>
              <a:gd name="connsiteY50" fmla="*/ 3796483 h 4865986"/>
              <a:gd name="connsiteX51" fmla="*/ 381156 w 4865986"/>
              <a:gd name="connsiteY51" fmla="*/ 3747686 h 4865986"/>
              <a:gd name="connsiteX52" fmla="*/ 4456892 w 4865986"/>
              <a:gd name="connsiteY52" fmla="*/ 3731551 h 4865986"/>
              <a:gd name="connsiteX53" fmla="*/ 4484833 w 4865986"/>
              <a:gd name="connsiteY53" fmla="*/ 3747682 h 4865986"/>
              <a:gd name="connsiteX54" fmla="*/ 4455186 w 4865986"/>
              <a:gd name="connsiteY54" fmla="*/ 3796483 h 4865986"/>
              <a:gd name="connsiteX55" fmla="*/ 4314798 w 4865986"/>
              <a:gd name="connsiteY55" fmla="*/ 3984221 h 4865986"/>
              <a:gd name="connsiteX56" fmla="*/ 4233254 w 4865986"/>
              <a:gd name="connsiteY56" fmla="*/ 4073942 h 4865986"/>
              <a:gd name="connsiteX57" fmla="*/ 4210423 w 4865986"/>
              <a:gd name="connsiteY57" fmla="*/ 4051111 h 4865986"/>
              <a:gd name="connsiteX58" fmla="*/ 4289883 w 4865986"/>
              <a:gd name="connsiteY58" fmla="*/ 3963683 h 4865986"/>
              <a:gd name="connsiteX59" fmla="*/ 4428412 w 4865986"/>
              <a:gd name="connsiteY59" fmla="*/ 3778430 h 4865986"/>
              <a:gd name="connsiteX60" fmla="*/ 140395 w 4865986"/>
              <a:gd name="connsiteY60" fmla="*/ 3163903 h 4865986"/>
              <a:gd name="connsiteX61" fmla="*/ 215707 w 4865986"/>
              <a:gd name="connsiteY61" fmla="*/ 3369670 h 4865986"/>
              <a:gd name="connsiteX62" fmla="*/ 296137 w 4865986"/>
              <a:gd name="connsiteY62" fmla="*/ 3536634 h 4865986"/>
              <a:gd name="connsiteX63" fmla="*/ 268124 w 4865986"/>
              <a:gd name="connsiteY63" fmla="*/ 3552807 h 4865986"/>
              <a:gd name="connsiteX64" fmla="*/ 185956 w 4865986"/>
              <a:gd name="connsiteY64" fmla="*/ 3382238 h 4865986"/>
              <a:gd name="connsiteX65" fmla="*/ 109112 w 4865986"/>
              <a:gd name="connsiteY65" fmla="*/ 3172285 h 4865986"/>
              <a:gd name="connsiteX66" fmla="*/ 4725592 w 4865986"/>
              <a:gd name="connsiteY66" fmla="*/ 3163901 h 4865986"/>
              <a:gd name="connsiteX67" fmla="*/ 4756875 w 4865986"/>
              <a:gd name="connsiteY67" fmla="*/ 3172283 h 4865986"/>
              <a:gd name="connsiteX68" fmla="*/ 4680030 w 4865986"/>
              <a:gd name="connsiteY68" fmla="*/ 3382238 h 4865986"/>
              <a:gd name="connsiteX69" fmla="*/ 4597865 w 4865986"/>
              <a:gd name="connsiteY69" fmla="*/ 3552803 h 4865986"/>
              <a:gd name="connsiteX70" fmla="*/ 4569851 w 4865986"/>
              <a:gd name="connsiteY70" fmla="*/ 3536629 h 4865986"/>
              <a:gd name="connsiteX71" fmla="*/ 4650280 w 4865986"/>
              <a:gd name="connsiteY71" fmla="*/ 3369670 h 4865986"/>
              <a:gd name="connsiteX72" fmla="*/ 32288 w 4865986"/>
              <a:gd name="connsiteY72" fmla="*/ 2545628 h 4865986"/>
              <a:gd name="connsiteX73" fmla="*/ 39024 w 4865986"/>
              <a:gd name="connsiteY73" fmla="*/ 2679033 h 4865986"/>
              <a:gd name="connsiteX74" fmla="*/ 75490 w 4865986"/>
              <a:gd name="connsiteY74" fmla="*/ 2917965 h 4865986"/>
              <a:gd name="connsiteX75" fmla="*/ 82729 w 4865986"/>
              <a:gd name="connsiteY75" fmla="*/ 2946121 h 4865986"/>
              <a:gd name="connsiteX76" fmla="*/ 51571 w 4865986"/>
              <a:gd name="connsiteY76" fmla="*/ 2954470 h 4865986"/>
              <a:gd name="connsiteX77" fmla="*/ 43858 w 4865986"/>
              <a:gd name="connsiteY77" fmla="*/ 2924472 h 4865986"/>
              <a:gd name="connsiteX78" fmla="*/ 6903 w 4865986"/>
              <a:gd name="connsiteY78" fmla="*/ 2682334 h 4865986"/>
              <a:gd name="connsiteX79" fmla="*/ 0 w 4865986"/>
              <a:gd name="connsiteY79" fmla="*/ 2545628 h 4865986"/>
              <a:gd name="connsiteX80" fmla="*/ 4865986 w 4865986"/>
              <a:gd name="connsiteY80" fmla="*/ 2545628 h 4865986"/>
              <a:gd name="connsiteX81" fmla="*/ 4859083 w 4865986"/>
              <a:gd name="connsiteY81" fmla="*/ 2682334 h 4865986"/>
              <a:gd name="connsiteX82" fmla="*/ 4822129 w 4865986"/>
              <a:gd name="connsiteY82" fmla="*/ 2924472 h 4865986"/>
              <a:gd name="connsiteX83" fmla="*/ 4814416 w 4865986"/>
              <a:gd name="connsiteY83" fmla="*/ 2954468 h 4865986"/>
              <a:gd name="connsiteX84" fmla="*/ 4783258 w 4865986"/>
              <a:gd name="connsiteY84" fmla="*/ 2946119 h 4865986"/>
              <a:gd name="connsiteX85" fmla="*/ 4790497 w 4865986"/>
              <a:gd name="connsiteY85" fmla="*/ 2917965 h 4865986"/>
              <a:gd name="connsiteX86" fmla="*/ 4826962 w 4865986"/>
              <a:gd name="connsiteY86" fmla="*/ 2679033 h 4865986"/>
              <a:gd name="connsiteX87" fmla="*/ 4833698 w 4865986"/>
              <a:gd name="connsiteY87" fmla="*/ 2545628 h 4865986"/>
              <a:gd name="connsiteX88" fmla="*/ 4814412 w 4865986"/>
              <a:gd name="connsiteY88" fmla="*/ 1911504 h 4865986"/>
              <a:gd name="connsiteX89" fmla="*/ 4822129 w 4865986"/>
              <a:gd name="connsiteY89" fmla="*/ 1941514 h 4865986"/>
              <a:gd name="connsiteX90" fmla="*/ 4859083 w 4865986"/>
              <a:gd name="connsiteY90" fmla="*/ 2183652 h 4865986"/>
              <a:gd name="connsiteX91" fmla="*/ 4865986 w 4865986"/>
              <a:gd name="connsiteY91" fmla="*/ 2320343 h 4865986"/>
              <a:gd name="connsiteX92" fmla="*/ 4833698 w 4865986"/>
              <a:gd name="connsiteY92" fmla="*/ 2320343 h 4865986"/>
              <a:gd name="connsiteX93" fmla="*/ 4826962 w 4865986"/>
              <a:gd name="connsiteY93" fmla="*/ 2186953 h 4865986"/>
              <a:gd name="connsiteX94" fmla="*/ 4790497 w 4865986"/>
              <a:gd name="connsiteY94" fmla="*/ 1948021 h 4865986"/>
              <a:gd name="connsiteX95" fmla="*/ 4783254 w 4865986"/>
              <a:gd name="connsiteY95" fmla="*/ 1919852 h 4865986"/>
              <a:gd name="connsiteX96" fmla="*/ 51575 w 4865986"/>
              <a:gd name="connsiteY96" fmla="*/ 1911501 h 4865986"/>
              <a:gd name="connsiteX97" fmla="*/ 82733 w 4865986"/>
              <a:gd name="connsiteY97" fmla="*/ 1919850 h 4865986"/>
              <a:gd name="connsiteX98" fmla="*/ 75490 w 4865986"/>
              <a:gd name="connsiteY98" fmla="*/ 1948021 h 4865986"/>
              <a:gd name="connsiteX99" fmla="*/ 39024 w 4865986"/>
              <a:gd name="connsiteY99" fmla="*/ 2186953 h 4865986"/>
              <a:gd name="connsiteX100" fmla="*/ 32289 w 4865986"/>
              <a:gd name="connsiteY100" fmla="*/ 2320342 h 4865986"/>
              <a:gd name="connsiteX101" fmla="*/ 1 w 4865986"/>
              <a:gd name="connsiteY101" fmla="*/ 2320342 h 4865986"/>
              <a:gd name="connsiteX102" fmla="*/ 6903 w 4865986"/>
              <a:gd name="connsiteY102" fmla="*/ 2183652 h 4865986"/>
              <a:gd name="connsiteX103" fmla="*/ 43858 w 4865986"/>
              <a:gd name="connsiteY103" fmla="*/ 1941514 h 4865986"/>
              <a:gd name="connsiteX104" fmla="*/ 4597859 w 4865986"/>
              <a:gd name="connsiteY104" fmla="*/ 1313171 h 4865986"/>
              <a:gd name="connsiteX105" fmla="*/ 4680030 w 4865986"/>
              <a:gd name="connsiteY105" fmla="*/ 1483749 h 4865986"/>
              <a:gd name="connsiteX106" fmla="*/ 4756869 w 4865986"/>
              <a:gd name="connsiteY106" fmla="*/ 1693689 h 4865986"/>
              <a:gd name="connsiteX107" fmla="*/ 4725587 w 4865986"/>
              <a:gd name="connsiteY107" fmla="*/ 1702071 h 4865986"/>
              <a:gd name="connsiteX108" fmla="*/ 4650280 w 4865986"/>
              <a:gd name="connsiteY108" fmla="*/ 1496316 h 4865986"/>
              <a:gd name="connsiteX109" fmla="*/ 4569845 w 4865986"/>
              <a:gd name="connsiteY109" fmla="*/ 1329345 h 4865986"/>
              <a:gd name="connsiteX110" fmla="*/ 268129 w 4865986"/>
              <a:gd name="connsiteY110" fmla="*/ 1313167 h 4865986"/>
              <a:gd name="connsiteX111" fmla="*/ 296143 w 4865986"/>
              <a:gd name="connsiteY111" fmla="*/ 1329341 h 4865986"/>
              <a:gd name="connsiteX112" fmla="*/ 215707 w 4865986"/>
              <a:gd name="connsiteY112" fmla="*/ 1496316 h 4865986"/>
              <a:gd name="connsiteX113" fmla="*/ 140400 w 4865986"/>
              <a:gd name="connsiteY113" fmla="*/ 1702069 h 4865986"/>
              <a:gd name="connsiteX114" fmla="*/ 109118 w 4865986"/>
              <a:gd name="connsiteY114" fmla="*/ 1693687 h 4865986"/>
              <a:gd name="connsiteX115" fmla="*/ 185956 w 4865986"/>
              <a:gd name="connsiteY115" fmla="*/ 1483749 h 4865986"/>
              <a:gd name="connsiteX116" fmla="*/ 4233247 w 4865986"/>
              <a:gd name="connsiteY116" fmla="*/ 792037 h 4865986"/>
              <a:gd name="connsiteX117" fmla="*/ 4314798 w 4865986"/>
              <a:gd name="connsiteY117" fmla="*/ 881766 h 4865986"/>
              <a:gd name="connsiteX118" fmla="*/ 4455186 w 4865986"/>
              <a:gd name="connsiteY118" fmla="*/ 1069504 h 4865986"/>
              <a:gd name="connsiteX119" fmla="*/ 4484826 w 4865986"/>
              <a:gd name="connsiteY119" fmla="*/ 1118293 h 4865986"/>
              <a:gd name="connsiteX120" fmla="*/ 4456885 w 4865986"/>
              <a:gd name="connsiteY120" fmla="*/ 1134425 h 4865986"/>
              <a:gd name="connsiteX121" fmla="*/ 4428412 w 4865986"/>
              <a:gd name="connsiteY121" fmla="*/ 1087556 h 4865986"/>
              <a:gd name="connsiteX122" fmla="*/ 4289883 w 4865986"/>
              <a:gd name="connsiteY122" fmla="*/ 902304 h 4865986"/>
              <a:gd name="connsiteX123" fmla="*/ 4210416 w 4865986"/>
              <a:gd name="connsiteY123" fmla="*/ 814868 h 4865986"/>
              <a:gd name="connsiteX124" fmla="*/ 632743 w 4865986"/>
              <a:gd name="connsiteY124" fmla="*/ 792033 h 4865986"/>
              <a:gd name="connsiteX125" fmla="*/ 655574 w 4865986"/>
              <a:gd name="connsiteY125" fmla="*/ 814864 h 4865986"/>
              <a:gd name="connsiteX126" fmla="*/ 576104 w 4865986"/>
              <a:gd name="connsiteY126" fmla="*/ 902304 h 4865986"/>
              <a:gd name="connsiteX127" fmla="*/ 437575 w 4865986"/>
              <a:gd name="connsiteY127" fmla="*/ 1087556 h 4865986"/>
              <a:gd name="connsiteX128" fmla="*/ 409103 w 4865986"/>
              <a:gd name="connsiteY128" fmla="*/ 1134421 h 4865986"/>
              <a:gd name="connsiteX129" fmla="*/ 381163 w 4865986"/>
              <a:gd name="connsiteY129" fmla="*/ 1118290 h 4865986"/>
              <a:gd name="connsiteX130" fmla="*/ 410801 w 4865986"/>
              <a:gd name="connsiteY130" fmla="*/ 1069504 h 4865986"/>
              <a:gd name="connsiteX131" fmla="*/ 551189 w 4865986"/>
              <a:gd name="connsiteY131" fmla="*/ 881766 h 4865986"/>
              <a:gd name="connsiteX132" fmla="*/ 3747689 w 4865986"/>
              <a:gd name="connsiteY132" fmla="*/ 381158 h 4865986"/>
              <a:gd name="connsiteX133" fmla="*/ 3796483 w 4865986"/>
              <a:gd name="connsiteY133" fmla="*/ 410801 h 4865986"/>
              <a:gd name="connsiteX134" fmla="*/ 3984220 w 4865986"/>
              <a:gd name="connsiteY134" fmla="*/ 551188 h 4865986"/>
              <a:gd name="connsiteX135" fmla="*/ 4073946 w 4865986"/>
              <a:gd name="connsiteY135" fmla="*/ 632736 h 4865986"/>
              <a:gd name="connsiteX136" fmla="*/ 4051115 w 4865986"/>
              <a:gd name="connsiteY136" fmla="*/ 655567 h 4865986"/>
              <a:gd name="connsiteX137" fmla="*/ 3963682 w 4865986"/>
              <a:gd name="connsiteY137" fmla="*/ 576103 h 4865986"/>
              <a:gd name="connsiteX138" fmla="*/ 3778430 w 4865986"/>
              <a:gd name="connsiteY138" fmla="*/ 437574 h 4865986"/>
              <a:gd name="connsiteX139" fmla="*/ 3731557 w 4865986"/>
              <a:gd name="connsiteY139" fmla="*/ 409098 h 4865986"/>
              <a:gd name="connsiteX140" fmla="*/ 1118303 w 4865986"/>
              <a:gd name="connsiteY140" fmla="*/ 381155 h 4865986"/>
              <a:gd name="connsiteX141" fmla="*/ 1134434 w 4865986"/>
              <a:gd name="connsiteY141" fmla="*/ 409095 h 4865986"/>
              <a:gd name="connsiteX142" fmla="*/ 1087556 w 4865986"/>
              <a:gd name="connsiteY142" fmla="*/ 437574 h 4865986"/>
              <a:gd name="connsiteX143" fmla="*/ 902304 w 4865986"/>
              <a:gd name="connsiteY143" fmla="*/ 576103 h 4865986"/>
              <a:gd name="connsiteX144" fmla="*/ 814876 w 4865986"/>
              <a:gd name="connsiteY144" fmla="*/ 655563 h 4865986"/>
              <a:gd name="connsiteX145" fmla="*/ 792045 w 4865986"/>
              <a:gd name="connsiteY145" fmla="*/ 632732 h 4865986"/>
              <a:gd name="connsiteX146" fmla="*/ 881766 w 4865986"/>
              <a:gd name="connsiteY146" fmla="*/ 551188 h 4865986"/>
              <a:gd name="connsiteX147" fmla="*/ 1069504 w 4865986"/>
              <a:gd name="connsiteY147" fmla="*/ 410801 h 4865986"/>
              <a:gd name="connsiteX148" fmla="*/ 3172291 w 4865986"/>
              <a:gd name="connsiteY148" fmla="*/ 109114 h 4865986"/>
              <a:gd name="connsiteX149" fmla="*/ 3382238 w 4865986"/>
              <a:gd name="connsiteY149" fmla="*/ 185956 h 4865986"/>
              <a:gd name="connsiteX150" fmla="*/ 3552811 w 4865986"/>
              <a:gd name="connsiteY150" fmla="*/ 268125 h 4865986"/>
              <a:gd name="connsiteX151" fmla="*/ 3536637 w 4865986"/>
              <a:gd name="connsiteY151" fmla="*/ 296139 h 4865986"/>
              <a:gd name="connsiteX152" fmla="*/ 3369670 w 4865986"/>
              <a:gd name="connsiteY152" fmla="*/ 215706 h 4865986"/>
              <a:gd name="connsiteX153" fmla="*/ 3163909 w 4865986"/>
              <a:gd name="connsiteY153" fmla="*/ 140397 h 4865986"/>
              <a:gd name="connsiteX154" fmla="*/ 1693699 w 4865986"/>
              <a:gd name="connsiteY154" fmla="*/ 109113 h 4865986"/>
              <a:gd name="connsiteX155" fmla="*/ 1702081 w 4865986"/>
              <a:gd name="connsiteY155" fmla="*/ 140396 h 4865986"/>
              <a:gd name="connsiteX156" fmla="*/ 1496317 w 4865986"/>
              <a:gd name="connsiteY156" fmla="*/ 215706 h 4865986"/>
              <a:gd name="connsiteX157" fmla="*/ 1329355 w 4865986"/>
              <a:gd name="connsiteY157" fmla="*/ 296136 h 4865986"/>
              <a:gd name="connsiteX158" fmla="*/ 1313181 w 4865986"/>
              <a:gd name="connsiteY158" fmla="*/ 268123 h 4865986"/>
              <a:gd name="connsiteX159" fmla="*/ 1483749 w 4865986"/>
              <a:gd name="connsiteY159" fmla="*/ 185956 h 4865986"/>
              <a:gd name="connsiteX160" fmla="*/ 2545637 w 4865986"/>
              <a:gd name="connsiteY160" fmla="*/ 0 h 4865986"/>
              <a:gd name="connsiteX161" fmla="*/ 2682334 w 4865986"/>
              <a:gd name="connsiteY161" fmla="*/ 6903 h 4865986"/>
              <a:gd name="connsiteX162" fmla="*/ 2924472 w 4865986"/>
              <a:gd name="connsiteY162" fmla="*/ 43857 h 4865986"/>
              <a:gd name="connsiteX163" fmla="*/ 2954476 w 4865986"/>
              <a:gd name="connsiteY163" fmla="*/ 51572 h 4865986"/>
              <a:gd name="connsiteX164" fmla="*/ 2946127 w 4865986"/>
              <a:gd name="connsiteY164" fmla="*/ 82731 h 4865986"/>
              <a:gd name="connsiteX165" fmla="*/ 2917965 w 4865986"/>
              <a:gd name="connsiteY165" fmla="*/ 75490 h 4865986"/>
              <a:gd name="connsiteX166" fmla="*/ 2679033 w 4865986"/>
              <a:gd name="connsiteY166" fmla="*/ 39024 h 4865986"/>
              <a:gd name="connsiteX167" fmla="*/ 2545637 w 4865986"/>
              <a:gd name="connsiteY167" fmla="*/ 32288 h 4865986"/>
              <a:gd name="connsiteX168" fmla="*/ 2320350 w 4865986"/>
              <a:gd name="connsiteY168" fmla="*/ 0 h 4865986"/>
              <a:gd name="connsiteX169" fmla="*/ 2320350 w 4865986"/>
              <a:gd name="connsiteY169" fmla="*/ 32288 h 4865986"/>
              <a:gd name="connsiteX170" fmla="*/ 2186953 w 4865986"/>
              <a:gd name="connsiteY170" fmla="*/ 39024 h 4865986"/>
              <a:gd name="connsiteX171" fmla="*/ 1948021 w 4865986"/>
              <a:gd name="connsiteY171" fmla="*/ 75490 h 4865986"/>
              <a:gd name="connsiteX172" fmla="*/ 1919863 w 4865986"/>
              <a:gd name="connsiteY172" fmla="*/ 82730 h 4865986"/>
              <a:gd name="connsiteX173" fmla="*/ 1911514 w 4865986"/>
              <a:gd name="connsiteY173" fmla="*/ 51571 h 4865986"/>
              <a:gd name="connsiteX174" fmla="*/ 1941514 w 4865986"/>
              <a:gd name="connsiteY174" fmla="*/ 43857 h 4865986"/>
              <a:gd name="connsiteX175" fmla="*/ 2183652 w 4865986"/>
              <a:gd name="connsiteY175" fmla="*/ 6903 h 486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4865986" h="4865986">
                <a:moveTo>
                  <a:pt x="1919859" y="4783256"/>
                </a:moveTo>
                <a:lnTo>
                  <a:pt x="1948021" y="4790497"/>
                </a:lnTo>
                <a:cubicBezTo>
                  <a:pt x="2026346" y="4806525"/>
                  <a:pt x="2106058" y="4818747"/>
                  <a:pt x="2186953" y="4826962"/>
                </a:cubicBezTo>
                <a:lnTo>
                  <a:pt x="2320351" y="4833698"/>
                </a:lnTo>
                <a:lnTo>
                  <a:pt x="2320351" y="4865986"/>
                </a:lnTo>
                <a:lnTo>
                  <a:pt x="2183652" y="4859084"/>
                </a:lnTo>
                <a:cubicBezTo>
                  <a:pt x="2101671" y="4850758"/>
                  <a:pt x="2020890" y="4838372"/>
                  <a:pt x="1941514" y="4822129"/>
                </a:cubicBezTo>
                <a:lnTo>
                  <a:pt x="1911510" y="4814414"/>
                </a:lnTo>
                <a:close/>
                <a:moveTo>
                  <a:pt x="2946131" y="4783255"/>
                </a:moveTo>
                <a:lnTo>
                  <a:pt x="2954480" y="4814413"/>
                </a:lnTo>
                <a:lnTo>
                  <a:pt x="2924472" y="4822129"/>
                </a:lnTo>
                <a:cubicBezTo>
                  <a:pt x="2845096" y="4838372"/>
                  <a:pt x="2764315" y="4850758"/>
                  <a:pt x="2682334" y="4859084"/>
                </a:cubicBezTo>
                <a:lnTo>
                  <a:pt x="2545637" y="4865986"/>
                </a:lnTo>
                <a:lnTo>
                  <a:pt x="2545637" y="4833698"/>
                </a:lnTo>
                <a:lnTo>
                  <a:pt x="2679033" y="4826962"/>
                </a:lnTo>
                <a:cubicBezTo>
                  <a:pt x="2759929" y="4818747"/>
                  <a:pt x="2839640" y="4806525"/>
                  <a:pt x="2917965" y="4790497"/>
                </a:cubicBezTo>
                <a:close/>
                <a:moveTo>
                  <a:pt x="1329348" y="4569847"/>
                </a:moveTo>
                <a:lnTo>
                  <a:pt x="1496317" y="4650280"/>
                </a:lnTo>
                <a:lnTo>
                  <a:pt x="1702077" y="4725589"/>
                </a:lnTo>
                <a:lnTo>
                  <a:pt x="1693695" y="4756872"/>
                </a:lnTo>
                <a:lnTo>
                  <a:pt x="1483749" y="4680031"/>
                </a:lnTo>
                <a:lnTo>
                  <a:pt x="1313174" y="4597861"/>
                </a:lnTo>
                <a:close/>
                <a:moveTo>
                  <a:pt x="3536644" y="4569844"/>
                </a:moveTo>
                <a:lnTo>
                  <a:pt x="3552818" y="4597858"/>
                </a:lnTo>
                <a:lnTo>
                  <a:pt x="3382238" y="4680031"/>
                </a:lnTo>
                <a:lnTo>
                  <a:pt x="3172295" y="4756870"/>
                </a:lnTo>
                <a:lnTo>
                  <a:pt x="3163913" y="4725588"/>
                </a:lnTo>
                <a:lnTo>
                  <a:pt x="3369670" y="4650280"/>
                </a:lnTo>
                <a:close/>
                <a:moveTo>
                  <a:pt x="814868" y="4210416"/>
                </a:moveTo>
                <a:lnTo>
                  <a:pt x="902304" y="4289883"/>
                </a:lnTo>
                <a:cubicBezTo>
                  <a:pt x="961728" y="4338924"/>
                  <a:pt x="1023546" y="4385167"/>
                  <a:pt x="1087556" y="4428412"/>
                </a:cubicBezTo>
                <a:lnTo>
                  <a:pt x="1134427" y="4456887"/>
                </a:lnTo>
                <a:lnTo>
                  <a:pt x="1118296" y="4484828"/>
                </a:lnTo>
                <a:lnTo>
                  <a:pt x="1069504" y="4455186"/>
                </a:lnTo>
                <a:cubicBezTo>
                  <a:pt x="1004634" y="4411361"/>
                  <a:pt x="941987" y="4364497"/>
                  <a:pt x="881766" y="4314798"/>
                </a:cubicBezTo>
                <a:lnTo>
                  <a:pt x="792037" y="4233247"/>
                </a:lnTo>
                <a:close/>
                <a:moveTo>
                  <a:pt x="4051123" y="4210412"/>
                </a:moveTo>
                <a:lnTo>
                  <a:pt x="4073954" y="4233243"/>
                </a:lnTo>
                <a:lnTo>
                  <a:pt x="3984220" y="4314798"/>
                </a:lnTo>
                <a:cubicBezTo>
                  <a:pt x="3923999" y="4364497"/>
                  <a:pt x="3861352" y="4411361"/>
                  <a:pt x="3796483" y="4455186"/>
                </a:cubicBezTo>
                <a:lnTo>
                  <a:pt x="3747695" y="4484825"/>
                </a:lnTo>
                <a:lnTo>
                  <a:pt x="3731564" y="4456884"/>
                </a:lnTo>
                <a:lnTo>
                  <a:pt x="3778430" y="4428412"/>
                </a:lnTo>
                <a:cubicBezTo>
                  <a:pt x="3842441" y="4385167"/>
                  <a:pt x="3904259" y="4338924"/>
                  <a:pt x="3963682" y="4289883"/>
                </a:cubicBezTo>
                <a:close/>
                <a:moveTo>
                  <a:pt x="409097" y="3731554"/>
                </a:moveTo>
                <a:lnTo>
                  <a:pt x="437575" y="3778430"/>
                </a:lnTo>
                <a:cubicBezTo>
                  <a:pt x="480819" y="3842441"/>
                  <a:pt x="527063" y="3904259"/>
                  <a:pt x="576104" y="3963683"/>
                </a:cubicBezTo>
                <a:lnTo>
                  <a:pt x="655567" y="4051114"/>
                </a:lnTo>
                <a:lnTo>
                  <a:pt x="632736" y="4073945"/>
                </a:lnTo>
                <a:lnTo>
                  <a:pt x="551189" y="3984221"/>
                </a:lnTo>
                <a:cubicBezTo>
                  <a:pt x="501490" y="3924000"/>
                  <a:pt x="454626" y="3861352"/>
                  <a:pt x="410801" y="3796483"/>
                </a:cubicBezTo>
                <a:lnTo>
                  <a:pt x="381156" y="3747686"/>
                </a:lnTo>
                <a:close/>
                <a:moveTo>
                  <a:pt x="4456892" y="3731551"/>
                </a:moveTo>
                <a:lnTo>
                  <a:pt x="4484833" y="3747682"/>
                </a:lnTo>
                <a:lnTo>
                  <a:pt x="4455186" y="3796483"/>
                </a:lnTo>
                <a:cubicBezTo>
                  <a:pt x="4411361" y="3861352"/>
                  <a:pt x="4364497" y="3924000"/>
                  <a:pt x="4314798" y="3984221"/>
                </a:cubicBezTo>
                <a:lnTo>
                  <a:pt x="4233254" y="4073942"/>
                </a:lnTo>
                <a:lnTo>
                  <a:pt x="4210423" y="4051111"/>
                </a:lnTo>
                <a:lnTo>
                  <a:pt x="4289883" y="3963683"/>
                </a:lnTo>
                <a:cubicBezTo>
                  <a:pt x="4338924" y="3904259"/>
                  <a:pt x="4385167" y="3842441"/>
                  <a:pt x="4428412" y="3778430"/>
                </a:cubicBezTo>
                <a:close/>
                <a:moveTo>
                  <a:pt x="140395" y="3163903"/>
                </a:moveTo>
                <a:lnTo>
                  <a:pt x="215707" y="3369670"/>
                </a:lnTo>
                <a:lnTo>
                  <a:pt x="296137" y="3536634"/>
                </a:lnTo>
                <a:lnTo>
                  <a:pt x="268124" y="3552807"/>
                </a:lnTo>
                <a:lnTo>
                  <a:pt x="185956" y="3382238"/>
                </a:lnTo>
                <a:lnTo>
                  <a:pt x="109112" y="3172285"/>
                </a:lnTo>
                <a:close/>
                <a:moveTo>
                  <a:pt x="4725592" y="3163901"/>
                </a:moveTo>
                <a:lnTo>
                  <a:pt x="4756875" y="3172283"/>
                </a:lnTo>
                <a:lnTo>
                  <a:pt x="4680030" y="3382238"/>
                </a:lnTo>
                <a:lnTo>
                  <a:pt x="4597865" y="3552803"/>
                </a:lnTo>
                <a:lnTo>
                  <a:pt x="4569851" y="3536629"/>
                </a:lnTo>
                <a:lnTo>
                  <a:pt x="4650280" y="3369670"/>
                </a:lnTo>
                <a:close/>
                <a:moveTo>
                  <a:pt x="32288" y="2545628"/>
                </a:moveTo>
                <a:lnTo>
                  <a:pt x="39024" y="2679033"/>
                </a:lnTo>
                <a:cubicBezTo>
                  <a:pt x="47240" y="2759929"/>
                  <a:pt x="59462" y="2839640"/>
                  <a:pt x="75490" y="2917965"/>
                </a:cubicBezTo>
                <a:lnTo>
                  <a:pt x="82729" y="2946121"/>
                </a:lnTo>
                <a:lnTo>
                  <a:pt x="51571" y="2954470"/>
                </a:lnTo>
                <a:lnTo>
                  <a:pt x="43858" y="2924472"/>
                </a:lnTo>
                <a:cubicBezTo>
                  <a:pt x="27615" y="2845096"/>
                  <a:pt x="15229" y="2764315"/>
                  <a:pt x="6903" y="2682334"/>
                </a:cubicBezTo>
                <a:lnTo>
                  <a:pt x="0" y="2545628"/>
                </a:lnTo>
                <a:close/>
                <a:moveTo>
                  <a:pt x="4865986" y="2545628"/>
                </a:moveTo>
                <a:lnTo>
                  <a:pt x="4859083" y="2682334"/>
                </a:lnTo>
                <a:cubicBezTo>
                  <a:pt x="4850758" y="2764315"/>
                  <a:pt x="4838371" y="2845096"/>
                  <a:pt x="4822129" y="2924472"/>
                </a:cubicBezTo>
                <a:lnTo>
                  <a:pt x="4814416" y="2954468"/>
                </a:lnTo>
                <a:lnTo>
                  <a:pt x="4783258" y="2946119"/>
                </a:lnTo>
                <a:lnTo>
                  <a:pt x="4790497" y="2917965"/>
                </a:lnTo>
                <a:cubicBezTo>
                  <a:pt x="4806524" y="2839640"/>
                  <a:pt x="4818747" y="2759929"/>
                  <a:pt x="4826962" y="2679033"/>
                </a:cubicBezTo>
                <a:lnTo>
                  <a:pt x="4833698" y="2545628"/>
                </a:lnTo>
                <a:close/>
                <a:moveTo>
                  <a:pt x="4814412" y="1911504"/>
                </a:moveTo>
                <a:lnTo>
                  <a:pt x="4822129" y="1941514"/>
                </a:lnTo>
                <a:cubicBezTo>
                  <a:pt x="4838371" y="2020890"/>
                  <a:pt x="4850758" y="2101671"/>
                  <a:pt x="4859083" y="2183652"/>
                </a:cubicBezTo>
                <a:lnTo>
                  <a:pt x="4865986" y="2320343"/>
                </a:lnTo>
                <a:lnTo>
                  <a:pt x="4833698" y="2320343"/>
                </a:lnTo>
                <a:lnTo>
                  <a:pt x="4826962" y="2186953"/>
                </a:lnTo>
                <a:cubicBezTo>
                  <a:pt x="4818747" y="2106058"/>
                  <a:pt x="4806524" y="2026346"/>
                  <a:pt x="4790497" y="1948021"/>
                </a:cubicBezTo>
                <a:lnTo>
                  <a:pt x="4783254" y="1919852"/>
                </a:lnTo>
                <a:close/>
                <a:moveTo>
                  <a:pt x="51575" y="1911501"/>
                </a:moveTo>
                <a:lnTo>
                  <a:pt x="82733" y="1919850"/>
                </a:lnTo>
                <a:lnTo>
                  <a:pt x="75490" y="1948021"/>
                </a:lnTo>
                <a:cubicBezTo>
                  <a:pt x="59462" y="2026346"/>
                  <a:pt x="47240" y="2106058"/>
                  <a:pt x="39024" y="2186953"/>
                </a:cubicBezTo>
                <a:lnTo>
                  <a:pt x="32289" y="2320342"/>
                </a:lnTo>
                <a:lnTo>
                  <a:pt x="1" y="2320342"/>
                </a:lnTo>
                <a:lnTo>
                  <a:pt x="6903" y="2183652"/>
                </a:lnTo>
                <a:cubicBezTo>
                  <a:pt x="15229" y="2101671"/>
                  <a:pt x="27615" y="2020890"/>
                  <a:pt x="43858" y="1941514"/>
                </a:cubicBezTo>
                <a:close/>
                <a:moveTo>
                  <a:pt x="4597859" y="1313171"/>
                </a:moveTo>
                <a:lnTo>
                  <a:pt x="4680030" y="1483749"/>
                </a:lnTo>
                <a:lnTo>
                  <a:pt x="4756869" y="1693689"/>
                </a:lnTo>
                <a:lnTo>
                  <a:pt x="4725587" y="1702071"/>
                </a:lnTo>
                <a:lnTo>
                  <a:pt x="4650280" y="1496316"/>
                </a:lnTo>
                <a:lnTo>
                  <a:pt x="4569845" y="1329345"/>
                </a:lnTo>
                <a:close/>
                <a:moveTo>
                  <a:pt x="268129" y="1313167"/>
                </a:moveTo>
                <a:lnTo>
                  <a:pt x="296143" y="1329341"/>
                </a:lnTo>
                <a:lnTo>
                  <a:pt x="215707" y="1496316"/>
                </a:lnTo>
                <a:lnTo>
                  <a:pt x="140400" y="1702069"/>
                </a:lnTo>
                <a:lnTo>
                  <a:pt x="109118" y="1693687"/>
                </a:lnTo>
                <a:lnTo>
                  <a:pt x="185956" y="1483749"/>
                </a:lnTo>
                <a:close/>
                <a:moveTo>
                  <a:pt x="4233247" y="792037"/>
                </a:moveTo>
                <a:lnTo>
                  <a:pt x="4314798" y="881766"/>
                </a:lnTo>
                <a:cubicBezTo>
                  <a:pt x="4364497" y="941987"/>
                  <a:pt x="4411361" y="1004634"/>
                  <a:pt x="4455186" y="1069504"/>
                </a:cubicBezTo>
                <a:lnTo>
                  <a:pt x="4484826" y="1118293"/>
                </a:lnTo>
                <a:lnTo>
                  <a:pt x="4456885" y="1134425"/>
                </a:lnTo>
                <a:lnTo>
                  <a:pt x="4428412" y="1087556"/>
                </a:lnTo>
                <a:cubicBezTo>
                  <a:pt x="4385167" y="1023546"/>
                  <a:pt x="4338924" y="961728"/>
                  <a:pt x="4289883" y="902304"/>
                </a:cubicBezTo>
                <a:lnTo>
                  <a:pt x="4210416" y="814868"/>
                </a:lnTo>
                <a:close/>
                <a:moveTo>
                  <a:pt x="632743" y="792033"/>
                </a:moveTo>
                <a:lnTo>
                  <a:pt x="655574" y="814864"/>
                </a:lnTo>
                <a:lnTo>
                  <a:pt x="576104" y="902304"/>
                </a:lnTo>
                <a:cubicBezTo>
                  <a:pt x="527063" y="961728"/>
                  <a:pt x="480819" y="1023546"/>
                  <a:pt x="437575" y="1087556"/>
                </a:cubicBezTo>
                <a:lnTo>
                  <a:pt x="409103" y="1134421"/>
                </a:lnTo>
                <a:lnTo>
                  <a:pt x="381163" y="1118290"/>
                </a:lnTo>
                <a:lnTo>
                  <a:pt x="410801" y="1069504"/>
                </a:lnTo>
                <a:cubicBezTo>
                  <a:pt x="454626" y="1004634"/>
                  <a:pt x="501490" y="941987"/>
                  <a:pt x="551189" y="881766"/>
                </a:cubicBezTo>
                <a:close/>
                <a:moveTo>
                  <a:pt x="3747689" y="381158"/>
                </a:moveTo>
                <a:lnTo>
                  <a:pt x="3796483" y="410801"/>
                </a:lnTo>
                <a:cubicBezTo>
                  <a:pt x="3861352" y="454626"/>
                  <a:pt x="3923999" y="501490"/>
                  <a:pt x="3984220" y="551188"/>
                </a:cubicBezTo>
                <a:lnTo>
                  <a:pt x="4073946" y="632736"/>
                </a:lnTo>
                <a:lnTo>
                  <a:pt x="4051115" y="655567"/>
                </a:lnTo>
                <a:lnTo>
                  <a:pt x="3963682" y="576103"/>
                </a:lnTo>
                <a:cubicBezTo>
                  <a:pt x="3904259" y="527062"/>
                  <a:pt x="3842441" y="480819"/>
                  <a:pt x="3778430" y="437574"/>
                </a:cubicBezTo>
                <a:lnTo>
                  <a:pt x="3731557" y="409098"/>
                </a:lnTo>
                <a:close/>
                <a:moveTo>
                  <a:pt x="1118303" y="381155"/>
                </a:moveTo>
                <a:lnTo>
                  <a:pt x="1134434" y="409095"/>
                </a:lnTo>
                <a:lnTo>
                  <a:pt x="1087556" y="437574"/>
                </a:lnTo>
                <a:cubicBezTo>
                  <a:pt x="1023546" y="480819"/>
                  <a:pt x="961728" y="527062"/>
                  <a:pt x="902304" y="576103"/>
                </a:cubicBezTo>
                <a:lnTo>
                  <a:pt x="814876" y="655563"/>
                </a:lnTo>
                <a:lnTo>
                  <a:pt x="792045" y="632732"/>
                </a:lnTo>
                <a:lnTo>
                  <a:pt x="881766" y="551188"/>
                </a:lnTo>
                <a:cubicBezTo>
                  <a:pt x="941987" y="501490"/>
                  <a:pt x="1004634" y="454626"/>
                  <a:pt x="1069504" y="410801"/>
                </a:cubicBezTo>
                <a:close/>
                <a:moveTo>
                  <a:pt x="3172291" y="109114"/>
                </a:moveTo>
                <a:lnTo>
                  <a:pt x="3382238" y="185956"/>
                </a:lnTo>
                <a:lnTo>
                  <a:pt x="3552811" y="268125"/>
                </a:lnTo>
                <a:lnTo>
                  <a:pt x="3536637" y="296139"/>
                </a:lnTo>
                <a:lnTo>
                  <a:pt x="3369670" y="215706"/>
                </a:lnTo>
                <a:lnTo>
                  <a:pt x="3163909" y="140397"/>
                </a:lnTo>
                <a:close/>
                <a:moveTo>
                  <a:pt x="1693699" y="109113"/>
                </a:moveTo>
                <a:lnTo>
                  <a:pt x="1702081" y="140396"/>
                </a:lnTo>
                <a:lnTo>
                  <a:pt x="1496317" y="215706"/>
                </a:lnTo>
                <a:lnTo>
                  <a:pt x="1329355" y="296136"/>
                </a:lnTo>
                <a:lnTo>
                  <a:pt x="1313181" y="268123"/>
                </a:lnTo>
                <a:lnTo>
                  <a:pt x="1483749" y="185956"/>
                </a:lnTo>
                <a:close/>
                <a:moveTo>
                  <a:pt x="2545637" y="0"/>
                </a:moveTo>
                <a:lnTo>
                  <a:pt x="2682334" y="6903"/>
                </a:lnTo>
                <a:cubicBezTo>
                  <a:pt x="2764315" y="15228"/>
                  <a:pt x="2845096" y="27615"/>
                  <a:pt x="2924472" y="43857"/>
                </a:cubicBezTo>
                <a:lnTo>
                  <a:pt x="2954476" y="51572"/>
                </a:lnTo>
                <a:lnTo>
                  <a:pt x="2946127" y="82731"/>
                </a:lnTo>
                <a:lnTo>
                  <a:pt x="2917965" y="75490"/>
                </a:lnTo>
                <a:cubicBezTo>
                  <a:pt x="2839640" y="59462"/>
                  <a:pt x="2759929" y="47239"/>
                  <a:pt x="2679033" y="39024"/>
                </a:cubicBezTo>
                <a:lnTo>
                  <a:pt x="2545637" y="32288"/>
                </a:lnTo>
                <a:close/>
                <a:moveTo>
                  <a:pt x="2320350" y="0"/>
                </a:moveTo>
                <a:lnTo>
                  <a:pt x="2320350" y="32288"/>
                </a:lnTo>
                <a:lnTo>
                  <a:pt x="2186953" y="39024"/>
                </a:lnTo>
                <a:cubicBezTo>
                  <a:pt x="2106058" y="47239"/>
                  <a:pt x="2026346" y="59462"/>
                  <a:pt x="1948021" y="75490"/>
                </a:cubicBezTo>
                <a:lnTo>
                  <a:pt x="1919863" y="82730"/>
                </a:lnTo>
                <a:lnTo>
                  <a:pt x="1911514" y="51571"/>
                </a:lnTo>
                <a:lnTo>
                  <a:pt x="1941514" y="43857"/>
                </a:lnTo>
                <a:cubicBezTo>
                  <a:pt x="2020890" y="27615"/>
                  <a:pt x="2101671" y="15228"/>
                  <a:pt x="2183652" y="6903"/>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92" name="Circle: Hollow 191">
            <a:extLst>
              <a:ext uri="{FF2B5EF4-FFF2-40B4-BE49-F238E27FC236}">
                <a16:creationId xmlns:a16="http://schemas.microsoft.com/office/drawing/2014/main" xmlns="" id="{52CA9F6B-D647-4E2B-87A5-1693A77F5211}"/>
              </a:ext>
            </a:extLst>
          </p:cNvPr>
          <p:cNvSpPr/>
          <p:nvPr/>
        </p:nvSpPr>
        <p:spPr>
          <a:xfrm>
            <a:off x="-2767248" y="-3203314"/>
            <a:ext cx="13244748" cy="13244748"/>
          </a:xfrm>
          <a:prstGeom prst="donut">
            <a:avLst>
              <a:gd name="adj" fmla="val 694"/>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9" name="Group 7">
            <a:extLst>
              <a:ext uri="{FF2B5EF4-FFF2-40B4-BE49-F238E27FC236}">
                <a16:creationId xmlns:a16="http://schemas.microsoft.com/office/drawing/2014/main" xmlns="" id="{9857802E-8873-4984-BE70-8098C5C1249E}"/>
              </a:ext>
            </a:extLst>
          </p:cNvPr>
          <p:cNvGrpSpPr/>
          <p:nvPr/>
        </p:nvGrpSpPr>
        <p:grpSpPr>
          <a:xfrm>
            <a:off x="-3460516" y="-3912438"/>
            <a:ext cx="14622251" cy="14652473"/>
            <a:chOff x="-3460516" y="-3912438"/>
            <a:chExt cx="14622251" cy="14652473"/>
          </a:xfrm>
        </p:grpSpPr>
        <p:sp>
          <p:nvSpPr>
            <p:cNvPr id="190" name="Circle: Hollow 189">
              <a:extLst>
                <a:ext uri="{FF2B5EF4-FFF2-40B4-BE49-F238E27FC236}">
                  <a16:creationId xmlns:a16="http://schemas.microsoft.com/office/drawing/2014/main" xmlns="" id="{060172ED-5DE2-45B5-833C-7B246397629E}"/>
                </a:ext>
              </a:extLst>
            </p:cNvPr>
            <p:cNvSpPr/>
            <p:nvPr/>
          </p:nvSpPr>
          <p:spPr>
            <a:xfrm>
              <a:off x="-3319698" y="-3755764"/>
              <a:ext cx="14349648" cy="14349648"/>
            </a:xfrm>
            <a:prstGeom prst="donut">
              <a:avLst>
                <a:gd name="adj" fmla="val 694"/>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4" name="Oval 193">
              <a:extLst>
                <a:ext uri="{FF2B5EF4-FFF2-40B4-BE49-F238E27FC236}">
                  <a16:creationId xmlns:a16="http://schemas.microsoft.com/office/drawing/2014/main" xmlns="" id="{55729676-DF1E-4985-960A-FA69052090EF}"/>
                </a:ext>
              </a:extLst>
            </p:cNvPr>
            <p:cNvSpPr/>
            <p:nvPr/>
          </p:nvSpPr>
          <p:spPr>
            <a:xfrm>
              <a:off x="10785811" y="3231098"/>
              <a:ext cx="375924" cy="375924"/>
            </a:xfrm>
            <a:prstGeom prst="ellipse">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Oval 194">
              <a:extLst>
                <a:ext uri="{FF2B5EF4-FFF2-40B4-BE49-F238E27FC236}">
                  <a16:creationId xmlns:a16="http://schemas.microsoft.com/office/drawing/2014/main" xmlns="" id="{3B4BBEF6-BBCD-4595-86B5-E0B5EE5E95D7}"/>
                </a:ext>
              </a:extLst>
            </p:cNvPr>
            <p:cNvSpPr/>
            <p:nvPr/>
          </p:nvSpPr>
          <p:spPr>
            <a:xfrm>
              <a:off x="3782052" y="-3912438"/>
              <a:ext cx="375924" cy="375924"/>
            </a:xfrm>
            <a:prstGeom prst="ellipse">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Oval 196">
              <a:extLst>
                <a:ext uri="{FF2B5EF4-FFF2-40B4-BE49-F238E27FC236}">
                  <a16:creationId xmlns:a16="http://schemas.microsoft.com/office/drawing/2014/main" xmlns="" id="{4A24C338-786B-404A-9C17-E058C1112C75}"/>
                </a:ext>
              </a:extLst>
            </p:cNvPr>
            <p:cNvSpPr/>
            <p:nvPr/>
          </p:nvSpPr>
          <p:spPr>
            <a:xfrm>
              <a:off x="-3460516" y="3117828"/>
              <a:ext cx="375924" cy="375924"/>
            </a:xfrm>
            <a:prstGeom prst="ellipse">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Oval 198">
              <a:extLst>
                <a:ext uri="{FF2B5EF4-FFF2-40B4-BE49-F238E27FC236}">
                  <a16:creationId xmlns:a16="http://schemas.microsoft.com/office/drawing/2014/main" xmlns="" id="{4D56DD95-49AA-4C53-9989-3CDB0F0FF695}"/>
                </a:ext>
              </a:extLst>
            </p:cNvPr>
            <p:cNvSpPr/>
            <p:nvPr/>
          </p:nvSpPr>
          <p:spPr>
            <a:xfrm>
              <a:off x="3662356" y="10364111"/>
              <a:ext cx="375924" cy="375924"/>
            </a:xfrm>
            <a:prstGeom prst="ellipse">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Oval 205">
              <a:extLst>
                <a:ext uri="{FF2B5EF4-FFF2-40B4-BE49-F238E27FC236}">
                  <a16:creationId xmlns:a16="http://schemas.microsoft.com/office/drawing/2014/main" xmlns="" id="{6FDAF664-A0F9-4E87-9764-9A3355D854FF}"/>
                </a:ext>
              </a:extLst>
            </p:cNvPr>
            <p:cNvSpPr/>
            <p:nvPr/>
          </p:nvSpPr>
          <p:spPr>
            <a:xfrm>
              <a:off x="8811252" y="-1695878"/>
              <a:ext cx="375924" cy="375924"/>
            </a:xfrm>
            <a:prstGeom prst="ellipse">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a:extLst>
                <a:ext uri="{FF2B5EF4-FFF2-40B4-BE49-F238E27FC236}">
                  <a16:creationId xmlns:a16="http://schemas.microsoft.com/office/drawing/2014/main" xmlns="" id="{FDD0E481-E02C-435F-9CB9-831ABD9D7713}"/>
                </a:ext>
              </a:extLst>
            </p:cNvPr>
            <p:cNvSpPr/>
            <p:nvPr/>
          </p:nvSpPr>
          <p:spPr>
            <a:xfrm>
              <a:off x="9130338" y="7802628"/>
              <a:ext cx="375924" cy="375924"/>
            </a:xfrm>
            <a:prstGeom prst="ellipse">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Oval 207">
              <a:extLst>
                <a:ext uri="{FF2B5EF4-FFF2-40B4-BE49-F238E27FC236}">
                  <a16:creationId xmlns:a16="http://schemas.microsoft.com/office/drawing/2014/main" xmlns="" id="{85E5DDB4-76D6-4417-A208-FCA9366A3416}"/>
                </a:ext>
              </a:extLst>
            </p:cNvPr>
            <p:cNvSpPr/>
            <p:nvPr/>
          </p:nvSpPr>
          <p:spPr>
            <a:xfrm>
              <a:off x="-1666248" y="-1507916"/>
              <a:ext cx="375924" cy="375924"/>
            </a:xfrm>
            <a:prstGeom prst="ellipse">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Oval 208">
              <a:extLst>
                <a:ext uri="{FF2B5EF4-FFF2-40B4-BE49-F238E27FC236}">
                  <a16:creationId xmlns:a16="http://schemas.microsoft.com/office/drawing/2014/main" xmlns="" id="{ED83840F-E5B1-4520-B871-CEBC7D5BDB8A}"/>
                </a:ext>
              </a:extLst>
            </p:cNvPr>
            <p:cNvSpPr/>
            <p:nvPr/>
          </p:nvSpPr>
          <p:spPr>
            <a:xfrm>
              <a:off x="-1478286" y="8178552"/>
              <a:ext cx="375924" cy="375924"/>
            </a:xfrm>
            <a:prstGeom prst="ellipse">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0" name="TextBox 209"/>
          <p:cNvSpPr txBox="1"/>
          <p:nvPr/>
        </p:nvSpPr>
        <p:spPr>
          <a:xfrm>
            <a:off x="4920916" y="335666"/>
            <a:ext cx="6557210" cy="646331"/>
          </a:xfrm>
          <a:prstGeom prst="rect">
            <a:avLst/>
          </a:prstGeom>
          <a:noFill/>
        </p:spPr>
        <p:txBody>
          <a:bodyPr wrap="square" rtlCol="0">
            <a:spAutoFit/>
          </a:bodyPr>
          <a:lstStyle/>
          <a:p>
            <a:r>
              <a:rPr lang="en-US" sz="3600" b="1" dirty="0" smtClean="0">
                <a:latin typeface="Century Gothic" panose="020B0502020202020204" pitchFamily="34" charset="0"/>
              </a:rPr>
              <a:t>Why E-Commerce?</a:t>
            </a:r>
            <a:endParaRPr lang="en-IN" sz="3600" b="1" dirty="0" smtClean="0">
              <a:latin typeface="Century Gothic" panose="020B0502020202020204" pitchFamily="34" charset="0"/>
            </a:endParaRPr>
          </a:p>
        </p:txBody>
      </p:sp>
      <p:sp>
        <p:nvSpPr>
          <p:cNvPr id="212" name="TextBox 211"/>
          <p:cNvSpPr txBox="1"/>
          <p:nvPr/>
        </p:nvSpPr>
        <p:spPr>
          <a:xfrm>
            <a:off x="12192000" y="3078864"/>
            <a:ext cx="4109013" cy="954107"/>
          </a:xfrm>
          <a:prstGeom prst="rect">
            <a:avLst/>
          </a:prstGeom>
          <a:noFill/>
        </p:spPr>
        <p:txBody>
          <a:bodyPr wrap="square" rtlCol="0">
            <a:spAutoFit/>
          </a:bodyPr>
          <a:lstStyle/>
          <a:p>
            <a:r>
              <a:rPr lang="en-US" sz="2800" b="1" dirty="0" smtClean="0">
                <a:latin typeface="Century Gothic" pitchFamily="34" charset="0"/>
              </a:rPr>
              <a:t>Secure Market</a:t>
            </a:r>
          </a:p>
          <a:p>
            <a:r>
              <a:rPr lang="en-US" sz="2400" b="1" dirty="0" smtClean="0">
                <a:latin typeface="Century Gothic" pitchFamily="34" charset="0"/>
              </a:rPr>
              <a:t> </a:t>
            </a:r>
            <a:r>
              <a:rPr lang="en-US" sz="2800" b="1" dirty="0" smtClean="0">
                <a:latin typeface="Century Gothic" pitchFamily="34" charset="0"/>
              </a:rPr>
              <a:t>Share</a:t>
            </a:r>
            <a:endParaRPr lang="en-IN" sz="2800" b="1" dirty="0">
              <a:latin typeface="Century Gothic" pitchFamily="34" charset="0"/>
            </a:endParaRPr>
          </a:p>
        </p:txBody>
      </p:sp>
    </p:spTree>
    <p:extLst>
      <p:ext uri="{BB962C8B-B14F-4D97-AF65-F5344CB8AC3E}">
        <p14:creationId xmlns:p14="http://schemas.microsoft.com/office/powerpoint/2010/main" val="1393727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repeatCount="indefinite" fill="hold" nodeType="clickEffect">
                                  <p:stCondLst>
                                    <p:cond delay="0"/>
                                  </p:stCondLst>
                                  <p:childTnLst>
                                    <p:animRot by="21600000">
                                      <p:cBhvr>
                                        <p:cTn id="6" dur="40000" fill="hold"/>
                                        <p:tgtEl>
                                          <p:spTgt spid="2"/>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40000" fill="hold"/>
                                        <p:tgtEl>
                                          <p:spTgt spid="8"/>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40000" fill="hold"/>
                                        <p:tgtEl>
                                          <p:spTgt spid="14"/>
                                        </p:tgtEl>
                                        <p:attrNameLst>
                                          <p:attrName>r</p:attrName>
                                        </p:attrNameLst>
                                      </p:cBhvr>
                                    </p:animRot>
                                  </p:childTnLst>
                                </p:cTn>
                              </p:par>
                              <p:par>
                                <p:cTn id="11" presetID="8" presetClass="emph" presetSubtype="0" repeatCount="indefinite" fill="hold" nodeType="withEffect">
                                  <p:stCondLst>
                                    <p:cond delay="0"/>
                                  </p:stCondLst>
                                  <p:childTnLst>
                                    <p:animRot by="-21600000">
                                      <p:cBhvr>
                                        <p:cTn id="12" dur="40000" fill="hold"/>
                                        <p:tgtEl>
                                          <p:spTgt spid="18"/>
                                        </p:tgtEl>
                                        <p:attrNameLst>
                                          <p:attrName>r</p:attrName>
                                        </p:attrNameLst>
                                      </p:cBhvr>
                                    </p:animRot>
                                  </p:childTnLst>
                                </p:cTn>
                              </p:par>
                              <p:par>
                                <p:cTn id="13" presetID="8" presetClass="emph" presetSubtype="0" repeatCount="indefinite" fill="hold" nodeType="withEffect">
                                  <p:stCondLst>
                                    <p:cond delay="0"/>
                                  </p:stCondLst>
                                  <p:childTnLst>
                                    <p:animRot by="21600000">
                                      <p:cBhvr>
                                        <p:cTn id="14" dur="40000" fill="hold"/>
                                        <p:tgtEl>
                                          <p:spTgt spid="26"/>
                                        </p:tgtEl>
                                        <p:attrNameLst>
                                          <p:attrName>r</p:attrName>
                                        </p:attrNameLst>
                                      </p:cBhvr>
                                    </p:animRot>
                                  </p:childTnLst>
                                </p:cTn>
                              </p:par>
                              <p:par>
                                <p:cTn id="15" presetID="8" presetClass="emph" presetSubtype="0" repeatCount="indefinite" fill="hold" grpId="0" nodeType="withEffect">
                                  <p:stCondLst>
                                    <p:cond delay="0"/>
                                  </p:stCondLst>
                                  <p:childTnLst>
                                    <p:animRot by="-21600000">
                                      <p:cBhvr>
                                        <p:cTn id="16" dur="40000" fill="hold"/>
                                        <p:tgtEl>
                                          <p:spTgt spid="192"/>
                                        </p:tgtEl>
                                        <p:attrNameLst>
                                          <p:attrName>r</p:attrName>
                                        </p:attrNameLst>
                                      </p:cBhvr>
                                    </p:animRot>
                                  </p:childTnLst>
                                </p:cTn>
                              </p:par>
                              <p:par>
                                <p:cTn id="17" presetID="8" presetClass="emph" presetSubtype="0" repeatCount="indefinite" fill="hold" nodeType="withEffect">
                                  <p:stCondLst>
                                    <p:cond delay="0"/>
                                  </p:stCondLst>
                                  <p:childTnLst>
                                    <p:animRot by="21600000">
                                      <p:cBhvr>
                                        <p:cTn id="18" dur="40000" fill="hold"/>
                                        <p:tgtEl>
                                          <p:spTgt spid="29"/>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40000" fill="hold"/>
                                        <p:tgtEl>
                                          <p:spTgt spid="191"/>
                                        </p:tgtEl>
                                        <p:attrNameLst>
                                          <p:attrName>r</p:attrName>
                                        </p:attrNameLst>
                                      </p:cBhvr>
                                    </p:animRot>
                                  </p:childTnLst>
                                </p:cTn>
                              </p:par>
                              <p:par>
                                <p:cTn id="21" presetID="35" presetClass="path" presetSubtype="0" decel="100000" autoRev="1" fill="hold" grpId="0" nodeType="withEffect">
                                  <p:stCondLst>
                                    <p:cond delay="1000"/>
                                  </p:stCondLst>
                                  <p:childTnLst>
                                    <p:animMotion origin="layout" path="M 0.05797 0.02269 L -0.39169 0.02616 " pathEditMode="relative" rAng="0" ptsTypes="AA">
                                      <p:cBhvr>
                                        <p:cTn id="22" dur="1000" fill="hold"/>
                                        <p:tgtEl>
                                          <p:spTgt spid="4"/>
                                        </p:tgtEl>
                                        <p:attrNameLst>
                                          <p:attrName>ppt_x</p:attrName>
                                          <p:attrName>ppt_y</p:attrName>
                                        </p:attrNameLst>
                                      </p:cBhvr>
                                      <p:rCtr x="-225" y="2"/>
                                    </p:animMotion>
                                  </p:childTnLst>
                                </p:cTn>
                              </p:par>
                              <p:par>
                                <p:cTn id="23" presetID="35" presetClass="path" presetSubtype="0" decel="100000" autoRev="1" fill="hold" grpId="0" nodeType="withEffect">
                                  <p:stCondLst>
                                    <p:cond delay="3000"/>
                                  </p:stCondLst>
                                  <p:childTnLst>
                                    <p:animMotion origin="layout" path="M -0.00117 -0.02176 L -0.45265 -0.02314 " pathEditMode="relative" rAng="0" ptsTypes="AA">
                                      <p:cBhvr>
                                        <p:cTn id="24" dur="1000" fill="hold"/>
                                        <p:tgtEl>
                                          <p:spTgt spid="203"/>
                                        </p:tgtEl>
                                        <p:attrNameLst>
                                          <p:attrName>ppt_x</p:attrName>
                                          <p:attrName>ppt_y</p:attrName>
                                        </p:attrNameLst>
                                      </p:cBhvr>
                                      <p:rCtr x="-226" y="-1"/>
                                    </p:animMotion>
                                  </p:childTnLst>
                                </p:cTn>
                              </p:par>
                              <p:par>
                                <p:cTn id="25" presetID="63" presetClass="path" presetSubtype="0" accel="50000" decel="50000" autoRev="1" fill="hold" grpId="0" nodeType="withEffect">
                                  <p:stCondLst>
                                    <p:cond delay="5000"/>
                                  </p:stCondLst>
                                  <p:childTnLst>
                                    <p:animMotion origin="layout" path="M -0.45292 -0.02199 L 0.08649 -0.02199 " pathEditMode="relative" rAng="0" ptsTypes="AA">
                                      <p:cBhvr>
                                        <p:cTn id="26" dur="1400" spd="-100000" fill="hold"/>
                                        <p:tgtEl>
                                          <p:spTgt spid="204"/>
                                        </p:tgtEl>
                                        <p:attrNameLst>
                                          <p:attrName>ppt_x</p:attrName>
                                          <p:attrName>ppt_y</p:attrName>
                                        </p:attrNameLst>
                                      </p:cBhvr>
                                      <p:rCtr x="270" y="0"/>
                                    </p:animMotion>
                                  </p:childTnLst>
                                </p:cTn>
                              </p:par>
                              <p:par>
                                <p:cTn id="27" presetID="35" presetClass="path" presetSubtype="0" accel="50000" decel="50000" fill="hold" nodeType="withEffect">
                                  <p:stCondLst>
                                    <p:cond delay="7700"/>
                                  </p:stCondLst>
                                  <p:childTnLst>
                                    <p:animMotion origin="layout" path="M 0.11645 -0.02477 L -0.39091 -0.02338 " pathEditMode="fixed" rAng="0" ptsTypes="AA">
                                      <p:cBhvr>
                                        <p:cTn id="28" dur="1200" fill="hold"/>
                                        <p:tgtEl>
                                          <p:spTgt spid="212"/>
                                        </p:tgtEl>
                                        <p:attrNameLst>
                                          <p:attrName>ppt_x</p:attrName>
                                          <p:attrName>ppt_y</p:attrName>
                                        </p:attrNameLst>
                                      </p:cBhvr>
                                      <p:rCtr x="-254"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3" grpId="0"/>
      <p:bldP spid="204" grpId="0"/>
      <p:bldP spid="191" grpId="0" animBg="1"/>
      <p:bldP spid="19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a:extLst>
              <a:ext uri="{FF2B5EF4-FFF2-40B4-BE49-F238E27FC236}">
                <a16:creationId xmlns:a16="http://schemas.microsoft.com/office/drawing/2014/main" xmlns="" id="{CF2E8005-90C3-4786-8394-F02E5554B309}"/>
              </a:ext>
            </a:extLst>
          </p:cNvPr>
          <p:cNvGrpSpPr/>
          <p:nvPr/>
        </p:nvGrpSpPr>
        <p:grpSpPr>
          <a:xfrm>
            <a:off x="8131554" y="2422427"/>
            <a:ext cx="3425372" cy="1714499"/>
            <a:chOff x="8117699" y="2422427"/>
            <a:chExt cx="3425372" cy="1714499"/>
          </a:xfrm>
        </p:grpSpPr>
        <p:sp>
          <p:nvSpPr>
            <p:cNvPr id="12" name="Freeform: Shape 11">
              <a:extLst>
                <a:ext uri="{FF2B5EF4-FFF2-40B4-BE49-F238E27FC236}">
                  <a16:creationId xmlns:a16="http://schemas.microsoft.com/office/drawing/2014/main" xmlns="" id="{D9F75866-4515-4DC5-9BD8-F7663D012A37}"/>
                </a:ext>
              </a:extLst>
            </p:cNvPr>
            <p:cNvSpPr/>
            <p:nvPr/>
          </p:nvSpPr>
          <p:spPr>
            <a:xfrm>
              <a:off x="8117699" y="2422427"/>
              <a:ext cx="3425372" cy="1714499"/>
            </a:xfrm>
            <a:custGeom>
              <a:avLst/>
              <a:gdLst>
                <a:gd name="connsiteX0" fmla="*/ 1712686 w 3425372"/>
                <a:gd name="connsiteY0" fmla="*/ 0 h 1714499"/>
                <a:gd name="connsiteX1" fmla="*/ 3425372 w 3425372"/>
                <a:gd name="connsiteY1" fmla="*/ 1712686 h 1714499"/>
                <a:gd name="connsiteX2" fmla="*/ 3425281 w 3425372"/>
                <a:gd name="connsiteY2" fmla="*/ 1714499 h 1714499"/>
                <a:gd name="connsiteX3" fmla="*/ 92 w 3425372"/>
                <a:gd name="connsiteY3" fmla="*/ 1714499 h 1714499"/>
                <a:gd name="connsiteX4" fmla="*/ 0 w 3425372"/>
                <a:gd name="connsiteY4" fmla="*/ 1712686 h 1714499"/>
                <a:gd name="connsiteX5" fmla="*/ 1712686 w 3425372"/>
                <a:gd name="connsiteY5" fmla="*/ 0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5372" h="1714499">
                  <a:moveTo>
                    <a:pt x="1712686" y="0"/>
                  </a:moveTo>
                  <a:cubicBezTo>
                    <a:pt x="2658576" y="0"/>
                    <a:pt x="3425372" y="766796"/>
                    <a:pt x="3425372" y="1712686"/>
                  </a:cubicBezTo>
                  <a:lnTo>
                    <a:pt x="3425281" y="1714499"/>
                  </a:lnTo>
                  <a:lnTo>
                    <a:pt x="92" y="1714499"/>
                  </a:lnTo>
                  <a:lnTo>
                    <a:pt x="0" y="1712686"/>
                  </a:lnTo>
                  <a:cubicBezTo>
                    <a:pt x="0" y="766796"/>
                    <a:pt x="766796" y="0"/>
                    <a:pt x="1712686" y="0"/>
                  </a:cubicBezTo>
                  <a:close/>
                </a:path>
              </a:pathLst>
            </a:custGeom>
            <a:solidFill>
              <a:srgbClr val="4A6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xmlns="" id="{CC5374B5-10C0-47D0-A225-20D5ED303DBE}"/>
                </a:ext>
              </a:extLst>
            </p:cNvPr>
            <p:cNvSpPr txBox="1"/>
            <p:nvPr/>
          </p:nvSpPr>
          <p:spPr>
            <a:xfrm>
              <a:off x="8895030" y="2679511"/>
              <a:ext cx="1870710" cy="1200329"/>
            </a:xfrm>
            <a:prstGeom prst="rect">
              <a:avLst/>
            </a:prstGeom>
            <a:noFill/>
          </p:spPr>
          <p:txBody>
            <a:bodyPr wrap="square" rtlCol="0">
              <a:spAutoFit/>
            </a:bodyPr>
            <a:lstStyle/>
            <a:p>
              <a:pPr algn="ctr"/>
              <a:r>
                <a:rPr lang="en-US" sz="7200" b="1" dirty="0">
                  <a:solidFill>
                    <a:schemeClr val="bg1"/>
                  </a:solidFill>
                  <a:latin typeface="Tahoma" panose="020B0604030504040204" pitchFamily="34" charset="0"/>
                  <a:ea typeface="Tahoma" panose="020B0604030504040204" pitchFamily="34" charset="0"/>
                  <a:cs typeface="Tahoma" panose="020B0604030504040204" pitchFamily="34" charset="0"/>
                </a:rPr>
                <a:t>03</a:t>
              </a:r>
            </a:p>
          </p:txBody>
        </p:sp>
      </p:grpSp>
      <p:sp>
        <p:nvSpPr>
          <p:cNvPr id="24" name="Rectangle 23">
            <a:extLst>
              <a:ext uri="{FF2B5EF4-FFF2-40B4-BE49-F238E27FC236}">
                <a16:creationId xmlns:a16="http://schemas.microsoft.com/office/drawing/2014/main" xmlns="" id="{8813E223-2206-47D4-9A34-A509035FD2D4}"/>
              </a:ext>
            </a:extLst>
          </p:cNvPr>
          <p:cNvSpPr/>
          <p:nvPr/>
        </p:nvSpPr>
        <p:spPr>
          <a:xfrm>
            <a:off x="7939944" y="4136926"/>
            <a:ext cx="3802743" cy="2721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6">
            <a:extLst>
              <a:ext uri="{FF2B5EF4-FFF2-40B4-BE49-F238E27FC236}">
                <a16:creationId xmlns:a16="http://schemas.microsoft.com/office/drawing/2014/main" xmlns="" id="{B1A9CDC4-4311-46B7-8F4B-D08ECF82FCD3}"/>
              </a:ext>
            </a:extLst>
          </p:cNvPr>
          <p:cNvGrpSpPr/>
          <p:nvPr/>
        </p:nvGrpSpPr>
        <p:grpSpPr>
          <a:xfrm>
            <a:off x="4392407" y="4136926"/>
            <a:ext cx="3425372" cy="1714499"/>
            <a:chOff x="4378552" y="4136926"/>
            <a:chExt cx="3425372" cy="1714499"/>
          </a:xfrm>
        </p:grpSpPr>
        <p:sp>
          <p:nvSpPr>
            <p:cNvPr id="11" name="Freeform: Shape 10">
              <a:extLst>
                <a:ext uri="{FF2B5EF4-FFF2-40B4-BE49-F238E27FC236}">
                  <a16:creationId xmlns:a16="http://schemas.microsoft.com/office/drawing/2014/main" xmlns="" id="{48C5CC09-2C29-4FA5-BFF9-78DF30064B59}"/>
                </a:ext>
              </a:extLst>
            </p:cNvPr>
            <p:cNvSpPr/>
            <p:nvPr/>
          </p:nvSpPr>
          <p:spPr>
            <a:xfrm flipV="1">
              <a:off x="4378552" y="4136926"/>
              <a:ext cx="3425372" cy="1714499"/>
            </a:xfrm>
            <a:custGeom>
              <a:avLst/>
              <a:gdLst>
                <a:gd name="connsiteX0" fmla="*/ 1712686 w 3425372"/>
                <a:gd name="connsiteY0" fmla="*/ 0 h 1714499"/>
                <a:gd name="connsiteX1" fmla="*/ 3425372 w 3425372"/>
                <a:gd name="connsiteY1" fmla="*/ 1712686 h 1714499"/>
                <a:gd name="connsiteX2" fmla="*/ 3425281 w 3425372"/>
                <a:gd name="connsiteY2" fmla="*/ 1714499 h 1714499"/>
                <a:gd name="connsiteX3" fmla="*/ 92 w 3425372"/>
                <a:gd name="connsiteY3" fmla="*/ 1714499 h 1714499"/>
                <a:gd name="connsiteX4" fmla="*/ 0 w 3425372"/>
                <a:gd name="connsiteY4" fmla="*/ 1712686 h 1714499"/>
                <a:gd name="connsiteX5" fmla="*/ 1712686 w 3425372"/>
                <a:gd name="connsiteY5" fmla="*/ 0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5372" h="1714499">
                  <a:moveTo>
                    <a:pt x="1712686" y="0"/>
                  </a:moveTo>
                  <a:cubicBezTo>
                    <a:pt x="2658576" y="0"/>
                    <a:pt x="3425372" y="766796"/>
                    <a:pt x="3425372" y="1712686"/>
                  </a:cubicBezTo>
                  <a:lnTo>
                    <a:pt x="3425281" y="1714499"/>
                  </a:lnTo>
                  <a:lnTo>
                    <a:pt x="92" y="1714499"/>
                  </a:lnTo>
                  <a:lnTo>
                    <a:pt x="0" y="1712686"/>
                  </a:lnTo>
                  <a:cubicBezTo>
                    <a:pt x="0" y="766796"/>
                    <a:pt x="766796" y="0"/>
                    <a:pt x="1712686" y="0"/>
                  </a:cubicBezTo>
                  <a:close/>
                </a:path>
              </a:pathLst>
            </a:custGeom>
            <a:solidFill>
              <a:srgbClr val="F2A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xmlns="" id="{DE65FE1E-6EA7-4F55-8A4D-DDF0B7D1446A}"/>
                </a:ext>
              </a:extLst>
            </p:cNvPr>
            <p:cNvSpPr txBox="1"/>
            <p:nvPr/>
          </p:nvSpPr>
          <p:spPr>
            <a:xfrm>
              <a:off x="5154747" y="4305519"/>
              <a:ext cx="1870710" cy="1200329"/>
            </a:xfrm>
            <a:prstGeom prst="rect">
              <a:avLst/>
            </a:prstGeom>
            <a:noFill/>
          </p:spPr>
          <p:txBody>
            <a:bodyPr wrap="square" rtlCol="0">
              <a:spAutoFit/>
            </a:bodyPr>
            <a:lstStyle/>
            <a:p>
              <a:pPr algn="ctr"/>
              <a:r>
                <a:rPr lang="en-US" sz="7200" b="1" dirty="0">
                  <a:solidFill>
                    <a:schemeClr val="bg1"/>
                  </a:solidFill>
                  <a:latin typeface="Tahoma" panose="020B0604030504040204" pitchFamily="34" charset="0"/>
                  <a:ea typeface="Tahoma" panose="020B0604030504040204" pitchFamily="34" charset="0"/>
                  <a:cs typeface="Tahoma" panose="020B0604030504040204" pitchFamily="34" charset="0"/>
                </a:rPr>
                <a:t>02</a:t>
              </a:r>
            </a:p>
          </p:txBody>
        </p:sp>
      </p:grpSp>
      <p:sp>
        <p:nvSpPr>
          <p:cNvPr id="38" name="Rectangle 37">
            <a:extLst>
              <a:ext uri="{FF2B5EF4-FFF2-40B4-BE49-F238E27FC236}">
                <a16:creationId xmlns:a16="http://schemas.microsoft.com/office/drawing/2014/main" xmlns="" id="{BEF6D4B6-063C-41C5-B77A-4A59FA302837}"/>
              </a:ext>
            </a:extLst>
          </p:cNvPr>
          <p:cNvSpPr/>
          <p:nvPr/>
        </p:nvSpPr>
        <p:spPr>
          <a:xfrm>
            <a:off x="4267200" y="0"/>
            <a:ext cx="3802743" cy="413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15">
            <a:extLst>
              <a:ext uri="{FF2B5EF4-FFF2-40B4-BE49-F238E27FC236}">
                <a16:creationId xmlns:a16="http://schemas.microsoft.com/office/drawing/2014/main" xmlns="" id="{35A16B65-940A-4185-90B0-DDD71F47C9E7}"/>
              </a:ext>
            </a:extLst>
          </p:cNvPr>
          <p:cNvGrpSpPr/>
          <p:nvPr/>
        </p:nvGrpSpPr>
        <p:grpSpPr>
          <a:xfrm>
            <a:off x="624040" y="2422427"/>
            <a:ext cx="3425372" cy="1714499"/>
            <a:chOff x="610185" y="2422427"/>
            <a:chExt cx="3425372" cy="1714499"/>
          </a:xfrm>
        </p:grpSpPr>
        <p:sp>
          <p:nvSpPr>
            <p:cNvPr id="10" name="Freeform: Shape 9">
              <a:extLst>
                <a:ext uri="{FF2B5EF4-FFF2-40B4-BE49-F238E27FC236}">
                  <a16:creationId xmlns:a16="http://schemas.microsoft.com/office/drawing/2014/main" xmlns="" id="{397F9143-1561-43B1-BC97-3197EF1114ED}"/>
                </a:ext>
              </a:extLst>
            </p:cNvPr>
            <p:cNvSpPr/>
            <p:nvPr/>
          </p:nvSpPr>
          <p:spPr>
            <a:xfrm>
              <a:off x="610185" y="2422427"/>
              <a:ext cx="3425372" cy="1714499"/>
            </a:xfrm>
            <a:custGeom>
              <a:avLst/>
              <a:gdLst>
                <a:gd name="connsiteX0" fmla="*/ 1712686 w 3425372"/>
                <a:gd name="connsiteY0" fmla="*/ 0 h 1714499"/>
                <a:gd name="connsiteX1" fmla="*/ 3425372 w 3425372"/>
                <a:gd name="connsiteY1" fmla="*/ 1712686 h 1714499"/>
                <a:gd name="connsiteX2" fmla="*/ 3425281 w 3425372"/>
                <a:gd name="connsiteY2" fmla="*/ 1714499 h 1714499"/>
                <a:gd name="connsiteX3" fmla="*/ 92 w 3425372"/>
                <a:gd name="connsiteY3" fmla="*/ 1714499 h 1714499"/>
                <a:gd name="connsiteX4" fmla="*/ 0 w 3425372"/>
                <a:gd name="connsiteY4" fmla="*/ 1712686 h 1714499"/>
                <a:gd name="connsiteX5" fmla="*/ 1712686 w 3425372"/>
                <a:gd name="connsiteY5" fmla="*/ 0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5372" h="1714499">
                  <a:moveTo>
                    <a:pt x="1712686" y="0"/>
                  </a:moveTo>
                  <a:cubicBezTo>
                    <a:pt x="2658576" y="0"/>
                    <a:pt x="3425372" y="766796"/>
                    <a:pt x="3425372" y="1712686"/>
                  </a:cubicBezTo>
                  <a:lnTo>
                    <a:pt x="3425281" y="1714499"/>
                  </a:lnTo>
                  <a:lnTo>
                    <a:pt x="92" y="1714499"/>
                  </a:lnTo>
                  <a:lnTo>
                    <a:pt x="0" y="1712686"/>
                  </a:lnTo>
                  <a:cubicBezTo>
                    <a:pt x="0" y="766796"/>
                    <a:pt x="766796" y="0"/>
                    <a:pt x="1712686" y="0"/>
                  </a:cubicBezTo>
                  <a:close/>
                </a:path>
              </a:pathLst>
            </a:custGeom>
            <a:solidFill>
              <a:srgbClr val="10A8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xmlns="" id="{98E803E1-0323-43A7-8E65-75DA8C8CE8F7}"/>
                </a:ext>
              </a:extLst>
            </p:cNvPr>
            <p:cNvSpPr txBox="1"/>
            <p:nvPr/>
          </p:nvSpPr>
          <p:spPr>
            <a:xfrm>
              <a:off x="1387516" y="2700623"/>
              <a:ext cx="1870710" cy="1200329"/>
            </a:xfrm>
            <a:prstGeom prst="rect">
              <a:avLst/>
            </a:prstGeom>
            <a:noFill/>
          </p:spPr>
          <p:txBody>
            <a:bodyPr wrap="square" rtlCol="0">
              <a:spAutoFit/>
            </a:bodyPr>
            <a:lstStyle/>
            <a:p>
              <a:pPr algn="ctr"/>
              <a:r>
                <a:rPr lang="en-US" sz="7200" b="1" dirty="0">
                  <a:solidFill>
                    <a:schemeClr val="bg1"/>
                  </a:solidFill>
                  <a:latin typeface="Tahoma" panose="020B0604030504040204" pitchFamily="34" charset="0"/>
                  <a:ea typeface="Tahoma" panose="020B0604030504040204" pitchFamily="34" charset="0"/>
                  <a:cs typeface="Tahoma" panose="020B0604030504040204" pitchFamily="34" charset="0"/>
                </a:rPr>
                <a:t>01</a:t>
              </a:r>
            </a:p>
          </p:txBody>
        </p:sp>
      </p:grpSp>
      <p:sp>
        <p:nvSpPr>
          <p:cNvPr id="37" name="Rectangle 36">
            <a:extLst>
              <a:ext uri="{FF2B5EF4-FFF2-40B4-BE49-F238E27FC236}">
                <a16:creationId xmlns:a16="http://schemas.microsoft.com/office/drawing/2014/main" xmlns="" id="{543F2E57-F485-4BA9-873B-E42BFC3EE2F3}"/>
              </a:ext>
            </a:extLst>
          </p:cNvPr>
          <p:cNvSpPr/>
          <p:nvPr/>
        </p:nvSpPr>
        <p:spPr>
          <a:xfrm>
            <a:off x="478312" y="4136926"/>
            <a:ext cx="3802743" cy="2721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1">
            <a:extLst>
              <a:ext uri="{FF2B5EF4-FFF2-40B4-BE49-F238E27FC236}">
                <a16:creationId xmlns:a16="http://schemas.microsoft.com/office/drawing/2014/main" xmlns="" id="{BDEA19F2-951D-4E0C-82CB-F39AEECB8698}"/>
              </a:ext>
            </a:extLst>
          </p:cNvPr>
          <p:cNvGrpSpPr/>
          <p:nvPr/>
        </p:nvGrpSpPr>
        <p:grpSpPr>
          <a:xfrm>
            <a:off x="2456543" y="292726"/>
            <a:ext cx="7278915" cy="1009388"/>
            <a:chOff x="2456543" y="292726"/>
            <a:chExt cx="7278915" cy="1009388"/>
          </a:xfrm>
        </p:grpSpPr>
        <p:sp>
          <p:nvSpPr>
            <p:cNvPr id="20" name="TextBox 19">
              <a:extLst>
                <a:ext uri="{FF2B5EF4-FFF2-40B4-BE49-F238E27FC236}">
                  <a16:creationId xmlns:a16="http://schemas.microsoft.com/office/drawing/2014/main" xmlns="" id="{DC7D651B-2D09-48F8-B915-4DFD8E3921EE}"/>
                </a:ext>
              </a:extLst>
            </p:cNvPr>
            <p:cNvSpPr txBox="1"/>
            <p:nvPr/>
          </p:nvSpPr>
          <p:spPr>
            <a:xfrm>
              <a:off x="2456543" y="292726"/>
              <a:ext cx="7278915" cy="707886"/>
            </a:xfrm>
            <a:prstGeom prst="rect">
              <a:avLst/>
            </a:prstGeom>
            <a:noFill/>
          </p:spPr>
          <p:txBody>
            <a:bodyPr wrap="square" rtlCol="0">
              <a:spAutoFit/>
            </a:bodyPr>
            <a:lstStyle/>
            <a:p>
              <a:pPr algn="ctr"/>
              <a:r>
                <a:rPr lang="en-US" sz="4000" b="1" dirty="0" smtClean="0">
                  <a:solidFill>
                    <a:srgbClr val="10A8BC"/>
                  </a:solidFill>
                  <a:latin typeface="Tw Cen MT" panose="020B0602020104020603" pitchFamily="34" charset="0"/>
                </a:rPr>
                <a:t>Pros Of Ecommerce</a:t>
              </a:r>
              <a:endParaRPr lang="en-US" sz="4000" b="1" dirty="0">
                <a:solidFill>
                  <a:srgbClr val="10A8BC"/>
                </a:solidFill>
                <a:latin typeface="Tw Cen MT" panose="020B0602020104020603" pitchFamily="34" charset="0"/>
              </a:endParaRPr>
            </a:p>
          </p:txBody>
        </p:sp>
        <p:sp>
          <p:nvSpPr>
            <p:cNvPr id="27" name="TextBox 26">
              <a:extLst>
                <a:ext uri="{FF2B5EF4-FFF2-40B4-BE49-F238E27FC236}">
                  <a16:creationId xmlns:a16="http://schemas.microsoft.com/office/drawing/2014/main" xmlns="" id="{019D2BBC-D56B-48E1-859D-6B18AA7C066B}"/>
                </a:ext>
              </a:extLst>
            </p:cNvPr>
            <p:cNvSpPr txBox="1"/>
            <p:nvPr/>
          </p:nvSpPr>
          <p:spPr>
            <a:xfrm>
              <a:off x="2733558" y="902004"/>
              <a:ext cx="6713088" cy="400110"/>
            </a:xfrm>
            <a:prstGeom prst="rect">
              <a:avLst/>
            </a:prstGeom>
            <a:noFill/>
          </p:spPr>
          <p:txBody>
            <a:bodyPr wrap="square" rtlCol="0">
              <a:spAutoFit/>
            </a:bodyPr>
            <a:lstStyle/>
            <a:p>
              <a:pPr algn="ctr"/>
              <a:endParaRPr lang="en-US" sz="2000" b="1" dirty="0">
                <a:solidFill>
                  <a:schemeClr val="bg1">
                    <a:lumMod val="65000"/>
                  </a:schemeClr>
                </a:solidFill>
                <a:latin typeface="Tw Cen MT" panose="020B0602020104020603" pitchFamily="34" charset="0"/>
              </a:endParaRPr>
            </a:p>
          </p:txBody>
        </p:sp>
      </p:grpSp>
      <p:grpSp>
        <p:nvGrpSpPr>
          <p:cNvPr id="6" name="Group 29">
            <a:extLst>
              <a:ext uri="{FF2B5EF4-FFF2-40B4-BE49-F238E27FC236}">
                <a16:creationId xmlns:a16="http://schemas.microsoft.com/office/drawing/2014/main" xmlns="" id="{DD94D009-80A0-4B4D-AC23-973ED2D0D2FF}"/>
              </a:ext>
            </a:extLst>
          </p:cNvPr>
          <p:cNvGrpSpPr/>
          <p:nvPr/>
        </p:nvGrpSpPr>
        <p:grpSpPr>
          <a:xfrm>
            <a:off x="48619" y="4241209"/>
            <a:ext cx="4576214" cy="1477328"/>
            <a:chOff x="34764" y="4241209"/>
            <a:chExt cx="4576214" cy="1477328"/>
          </a:xfrm>
        </p:grpSpPr>
        <p:sp>
          <p:nvSpPr>
            <p:cNvPr id="28" name="TextBox 27">
              <a:extLst>
                <a:ext uri="{FF2B5EF4-FFF2-40B4-BE49-F238E27FC236}">
                  <a16:creationId xmlns:a16="http://schemas.microsoft.com/office/drawing/2014/main" xmlns="" id="{585DBB7C-C5A7-4892-BA1D-2F2A718E2DBD}"/>
                </a:ext>
              </a:extLst>
            </p:cNvPr>
            <p:cNvSpPr txBox="1"/>
            <p:nvPr/>
          </p:nvSpPr>
          <p:spPr>
            <a:xfrm>
              <a:off x="34764" y="4241209"/>
              <a:ext cx="4576214" cy="461665"/>
            </a:xfrm>
            <a:prstGeom prst="rect">
              <a:avLst/>
            </a:prstGeom>
            <a:noFill/>
          </p:spPr>
          <p:txBody>
            <a:bodyPr wrap="square" rtlCol="0">
              <a:spAutoFit/>
            </a:bodyPr>
            <a:lstStyle/>
            <a:p>
              <a:pPr algn="ctr"/>
              <a:r>
                <a:rPr lang="en-US" sz="2400" b="1" dirty="0" smtClean="0">
                  <a:solidFill>
                    <a:srgbClr val="10A8BC"/>
                  </a:solidFill>
                  <a:latin typeface="Tw Cen MT" panose="020B0602020104020603" pitchFamily="34" charset="0"/>
                </a:rPr>
                <a:t>No Need Of Physical Place</a:t>
              </a:r>
              <a:endParaRPr lang="en-US" sz="2400" b="1" dirty="0">
                <a:solidFill>
                  <a:srgbClr val="10A8BC"/>
                </a:solidFill>
                <a:latin typeface="Tw Cen MT" panose="020B0602020104020603" pitchFamily="34" charset="0"/>
              </a:endParaRPr>
            </a:p>
          </p:txBody>
        </p:sp>
        <p:sp>
          <p:nvSpPr>
            <p:cNvPr id="29" name="TextBox 28">
              <a:extLst>
                <a:ext uri="{FF2B5EF4-FFF2-40B4-BE49-F238E27FC236}">
                  <a16:creationId xmlns:a16="http://schemas.microsoft.com/office/drawing/2014/main" xmlns="" id="{8BF0CD2E-F13C-4A9C-81A4-F1F15B3B4203}"/>
                </a:ext>
              </a:extLst>
            </p:cNvPr>
            <p:cNvSpPr txBox="1"/>
            <p:nvPr/>
          </p:nvSpPr>
          <p:spPr>
            <a:xfrm>
              <a:off x="719053" y="4702874"/>
              <a:ext cx="3207636" cy="1015663"/>
            </a:xfrm>
            <a:prstGeom prst="rect">
              <a:avLst/>
            </a:prstGeom>
            <a:noFill/>
          </p:spPr>
          <p:txBody>
            <a:bodyPr wrap="square" rtlCol="0">
              <a:spAutoFit/>
            </a:bodyPr>
            <a:lstStyle/>
            <a:p>
              <a:pPr algn="ctr"/>
              <a:r>
                <a:rPr lang="en-US" sz="2000" b="1" dirty="0" smtClean="0">
                  <a:solidFill>
                    <a:schemeClr val="bg1">
                      <a:lumMod val="65000"/>
                    </a:schemeClr>
                  </a:solidFill>
                  <a:latin typeface="Tw Cen MT" panose="020B0602020104020603" pitchFamily="34" charset="0"/>
                </a:rPr>
                <a:t>You will save money from investing in place which is major investment.</a:t>
              </a:r>
              <a:endParaRPr lang="en-US" sz="2000" b="1" dirty="0">
                <a:solidFill>
                  <a:schemeClr val="bg1">
                    <a:lumMod val="65000"/>
                  </a:schemeClr>
                </a:solidFill>
                <a:latin typeface="Tw Cen MT" panose="020B0602020104020603" pitchFamily="34" charset="0"/>
              </a:endParaRPr>
            </a:p>
          </p:txBody>
        </p:sp>
      </p:grpSp>
      <p:grpSp>
        <p:nvGrpSpPr>
          <p:cNvPr id="7" name="Group 30">
            <a:extLst>
              <a:ext uri="{FF2B5EF4-FFF2-40B4-BE49-F238E27FC236}">
                <a16:creationId xmlns:a16="http://schemas.microsoft.com/office/drawing/2014/main" xmlns="" id="{2EB08BB1-904A-4F81-8AD1-8DAFA5043B9A}"/>
              </a:ext>
            </a:extLst>
          </p:cNvPr>
          <p:cNvGrpSpPr/>
          <p:nvPr/>
        </p:nvGrpSpPr>
        <p:grpSpPr>
          <a:xfrm>
            <a:off x="3815850" y="2495210"/>
            <a:ext cx="4576214" cy="1169551"/>
            <a:chOff x="34764" y="4241209"/>
            <a:chExt cx="4576214" cy="1169551"/>
          </a:xfrm>
        </p:grpSpPr>
        <p:sp>
          <p:nvSpPr>
            <p:cNvPr id="32" name="TextBox 31">
              <a:extLst>
                <a:ext uri="{FF2B5EF4-FFF2-40B4-BE49-F238E27FC236}">
                  <a16:creationId xmlns:a16="http://schemas.microsoft.com/office/drawing/2014/main" xmlns="" id="{D95E3DEB-C9DC-40CD-BD1E-91E00D30D90A}"/>
                </a:ext>
              </a:extLst>
            </p:cNvPr>
            <p:cNvSpPr txBox="1"/>
            <p:nvPr/>
          </p:nvSpPr>
          <p:spPr>
            <a:xfrm>
              <a:off x="34764" y="4241209"/>
              <a:ext cx="4576214" cy="461665"/>
            </a:xfrm>
            <a:prstGeom prst="rect">
              <a:avLst/>
            </a:prstGeom>
            <a:noFill/>
          </p:spPr>
          <p:txBody>
            <a:bodyPr wrap="square" rtlCol="0">
              <a:spAutoFit/>
            </a:bodyPr>
            <a:lstStyle/>
            <a:p>
              <a:pPr algn="ctr"/>
              <a:r>
                <a:rPr lang="en-US" sz="2400" b="1" dirty="0" smtClean="0">
                  <a:solidFill>
                    <a:srgbClr val="F2AF2D"/>
                  </a:solidFill>
                  <a:latin typeface="Tw Cen MT" panose="020B0602020104020603" pitchFamily="34" charset="0"/>
                </a:rPr>
                <a:t>Less Staffing</a:t>
              </a:r>
              <a:endParaRPr lang="en-US" sz="2400" b="1" dirty="0">
                <a:solidFill>
                  <a:srgbClr val="F2AF2D"/>
                </a:solidFill>
                <a:latin typeface="Tw Cen MT" panose="020B0602020104020603" pitchFamily="34" charset="0"/>
              </a:endParaRPr>
            </a:p>
          </p:txBody>
        </p:sp>
        <p:sp>
          <p:nvSpPr>
            <p:cNvPr id="33" name="TextBox 32">
              <a:extLst>
                <a:ext uri="{FF2B5EF4-FFF2-40B4-BE49-F238E27FC236}">
                  <a16:creationId xmlns:a16="http://schemas.microsoft.com/office/drawing/2014/main" xmlns="" id="{E23244B2-9A40-4831-8CEF-9F5595F28E0C}"/>
                </a:ext>
              </a:extLst>
            </p:cNvPr>
            <p:cNvSpPr txBox="1"/>
            <p:nvPr/>
          </p:nvSpPr>
          <p:spPr>
            <a:xfrm>
              <a:off x="719053" y="4702874"/>
              <a:ext cx="3207636" cy="707886"/>
            </a:xfrm>
            <a:prstGeom prst="rect">
              <a:avLst/>
            </a:prstGeom>
            <a:noFill/>
          </p:spPr>
          <p:txBody>
            <a:bodyPr wrap="square" rtlCol="0">
              <a:spAutoFit/>
            </a:bodyPr>
            <a:lstStyle/>
            <a:p>
              <a:pPr algn="ctr"/>
              <a:r>
                <a:rPr lang="en-US" sz="2000" b="1" dirty="0" smtClean="0">
                  <a:solidFill>
                    <a:schemeClr val="bg1">
                      <a:lumMod val="65000"/>
                    </a:schemeClr>
                  </a:solidFill>
                  <a:latin typeface="Tw Cen MT" panose="020B0602020104020603" pitchFamily="34" charset="0"/>
                </a:rPr>
                <a:t>Requires Less Staff and less manpower.</a:t>
              </a:r>
              <a:endParaRPr lang="en-US" sz="2000" b="1" dirty="0">
                <a:solidFill>
                  <a:schemeClr val="bg1">
                    <a:lumMod val="65000"/>
                  </a:schemeClr>
                </a:solidFill>
                <a:latin typeface="Tw Cen MT" panose="020B0602020104020603" pitchFamily="34" charset="0"/>
              </a:endParaRPr>
            </a:p>
          </p:txBody>
        </p:sp>
      </p:grpSp>
      <p:grpSp>
        <p:nvGrpSpPr>
          <p:cNvPr id="8" name="Group 33">
            <a:extLst>
              <a:ext uri="{FF2B5EF4-FFF2-40B4-BE49-F238E27FC236}">
                <a16:creationId xmlns:a16="http://schemas.microsoft.com/office/drawing/2014/main" xmlns="" id="{09D155D0-9AF5-4953-87BD-15FD2ED39ED5}"/>
              </a:ext>
            </a:extLst>
          </p:cNvPr>
          <p:cNvGrpSpPr/>
          <p:nvPr/>
        </p:nvGrpSpPr>
        <p:grpSpPr>
          <a:xfrm>
            <a:off x="7553209" y="4255511"/>
            <a:ext cx="4576214" cy="1169551"/>
            <a:chOff x="34764" y="4241209"/>
            <a:chExt cx="4576214" cy="1169551"/>
          </a:xfrm>
        </p:grpSpPr>
        <p:sp>
          <p:nvSpPr>
            <p:cNvPr id="35" name="TextBox 34">
              <a:extLst>
                <a:ext uri="{FF2B5EF4-FFF2-40B4-BE49-F238E27FC236}">
                  <a16:creationId xmlns:a16="http://schemas.microsoft.com/office/drawing/2014/main" xmlns="" id="{692E8583-CF7D-4321-9949-58EF791C1A61}"/>
                </a:ext>
              </a:extLst>
            </p:cNvPr>
            <p:cNvSpPr txBox="1"/>
            <p:nvPr/>
          </p:nvSpPr>
          <p:spPr>
            <a:xfrm>
              <a:off x="34764" y="4241209"/>
              <a:ext cx="4576214" cy="461665"/>
            </a:xfrm>
            <a:prstGeom prst="rect">
              <a:avLst/>
            </a:prstGeom>
            <a:noFill/>
          </p:spPr>
          <p:txBody>
            <a:bodyPr wrap="square" rtlCol="0">
              <a:spAutoFit/>
            </a:bodyPr>
            <a:lstStyle/>
            <a:p>
              <a:pPr algn="ctr"/>
              <a:r>
                <a:rPr lang="en-US" sz="2400" b="1" dirty="0" smtClean="0">
                  <a:solidFill>
                    <a:srgbClr val="4A6777"/>
                  </a:solidFill>
                  <a:latin typeface="Tw Cen MT" panose="020B0602020104020603" pitchFamily="34" charset="0"/>
                </a:rPr>
                <a:t>World Is market</a:t>
              </a:r>
              <a:endParaRPr lang="en-US" sz="2400" b="1" dirty="0">
                <a:solidFill>
                  <a:srgbClr val="4A6777"/>
                </a:solidFill>
                <a:latin typeface="Tw Cen MT" panose="020B0602020104020603" pitchFamily="34" charset="0"/>
              </a:endParaRPr>
            </a:p>
          </p:txBody>
        </p:sp>
        <p:sp>
          <p:nvSpPr>
            <p:cNvPr id="36" name="TextBox 35">
              <a:extLst>
                <a:ext uri="{FF2B5EF4-FFF2-40B4-BE49-F238E27FC236}">
                  <a16:creationId xmlns:a16="http://schemas.microsoft.com/office/drawing/2014/main" xmlns="" id="{7EDABD0B-890D-47D7-9749-C07575F09104}"/>
                </a:ext>
              </a:extLst>
            </p:cNvPr>
            <p:cNvSpPr txBox="1"/>
            <p:nvPr/>
          </p:nvSpPr>
          <p:spPr>
            <a:xfrm>
              <a:off x="719053" y="4702874"/>
              <a:ext cx="3207636" cy="707886"/>
            </a:xfrm>
            <a:prstGeom prst="rect">
              <a:avLst/>
            </a:prstGeom>
            <a:noFill/>
          </p:spPr>
          <p:txBody>
            <a:bodyPr wrap="square" rtlCol="0">
              <a:spAutoFit/>
            </a:bodyPr>
            <a:lstStyle/>
            <a:p>
              <a:pPr algn="ctr"/>
              <a:r>
                <a:rPr lang="en-US" sz="2000" b="1" dirty="0" smtClean="0">
                  <a:solidFill>
                    <a:schemeClr val="bg1">
                      <a:lumMod val="65000"/>
                    </a:schemeClr>
                  </a:solidFill>
                  <a:latin typeface="Tw Cen MT" panose="020B0602020104020603" pitchFamily="34" charset="0"/>
                </a:rPr>
                <a:t>You can sell your product throughout globe</a:t>
              </a:r>
              <a:endParaRPr lang="en-US" sz="2000" b="1" dirty="0">
                <a:solidFill>
                  <a:schemeClr val="bg1">
                    <a:lumMod val="65000"/>
                  </a:schemeClr>
                </a:solidFill>
                <a:latin typeface="Tw Cen MT" panose="020B0602020104020603" pitchFamily="34" charset="0"/>
              </a:endParaRPr>
            </a:p>
          </p:txBody>
        </p:sp>
      </p:grpSp>
    </p:spTree>
    <p:extLst>
      <p:ext uri="{BB962C8B-B14F-4D97-AF65-F5344CB8AC3E}">
        <p14:creationId xmlns:p14="http://schemas.microsoft.com/office/powerpoint/2010/main" val="175324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47"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250"/>
                            </p:stCondLst>
                            <p:childTnLst>
                              <p:par>
                                <p:cTn id="16" presetID="2" presetClass="entr" presetSubtype="1" decel="10000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750" fill="hold"/>
                                        <p:tgtEl>
                                          <p:spTgt spid="3"/>
                                        </p:tgtEl>
                                        <p:attrNameLst>
                                          <p:attrName>ppt_x</p:attrName>
                                        </p:attrNameLst>
                                      </p:cBhvr>
                                      <p:tavLst>
                                        <p:tav tm="0">
                                          <p:val>
                                            <p:strVal val="#ppt_x"/>
                                          </p:val>
                                        </p:tav>
                                        <p:tav tm="100000">
                                          <p:val>
                                            <p:strVal val="#ppt_x"/>
                                          </p:val>
                                        </p:tav>
                                      </p:tavLst>
                                    </p:anim>
                                    <p:anim calcmode="lin" valueType="num">
                                      <p:cBhvr additive="base">
                                        <p:cTn id="19" dur="750" fill="hold"/>
                                        <p:tgtEl>
                                          <p:spTgt spid="3"/>
                                        </p:tgtEl>
                                        <p:attrNameLst>
                                          <p:attrName>ppt_y</p:attrName>
                                        </p:attrNameLst>
                                      </p:cBhvr>
                                      <p:tavLst>
                                        <p:tav tm="0">
                                          <p:val>
                                            <p:strVal val="0-#ppt_h/2"/>
                                          </p:val>
                                        </p:tav>
                                        <p:tav tm="100000">
                                          <p:val>
                                            <p:strVal val="#ppt_y"/>
                                          </p:val>
                                        </p:tav>
                                      </p:tavLst>
                                    </p:anim>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anim calcmode="lin" valueType="num">
                                      <p:cBhvr>
                                        <p:cTn id="24" dur="500" fill="hold"/>
                                        <p:tgtEl>
                                          <p:spTgt spid="7"/>
                                        </p:tgtEl>
                                        <p:attrNameLst>
                                          <p:attrName>ppt_x</p:attrName>
                                        </p:attrNameLst>
                                      </p:cBhvr>
                                      <p:tavLst>
                                        <p:tav tm="0">
                                          <p:val>
                                            <p:strVal val="#ppt_x"/>
                                          </p:val>
                                        </p:tav>
                                        <p:tav tm="100000">
                                          <p:val>
                                            <p:strVal val="#ppt_x"/>
                                          </p:val>
                                        </p:tav>
                                      </p:tavLst>
                                    </p:anim>
                                    <p:anim calcmode="lin" valueType="num">
                                      <p:cBhvr>
                                        <p:cTn id="25" dur="500" fill="hold"/>
                                        <p:tgtEl>
                                          <p:spTgt spid="7"/>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2" presetClass="entr" presetSubtype="4" decel="10000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1+#ppt_h/2"/>
                                          </p:val>
                                        </p:tav>
                                        <p:tav tm="100000">
                                          <p:val>
                                            <p:strVal val="#ppt_y"/>
                                          </p:val>
                                        </p:tav>
                                      </p:tavLst>
                                    </p:anim>
                                  </p:childTnLst>
                                </p:cTn>
                              </p:par>
                            </p:childTnLst>
                          </p:cTn>
                        </p:par>
                        <p:par>
                          <p:cTn id="31" fill="hold">
                            <p:stCondLst>
                              <p:cond delay="3250"/>
                            </p:stCondLst>
                            <p:childTnLst>
                              <p:par>
                                <p:cTn id="32" presetID="47"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anim calcmode="lin" valueType="num">
                                      <p:cBhvr>
                                        <p:cTn id="35" dur="500" fill="hold"/>
                                        <p:tgtEl>
                                          <p:spTgt spid="8"/>
                                        </p:tgtEl>
                                        <p:attrNameLst>
                                          <p:attrName>ppt_x</p:attrName>
                                        </p:attrNameLst>
                                      </p:cBhvr>
                                      <p:tavLst>
                                        <p:tav tm="0">
                                          <p:val>
                                            <p:strVal val="#ppt_x"/>
                                          </p:val>
                                        </p:tav>
                                        <p:tav tm="100000">
                                          <p:val>
                                            <p:strVal val="#ppt_x"/>
                                          </p:val>
                                        </p:tav>
                                      </p:tavLst>
                                    </p:anim>
                                    <p:anim calcmode="lin" valueType="num">
                                      <p:cBhvr>
                                        <p:cTn id="36"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6E7E9"/>
        </a:solidFill>
        <a:effectLst/>
      </p:bgPr>
    </p:bg>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xmlns="" id="{8219989C-6534-4081-88F9-01A1845F375C}"/>
              </a:ext>
            </a:extLst>
          </p:cNvPr>
          <p:cNvGrpSpPr/>
          <p:nvPr/>
        </p:nvGrpSpPr>
        <p:grpSpPr>
          <a:xfrm>
            <a:off x="8985148" y="2182683"/>
            <a:ext cx="1805441" cy="1894017"/>
            <a:chOff x="8985148" y="2182683"/>
            <a:chExt cx="1805441" cy="1894017"/>
          </a:xfrm>
        </p:grpSpPr>
        <p:sp>
          <p:nvSpPr>
            <p:cNvPr id="23" name="Rectangle: Top Corners Rounded 22">
              <a:extLst>
                <a:ext uri="{FF2B5EF4-FFF2-40B4-BE49-F238E27FC236}">
                  <a16:creationId xmlns:a16="http://schemas.microsoft.com/office/drawing/2014/main" xmlns="" id="{303A4C65-5C87-4C63-A0E1-4DF161B02937}"/>
                </a:ext>
              </a:extLst>
            </p:cNvPr>
            <p:cNvSpPr/>
            <p:nvPr/>
          </p:nvSpPr>
          <p:spPr>
            <a:xfrm>
              <a:off x="9092078" y="2209800"/>
              <a:ext cx="1591582" cy="1866900"/>
            </a:xfrm>
            <a:prstGeom prst="round2SameRect">
              <a:avLst>
                <a:gd name="adj1" fmla="val 12063"/>
                <a:gd name="adj2" fmla="val 0"/>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xmlns="" id="{EC447283-DB73-4C8A-99DE-552ACE3319FB}"/>
                </a:ext>
              </a:extLst>
            </p:cNvPr>
            <p:cNvSpPr txBox="1"/>
            <p:nvPr/>
          </p:nvSpPr>
          <p:spPr>
            <a:xfrm>
              <a:off x="944065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4</a:t>
              </a:r>
            </a:p>
          </p:txBody>
        </p:sp>
        <p:sp>
          <p:nvSpPr>
            <p:cNvPr id="26" name="TextBox 25">
              <a:extLst>
                <a:ext uri="{FF2B5EF4-FFF2-40B4-BE49-F238E27FC236}">
                  <a16:creationId xmlns:a16="http://schemas.microsoft.com/office/drawing/2014/main" xmlns="" id="{6BEC5E5B-C4A7-4BE2-9DAD-E90FC41E4DCA}"/>
                </a:ext>
              </a:extLst>
            </p:cNvPr>
            <p:cNvSpPr txBox="1"/>
            <p:nvPr/>
          </p:nvSpPr>
          <p:spPr>
            <a:xfrm>
              <a:off x="8985148"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grpSp>
      <p:grpSp>
        <p:nvGrpSpPr>
          <p:cNvPr id="58" name="Group 57">
            <a:extLst>
              <a:ext uri="{FF2B5EF4-FFF2-40B4-BE49-F238E27FC236}">
                <a16:creationId xmlns:a16="http://schemas.microsoft.com/office/drawing/2014/main" xmlns="" id="{A2198942-3878-4909-884B-7CA0E318DFD7}"/>
              </a:ext>
            </a:extLst>
          </p:cNvPr>
          <p:cNvGrpSpPr/>
          <p:nvPr/>
        </p:nvGrpSpPr>
        <p:grpSpPr>
          <a:xfrm>
            <a:off x="6381342" y="2182683"/>
            <a:ext cx="1805441" cy="1894017"/>
            <a:chOff x="6381342" y="2182683"/>
            <a:chExt cx="1805441" cy="1894017"/>
          </a:xfrm>
        </p:grpSpPr>
        <p:sp>
          <p:nvSpPr>
            <p:cNvPr id="19" name="Rectangle: Top Corners Rounded 18">
              <a:extLst>
                <a:ext uri="{FF2B5EF4-FFF2-40B4-BE49-F238E27FC236}">
                  <a16:creationId xmlns:a16="http://schemas.microsoft.com/office/drawing/2014/main" xmlns="" id="{4B2E4077-565B-48E9-A42E-57895BC5AA27}"/>
                </a:ext>
              </a:extLst>
            </p:cNvPr>
            <p:cNvSpPr/>
            <p:nvPr/>
          </p:nvSpPr>
          <p:spPr>
            <a:xfrm>
              <a:off x="6488272" y="2209800"/>
              <a:ext cx="1591582" cy="1866900"/>
            </a:xfrm>
            <a:prstGeom prst="round2SameRect">
              <a:avLst>
                <a:gd name="adj1" fmla="val 12063"/>
                <a:gd name="adj2" fmla="val 0"/>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xmlns="" id="{2ABFDA63-D1BE-4B0B-A1BF-19B81E35575F}"/>
                </a:ext>
              </a:extLst>
            </p:cNvPr>
            <p:cNvSpPr txBox="1"/>
            <p:nvPr/>
          </p:nvSpPr>
          <p:spPr>
            <a:xfrm>
              <a:off x="6381342"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27" name="TextBox 26">
              <a:extLst>
                <a:ext uri="{FF2B5EF4-FFF2-40B4-BE49-F238E27FC236}">
                  <a16:creationId xmlns:a16="http://schemas.microsoft.com/office/drawing/2014/main" xmlns="" id="{2F047EE7-AD08-45DB-A65A-9FA74A775764}"/>
                </a:ext>
              </a:extLst>
            </p:cNvPr>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3</a:t>
              </a:r>
            </a:p>
          </p:txBody>
        </p:sp>
      </p:grpSp>
      <p:grpSp>
        <p:nvGrpSpPr>
          <p:cNvPr id="57" name="Group 56">
            <a:extLst>
              <a:ext uri="{FF2B5EF4-FFF2-40B4-BE49-F238E27FC236}">
                <a16:creationId xmlns:a16="http://schemas.microsoft.com/office/drawing/2014/main" xmlns="" id="{A430A81F-25E0-4239-B494-46C9D4937700}"/>
              </a:ext>
            </a:extLst>
          </p:cNvPr>
          <p:cNvGrpSpPr/>
          <p:nvPr/>
        </p:nvGrpSpPr>
        <p:grpSpPr>
          <a:xfrm>
            <a:off x="3884465" y="2182683"/>
            <a:ext cx="1805441" cy="1894017"/>
            <a:chOff x="3884465" y="2182683"/>
            <a:chExt cx="1805441" cy="1894017"/>
          </a:xfrm>
        </p:grpSpPr>
        <p:sp>
          <p:nvSpPr>
            <p:cNvPr id="15" name="Rectangle: Top Corners Rounded 14">
              <a:extLst>
                <a:ext uri="{FF2B5EF4-FFF2-40B4-BE49-F238E27FC236}">
                  <a16:creationId xmlns:a16="http://schemas.microsoft.com/office/drawing/2014/main" xmlns="" id="{6C90D299-5340-438E-A62B-883CADA51767}"/>
                </a:ext>
              </a:extLst>
            </p:cNvPr>
            <p:cNvSpPr/>
            <p:nvPr/>
          </p:nvSpPr>
          <p:spPr>
            <a:xfrm>
              <a:off x="3991395" y="2209800"/>
              <a:ext cx="1591582" cy="1866900"/>
            </a:xfrm>
            <a:prstGeom prst="round2SameRect">
              <a:avLst>
                <a:gd name="adj1" fmla="val 12063"/>
                <a:gd name="adj2" fmla="val 0"/>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xmlns="" id="{74B84361-FFCA-4952-9762-BC2B8113DC6B}"/>
                </a:ext>
              </a:extLst>
            </p:cNvPr>
            <p:cNvSpPr txBox="1"/>
            <p:nvPr/>
          </p:nvSpPr>
          <p:spPr>
            <a:xfrm>
              <a:off x="3884465"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28" name="TextBox 27">
              <a:extLst>
                <a:ext uri="{FF2B5EF4-FFF2-40B4-BE49-F238E27FC236}">
                  <a16:creationId xmlns:a16="http://schemas.microsoft.com/office/drawing/2014/main" xmlns="" id="{AFA9CFCB-2E2A-4E69-B807-A8DE80F4F84C}"/>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grpSp>
      <p:grpSp>
        <p:nvGrpSpPr>
          <p:cNvPr id="54" name="Group 53">
            <a:extLst>
              <a:ext uri="{FF2B5EF4-FFF2-40B4-BE49-F238E27FC236}">
                <a16:creationId xmlns:a16="http://schemas.microsoft.com/office/drawing/2014/main" xmlns="" id="{71DA1449-9BBE-4FB5-854D-B6D832CCD806}"/>
              </a:ext>
            </a:extLst>
          </p:cNvPr>
          <p:cNvGrpSpPr/>
          <p:nvPr/>
        </p:nvGrpSpPr>
        <p:grpSpPr>
          <a:xfrm>
            <a:off x="1387588" y="2182683"/>
            <a:ext cx="1805441" cy="1894017"/>
            <a:chOff x="1387588" y="2182683"/>
            <a:chExt cx="1805441" cy="1894017"/>
          </a:xfrm>
        </p:grpSpPr>
        <p:sp>
          <p:nvSpPr>
            <p:cNvPr id="12" name="Rectangle: Top Corners Rounded 11">
              <a:extLst>
                <a:ext uri="{FF2B5EF4-FFF2-40B4-BE49-F238E27FC236}">
                  <a16:creationId xmlns:a16="http://schemas.microsoft.com/office/drawing/2014/main" xmlns="" id="{E176DFE6-E6EE-4CBF-AB55-962516DAF6EF}"/>
                </a:ext>
              </a:extLst>
            </p:cNvPr>
            <p:cNvSpPr/>
            <p:nvPr/>
          </p:nvSpPr>
          <p:spPr>
            <a:xfrm>
              <a:off x="1494518" y="2209800"/>
              <a:ext cx="1591582" cy="1866900"/>
            </a:xfrm>
            <a:prstGeom prst="round2SameRect">
              <a:avLst>
                <a:gd name="adj1" fmla="val 12063"/>
                <a:gd name="adj2" fmla="val 0"/>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xmlns="" id="{0F2352D7-E64D-4683-8555-4BBBFBED2197}"/>
                </a:ext>
              </a:extLst>
            </p:cNvPr>
            <p:cNvSpPr txBox="1"/>
            <p:nvPr/>
          </p:nvSpPr>
          <p:spPr>
            <a:xfrm>
              <a:off x="1387588"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29" name="TextBox 28">
              <a:extLst>
                <a:ext uri="{FF2B5EF4-FFF2-40B4-BE49-F238E27FC236}">
                  <a16:creationId xmlns:a16="http://schemas.microsoft.com/office/drawing/2014/main" xmlns="" id="{CCE8E3AC-C1DA-4857-8AA2-283A2C840A70}"/>
                </a:ext>
              </a:extLst>
            </p:cNvPr>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p>
          </p:txBody>
        </p:sp>
      </p:grpSp>
      <p:sp>
        <p:nvSpPr>
          <p:cNvPr id="4" name="TextBox 3">
            <a:extLst>
              <a:ext uri="{FF2B5EF4-FFF2-40B4-BE49-F238E27FC236}">
                <a16:creationId xmlns:a16="http://schemas.microsoft.com/office/drawing/2014/main" xmlns="" id="{BE8AA9BD-5B28-4BB1-803B-54BB6E1B0DE1}"/>
              </a:ext>
            </a:extLst>
          </p:cNvPr>
          <p:cNvSpPr txBox="1"/>
          <p:nvPr/>
        </p:nvSpPr>
        <p:spPr>
          <a:xfrm>
            <a:off x="2456543" y="131812"/>
            <a:ext cx="7278915" cy="707886"/>
          </a:xfrm>
          <a:prstGeom prst="rect">
            <a:avLst/>
          </a:prstGeom>
          <a:noFill/>
          <a:ln>
            <a:noFill/>
          </a:ln>
        </p:spPr>
        <p:txBody>
          <a:bodyPr wrap="square" rtlCol="0">
            <a:spAutoFit/>
          </a:bodyPr>
          <a:lstStyle/>
          <a:p>
            <a:pPr algn="ctr"/>
            <a:r>
              <a:rPr lang="en-US" sz="4000" dirty="0" smtClean="0">
                <a:solidFill>
                  <a:schemeClr val="bg1">
                    <a:lumMod val="65000"/>
                  </a:schemeClr>
                </a:solidFill>
                <a:latin typeface="Tw Cen MT" panose="020B0602020104020603" pitchFamily="34" charset="0"/>
              </a:rPr>
              <a:t>Cons Of Ecommerce</a:t>
            </a:r>
            <a:endParaRPr lang="en-US" sz="4000" dirty="0">
              <a:solidFill>
                <a:schemeClr val="bg1">
                  <a:lumMod val="65000"/>
                </a:schemeClr>
              </a:solidFill>
              <a:latin typeface="Tw Cen MT" panose="020B0602020104020603" pitchFamily="34" charset="0"/>
            </a:endParaRPr>
          </a:p>
        </p:txBody>
      </p:sp>
      <p:grpSp>
        <p:nvGrpSpPr>
          <p:cNvPr id="5" name="Group 4">
            <a:extLst>
              <a:ext uri="{FF2B5EF4-FFF2-40B4-BE49-F238E27FC236}">
                <a16:creationId xmlns:a16="http://schemas.microsoft.com/office/drawing/2014/main" xmlns=""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xmlns=""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xmlns=""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xmlns=""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xmlns=""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Shape 10">
            <a:extLst>
              <a:ext uri="{FF2B5EF4-FFF2-40B4-BE49-F238E27FC236}">
                <a16:creationId xmlns:a16="http://schemas.microsoft.com/office/drawing/2014/main" xmlns="" id="{BA10DECE-FB54-4F98-9472-6CE168F86075}"/>
              </a:ext>
            </a:extLst>
          </p:cNvPr>
          <p:cNvSpPr/>
          <p:nvPr/>
        </p:nvSpPr>
        <p:spPr>
          <a:xfrm flipV="1">
            <a:off x="1494518" y="3143250"/>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xmlns="" id="{FD33F448-D5EA-4698-93DE-C12876411D16}"/>
              </a:ext>
            </a:extLst>
          </p:cNvPr>
          <p:cNvSpPr/>
          <p:nvPr/>
        </p:nvSpPr>
        <p:spPr>
          <a:xfrm flipV="1">
            <a:off x="3991395" y="3143250"/>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xmlns="" id="{B2992BDF-F7C4-4374-886A-86270F68E5B1}"/>
              </a:ext>
            </a:extLst>
          </p:cNvPr>
          <p:cNvSpPr/>
          <p:nvPr/>
        </p:nvSpPr>
        <p:spPr>
          <a:xfrm flipV="1">
            <a:off x="6488272" y="3143250"/>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xmlns="" id="{C066C7CC-77EF-41CA-B323-66B868940684}"/>
              </a:ext>
            </a:extLst>
          </p:cNvPr>
          <p:cNvSpPr/>
          <p:nvPr/>
        </p:nvSpPr>
        <p:spPr>
          <a:xfrm flipV="1">
            <a:off x="9092078" y="3143250"/>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xmlns="" id="{5BD90705-18BB-473B-A34A-340D3FE7B602}"/>
              </a:ext>
            </a:extLst>
          </p:cNvPr>
          <p:cNvGrpSpPr/>
          <p:nvPr/>
        </p:nvGrpSpPr>
        <p:grpSpPr>
          <a:xfrm>
            <a:off x="1488849" y="3837442"/>
            <a:ext cx="1591582" cy="832605"/>
            <a:chOff x="1488849" y="3837442"/>
            <a:chExt cx="1591582" cy="832605"/>
          </a:xfrm>
        </p:grpSpPr>
        <p:sp>
          <p:nvSpPr>
            <p:cNvPr id="46" name="TextBox 45">
              <a:extLst>
                <a:ext uri="{FF2B5EF4-FFF2-40B4-BE49-F238E27FC236}">
                  <a16:creationId xmlns:a16="http://schemas.microsoft.com/office/drawing/2014/main" xmlns="" id="{596EA5B9-609B-41D8-BAEB-1AB2F8B9359E}"/>
                </a:ext>
              </a:extLst>
            </p:cNvPr>
            <p:cNvSpPr txBox="1"/>
            <p:nvPr/>
          </p:nvSpPr>
          <p:spPr>
            <a:xfrm>
              <a:off x="1488849" y="3837442"/>
              <a:ext cx="1591582" cy="369332"/>
            </a:xfrm>
            <a:prstGeom prst="rect">
              <a:avLst/>
            </a:prstGeom>
            <a:noFill/>
          </p:spPr>
          <p:txBody>
            <a:bodyPr wrap="square" rtlCol="0">
              <a:spAutoFit/>
            </a:bodyPr>
            <a:lstStyle/>
            <a:p>
              <a:pPr algn="ctr"/>
              <a:r>
                <a:rPr lang="en-US" b="1" dirty="0" smtClean="0">
                  <a:solidFill>
                    <a:srgbClr val="EF3078"/>
                  </a:solidFill>
                  <a:latin typeface="Tw Cen MT" panose="020B0602020104020603" pitchFamily="34" charset="0"/>
                </a:rPr>
                <a:t>Delay</a:t>
              </a:r>
              <a:endParaRPr lang="en-US" b="1" dirty="0">
                <a:solidFill>
                  <a:srgbClr val="EF3078"/>
                </a:solidFill>
                <a:latin typeface="Tw Cen MT" panose="020B0602020104020603" pitchFamily="34" charset="0"/>
              </a:endParaRPr>
            </a:p>
          </p:txBody>
        </p:sp>
        <p:sp>
          <p:nvSpPr>
            <p:cNvPr id="47" name="TextBox 46">
              <a:extLst>
                <a:ext uri="{FF2B5EF4-FFF2-40B4-BE49-F238E27FC236}">
                  <a16:creationId xmlns:a16="http://schemas.microsoft.com/office/drawing/2014/main" xmlns="" id="{DAFD7EC4-BD0C-414A-BAC7-6A87FBE0FD33}"/>
                </a:ext>
              </a:extLst>
            </p:cNvPr>
            <p:cNvSpPr txBox="1"/>
            <p:nvPr/>
          </p:nvSpPr>
          <p:spPr>
            <a:xfrm>
              <a:off x="1488849" y="4146827"/>
              <a:ext cx="1591582" cy="523220"/>
            </a:xfrm>
            <a:prstGeom prst="rect">
              <a:avLst/>
            </a:prstGeom>
            <a:noFill/>
          </p:spPr>
          <p:txBody>
            <a:bodyPr wrap="square" rtlCol="0">
              <a:spAutoFit/>
            </a:bodyPr>
            <a:lstStyle/>
            <a:p>
              <a:r>
                <a:rPr lang="en-US" sz="1400" b="1" dirty="0" smtClean="0">
                  <a:solidFill>
                    <a:srgbClr val="A6A6A6"/>
                  </a:solidFill>
                  <a:latin typeface="Tw Cen MT" panose="020B0602020104020603" pitchFamily="34" charset="0"/>
                </a:rPr>
                <a:t>Delay in receiving goods.</a:t>
              </a:r>
              <a:endParaRPr lang="en-US" sz="1400" b="1" dirty="0">
                <a:solidFill>
                  <a:srgbClr val="A6A6A6"/>
                </a:solidFill>
                <a:latin typeface="Tw Cen MT" panose="020B0602020104020603" pitchFamily="34" charset="0"/>
              </a:endParaRPr>
            </a:p>
          </p:txBody>
        </p:sp>
      </p:grpSp>
      <p:grpSp>
        <p:nvGrpSpPr>
          <p:cNvPr id="56" name="Group 55">
            <a:extLst>
              <a:ext uri="{FF2B5EF4-FFF2-40B4-BE49-F238E27FC236}">
                <a16:creationId xmlns:a16="http://schemas.microsoft.com/office/drawing/2014/main" xmlns="" id="{4AC51385-1E45-4902-BDC3-8DDF59AAC454}"/>
              </a:ext>
            </a:extLst>
          </p:cNvPr>
          <p:cNvGrpSpPr/>
          <p:nvPr/>
        </p:nvGrpSpPr>
        <p:grpSpPr>
          <a:xfrm>
            <a:off x="3977674" y="3837442"/>
            <a:ext cx="1731464" cy="1787802"/>
            <a:chOff x="3977674" y="3837442"/>
            <a:chExt cx="1591582" cy="2952117"/>
          </a:xfrm>
        </p:grpSpPr>
        <p:sp>
          <p:nvSpPr>
            <p:cNvPr id="48" name="TextBox 47">
              <a:extLst>
                <a:ext uri="{FF2B5EF4-FFF2-40B4-BE49-F238E27FC236}">
                  <a16:creationId xmlns:a16="http://schemas.microsoft.com/office/drawing/2014/main" xmlns="" id="{2CF8B1AD-BE20-4D97-80BF-AC12A3B886DB}"/>
                </a:ext>
              </a:extLst>
            </p:cNvPr>
            <p:cNvSpPr txBox="1"/>
            <p:nvPr/>
          </p:nvSpPr>
          <p:spPr>
            <a:xfrm>
              <a:off x="3977674" y="3837442"/>
              <a:ext cx="1591582" cy="609861"/>
            </a:xfrm>
            <a:prstGeom prst="rect">
              <a:avLst/>
            </a:prstGeom>
            <a:noFill/>
          </p:spPr>
          <p:txBody>
            <a:bodyPr wrap="square" rtlCol="0">
              <a:spAutoFit/>
            </a:bodyPr>
            <a:lstStyle/>
            <a:p>
              <a:pPr algn="ctr"/>
              <a:r>
                <a:rPr lang="en-US" b="1" dirty="0" smtClean="0">
                  <a:solidFill>
                    <a:srgbClr val="03A1A4"/>
                  </a:solidFill>
                  <a:latin typeface="Tw Cen MT" panose="020B0602020104020603" pitchFamily="34" charset="0"/>
                </a:rPr>
                <a:t>Faulty Goods</a:t>
              </a:r>
              <a:endParaRPr lang="en-US" b="1" dirty="0">
                <a:solidFill>
                  <a:srgbClr val="03A1A4"/>
                </a:solidFill>
                <a:latin typeface="Tw Cen MT" panose="020B0602020104020603" pitchFamily="34" charset="0"/>
              </a:endParaRPr>
            </a:p>
          </p:txBody>
        </p:sp>
        <p:sp>
          <p:nvSpPr>
            <p:cNvPr id="49" name="TextBox 48">
              <a:extLst>
                <a:ext uri="{FF2B5EF4-FFF2-40B4-BE49-F238E27FC236}">
                  <a16:creationId xmlns:a16="http://schemas.microsoft.com/office/drawing/2014/main" xmlns="" id="{1F2BC42F-0899-4CCE-A35A-4E495A05687C}"/>
                </a:ext>
              </a:extLst>
            </p:cNvPr>
            <p:cNvSpPr txBox="1"/>
            <p:nvPr/>
          </p:nvSpPr>
          <p:spPr>
            <a:xfrm>
              <a:off x="3977674" y="4146828"/>
              <a:ext cx="1591582" cy="2642731"/>
            </a:xfrm>
            <a:prstGeom prst="rect">
              <a:avLst/>
            </a:prstGeom>
            <a:noFill/>
          </p:spPr>
          <p:txBody>
            <a:bodyPr wrap="square" rtlCol="0">
              <a:spAutoFit/>
            </a:bodyPr>
            <a:lstStyle/>
            <a:p>
              <a:pPr algn="ctr"/>
              <a:endParaRPr lang="en-IN" sz="1400" b="1" dirty="0" smtClean="0">
                <a:solidFill>
                  <a:srgbClr val="A6A6A6"/>
                </a:solidFill>
                <a:latin typeface="Tw Cen MT" panose="020B0602020104020603" pitchFamily="34" charset="0"/>
              </a:endParaRPr>
            </a:p>
            <a:p>
              <a:r>
                <a:rPr lang="en-IN" sz="1400" b="1" dirty="0" smtClean="0">
                  <a:solidFill>
                    <a:srgbClr val="A6A6A6"/>
                  </a:solidFill>
                  <a:latin typeface="Tw Cen MT" panose="020B0602020104020603" pitchFamily="34" charset="0"/>
                </a:rPr>
                <a:t>Difficulty in returning or replacing faulty goods.</a:t>
              </a:r>
            </a:p>
            <a:p>
              <a:pPr algn="ctr"/>
              <a:r>
                <a:rPr lang="en-IN" sz="1400" b="1" dirty="0" smtClean="0">
                  <a:solidFill>
                    <a:srgbClr val="A6A6A6"/>
                  </a:solidFill>
                  <a:latin typeface="Tw Cen MT" panose="020B0602020104020603" pitchFamily="34" charset="0"/>
                </a:rPr>
                <a:t/>
              </a:r>
              <a:br>
                <a:rPr lang="en-IN" sz="1400" b="1" dirty="0" smtClean="0">
                  <a:solidFill>
                    <a:srgbClr val="A6A6A6"/>
                  </a:solidFill>
                  <a:latin typeface="Tw Cen MT" panose="020B0602020104020603" pitchFamily="34" charset="0"/>
                </a:rPr>
              </a:br>
              <a:endParaRPr lang="en-US" sz="1400" b="1" dirty="0">
                <a:solidFill>
                  <a:srgbClr val="A6A6A6"/>
                </a:solidFill>
                <a:latin typeface="Tw Cen MT" panose="020B0602020104020603" pitchFamily="34" charset="0"/>
              </a:endParaRPr>
            </a:p>
          </p:txBody>
        </p:sp>
      </p:grpSp>
      <p:grpSp>
        <p:nvGrpSpPr>
          <p:cNvPr id="59" name="Group 58">
            <a:extLst>
              <a:ext uri="{FF2B5EF4-FFF2-40B4-BE49-F238E27FC236}">
                <a16:creationId xmlns:a16="http://schemas.microsoft.com/office/drawing/2014/main" xmlns="" id="{FC1746BE-76D9-44D6-8ED0-355F952A375E}"/>
              </a:ext>
            </a:extLst>
          </p:cNvPr>
          <p:cNvGrpSpPr/>
          <p:nvPr/>
        </p:nvGrpSpPr>
        <p:grpSpPr>
          <a:xfrm>
            <a:off x="6488271" y="3837442"/>
            <a:ext cx="1823391" cy="1694380"/>
            <a:chOff x="6488271" y="3837442"/>
            <a:chExt cx="1823391" cy="1694380"/>
          </a:xfrm>
        </p:grpSpPr>
        <p:sp>
          <p:nvSpPr>
            <p:cNvPr id="50" name="TextBox 49">
              <a:extLst>
                <a:ext uri="{FF2B5EF4-FFF2-40B4-BE49-F238E27FC236}">
                  <a16:creationId xmlns:a16="http://schemas.microsoft.com/office/drawing/2014/main" xmlns="" id="{3F85E69A-BADF-47FA-97F2-BF77348F278C}"/>
                </a:ext>
              </a:extLst>
            </p:cNvPr>
            <p:cNvSpPr txBox="1"/>
            <p:nvPr/>
          </p:nvSpPr>
          <p:spPr>
            <a:xfrm>
              <a:off x="6488271" y="3837442"/>
              <a:ext cx="1823391" cy="369332"/>
            </a:xfrm>
            <a:prstGeom prst="rect">
              <a:avLst/>
            </a:prstGeom>
            <a:noFill/>
          </p:spPr>
          <p:txBody>
            <a:bodyPr wrap="square" rtlCol="0">
              <a:spAutoFit/>
            </a:bodyPr>
            <a:lstStyle/>
            <a:p>
              <a:pPr algn="ctr"/>
              <a:r>
                <a:rPr lang="en-US" b="1" dirty="0" smtClean="0">
                  <a:solidFill>
                    <a:srgbClr val="EE9524"/>
                  </a:solidFill>
                  <a:latin typeface="Tw Cen MT" panose="020B0602020104020603" pitchFamily="34" charset="0"/>
                </a:rPr>
                <a:t>Internet</a:t>
              </a:r>
              <a:endParaRPr lang="en-US" b="1" dirty="0">
                <a:solidFill>
                  <a:srgbClr val="EE9524"/>
                </a:solidFill>
                <a:latin typeface="Tw Cen MT" panose="020B0602020104020603" pitchFamily="34" charset="0"/>
              </a:endParaRPr>
            </a:p>
          </p:txBody>
        </p:sp>
        <p:sp>
          <p:nvSpPr>
            <p:cNvPr id="51" name="TextBox 50">
              <a:extLst>
                <a:ext uri="{FF2B5EF4-FFF2-40B4-BE49-F238E27FC236}">
                  <a16:creationId xmlns:a16="http://schemas.microsoft.com/office/drawing/2014/main" xmlns="" id="{94CFAA18-F935-43EC-B7D9-4E19F5F37090}"/>
                </a:ext>
              </a:extLst>
            </p:cNvPr>
            <p:cNvSpPr txBox="1"/>
            <p:nvPr/>
          </p:nvSpPr>
          <p:spPr>
            <a:xfrm>
              <a:off x="6488272" y="4146827"/>
              <a:ext cx="1591582" cy="1384995"/>
            </a:xfrm>
            <a:prstGeom prst="rect">
              <a:avLst/>
            </a:prstGeom>
            <a:noFill/>
          </p:spPr>
          <p:txBody>
            <a:bodyPr wrap="square" rtlCol="0">
              <a:spAutoFit/>
            </a:bodyPr>
            <a:lstStyle/>
            <a:p>
              <a:r>
                <a:rPr lang="en-IN" sz="1400" b="1" dirty="0" smtClean="0">
                  <a:solidFill>
                    <a:srgbClr val="A6A6A6"/>
                  </a:solidFill>
                  <a:latin typeface="Tw Cen MT" panose="020B0602020104020603" pitchFamily="34" charset="0"/>
                </a:rPr>
                <a:t>Need for an internet device and internet connection.</a:t>
              </a:r>
            </a:p>
            <a:p>
              <a:pPr algn="ctr"/>
              <a:r>
                <a:rPr lang="en-IN" sz="1400" b="1" dirty="0" smtClean="0">
                  <a:solidFill>
                    <a:srgbClr val="A6A6A6"/>
                  </a:solidFill>
                  <a:latin typeface="Tw Cen MT" panose="020B0602020104020603" pitchFamily="34" charset="0"/>
                </a:rPr>
                <a:t/>
              </a:r>
              <a:br>
                <a:rPr lang="en-IN" sz="1400" b="1" dirty="0" smtClean="0">
                  <a:solidFill>
                    <a:srgbClr val="A6A6A6"/>
                  </a:solidFill>
                  <a:latin typeface="Tw Cen MT" panose="020B0602020104020603" pitchFamily="34" charset="0"/>
                </a:rPr>
              </a:br>
              <a:endParaRPr lang="en-US" sz="1400" b="1" dirty="0">
                <a:solidFill>
                  <a:srgbClr val="A6A6A6"/>
                </a:solidFill>
                <a:latin typeface="Tw Cen MT" panose="020B0602020104020603" pitchFamily="34" charset="0"/>
              </a:endParaRPr>
            </a:p>
          </p:txBody>
        </p:sp>
      </p:grpSp>
      <p:grpSp>
        <p:nvGrpSpPr>
          <p:cNvPr id="60" name="Group 59">
            <a:extLst>
              <a:ext uri="{FF2B5EF4-FFF2-40B4-BE49-F238E27FC236}">
                <a16:creationId xmlns:a16="http://schemas.microsoft.com/office/drawing/2014/main" xmlns="" id="{CEAB50F2-56A8-4020-BA7E-223D0388029E}"/>
              </a:ext>
            </a:extLst>
          </p:cNvPr>
          <p:cNvGrpSpPr/>
          <p:nvPr/>
        </p:nvGrpSpPr>
        <p:grpSpPr>
          <a:xfrm>
            <a:off x="9087242" y="3837442"/>
            <a:ext cx="1591582" cy="832605"/>
            <a:chOff x="9087242" y="3837442"/>
            <a:chExt cx="1591582" cy="832605"/>
          </a:xfrm>
        </p:grpSpPr>
        <p:sp>
          <p:nvSpPr>
            <p:cNvPr id="52" name="TextBox 51">
              <a:extLst>
                <a:ext uri="{FF2B5EF4-FFF2-40B4-BE49-F238E27FC236}">
                  <a16:creationId xmlns:a16="http://schemas.microsoft.com/office/drawing/2014/main" xmlns="" id="{8FDFCA09-96C1-48B9-A4BF-FC3BC14E65FF}"/>
                </a:ext>
              </a:extLst>
            </p:cNvPr>
            <p:cNvSpPr txBox="1"/>
            <p:nvPr/>
          </p:nvSpPr>
          <p:spPr>
            <a:xfrm>
              <a:off x="9087242" y="3837442"/>
              <a:ext cx="1591582" cy="369332"/>
            </a:xfrm>
            <a:prstGeom prst="rect">
              <a:avLst/>
            </a:prstGeom>
            <a:noFill/>
          </p:spPr>
          <p:txBody>
            <a:bodyPr wrap="square" rtlCol="0">
              <a:spAutoFit/>
            </a:bodyPr>
            <a:lstStyle/>
            <a:p>
              <a:pPr algn="ctr"/>
              <a:r>
                <a:rPr lang="en-US" b="1" dirty="0" smtClean="0">
                  <a:solidFill>
                    <a:srgbClr val="1C7CBB"/>
                  </a:solidFill>
                  <a:latin typeface="Tw Cen MT" panose="020B0602020104020603" pitchFamily="34" charset="0"/>
                </a:rPr>
                <a:t>Tax</a:t>
              </a:r>
              <a:endParaRPr lang="en-US" b="1" dirty="0">
                <a:solidFill>
                  <a:srgbClr val="1C7CBB"/>
                </a:solidFill>
                <a:latin typeface="Tw Cen MT" panose="020B0602020104020603" pitchFamily="34" charset="0"/>
              </a:endParaRPr>
            </a:p>
          </p:txBody>
        </p:sp>
        <p:sp>
          <p:nvSpPr>
            <p:cNvPr id="53" name="TextBox 52">
              <a:extLst>
                <a:ext uri="{FF2B5EF4-FFF2-40B4-BE49-F238E27FC236}">
                  <a16:creationId xmlns:a16="http://schemas.microsoft.com/office/drawing/2014/main" xmlns="" id="{390ABEF2-EA94-4E61-B642-F3A2B133F939}"/>
                </a:ext>
              </a:extLst>
            </p:cNvPr>
            <p:cNvSpPr txBox="1"/>
            <p:nvPr/>
          </p:nvSpPr>
          <p:spPr>
            <a:xfrm>
              <a:off x="9087242" y="4146827"/>
              <a:ext cx="1591582" cy="523220"/>
            </a:xfrm>
            <a:prstGeom prst="rect">
              <a:avLst/>
            </a:prstGeom>
            <a:noFill/>
          </p:spPr>
          <p:txBody>
            <a:bodyPr wrap="square" rtlCol="0">
              <a:spAutoFit/>
            </a:bodyPr>
            <a:lstStyle/>
            <a:p>
              <a:pPr algn="ctr"/>
              <a:r>
                <a:rPr lang="en-US" sz="1400" b="1" dirty="0" smtClean="0">
                  <a:solidFill>
                    <a:srgbClr val="A6A6A6"/>
                  </a:solidFill>
                  <a:latin typeface="Tw Cen MT" panose="020B0602020104020603" pitchFamily="34" charset="0"/>
                </a:rPr>
                <a:t>Shipping Tax adds up more cost.</a:t>
              </a:r>
              <a:endParaRPr lang="en-US" sz="1400" b="1" dirty="0">
                <a:solidFill>
                  <a:srgbClr val="A6A6A6"/>
                </a:solidFill>
                <a:latin typeface="Tw Cen MT" panose="020B0602020104020603" pitchFamily="34" charset="0"/>
              </a:endParaRPr>
            </a:p>
          </p:txBody>
        </p:sp>
      </p:grpSp>
      <p:grpSp>
        <p:nvGrpSpPr>
          <p:cNvPr id="65" name="Group 64"/>
          <p:cNvGrpSpPr/>
          <p:nvPr/>
        </p:nvGrpSpPr>
        <p:grpSpPr>
          <a:xfrm>
            <a:off x="1723292" y="4736123"/>
            <a:ext cx="8898063" cy="1524000"/>
            <a:chOff x="1723292" y="4736123"/>
            <a:chExt cx="8898063" cy="1524000"/>
          </a:xfrm>
        </p:grpSpPr>
        <p:pic>
          <p:nvPicPr>
            <p:cNvPr id="45" name="Picture 44" descr="Clock-02-128.png"/>
            <p:cNvPicPr>
              <a:picLocks noChangeAspect="1"/>
            </p:cNvPicPr>
            <p:nvPr/>
          </p:nvPicPr>
          <p:blipFill>
            <a:blip r:embed="rId2"/>
            <a:stretch>
              <a:fillRect/>
            </a:stretch>
          </p:blipFill>
          <p:spPr>
            <a:xfrm>
              <a:off x="1723292" y="5023414"/>
              <a:ext cx="1072661" cy="1072661"/>
            </a:xfrm>
            <a:prstGeom prst="rect">
              <a:avLst/>
            </a:prstGeom>
          </p:spPr>
        </p:pic>
        <p:pic>
          <p:nvPicPr>
            <p:cNvPr id="61" name="Picture 60" descr="Wrong-128.png"/>
            <p:cNvPicPr>
              <a:picLocks noChangeAspect="1"/>
            </p:cNvPicPr>
            <p:nvPr/>
          </p:nvPicPr>
          <p:blipFill>
            <a:blip r:embed="rId3"/>
            <a:stretch>
              <a:fillRect/>
            </a:stretch>
          </p:blipFill>
          <p:spPr>
            <a:xfrm>
              <a:off x="4302446" y="5011616"/>
              <a:ext cx="972940" cy="1125339"/>
            </a:xfrm>
            <a:prstGeom prst="rect">
              <a:avLst/>
            </a:prstGeom>
          </p:spPr>
        </p:pic>
        <p:pic>
          <p:nvPicPr>
            <p:cNvPr id="63" name="Picture 62" descr="Internet-128.png"/>
            <p:cNvPicPr>
              <a:picLocks noChangeAspect="1"/>
            </p:cNvPicPr>
            <p:nvPr/>
          </p:nvPicPr>
          <p:blipFill>
            <a:blip r:embed="rId4"/>
            <a:stretch>
              <a:fillRect/>
            </a:stretch>
          </p:blipFill>
          <p:spPr>
            <a:xfrm>
              <a:off x="6611891" y="4818185"/>
              <a:ext cx="1219048" cy="1318771"/>
            </a:xfrm>
            <a:prstGeom prst="rect">
              <a:avLst/>
            </a:prstGeom>
          </p:spPr>
        </p:pic>
        <p:pic>
          <p:nvPicPr>
            <p:cNvPr id="64" name="Picture 63" descr="Sales-Order-128.png"/>
            <p:cNvPicPr>
              <a:picLocks noChangeAspect="1"/>
            </p:cNvPicPr>
            <p:nvPr/>
          </p:nvPicPr>
          <p:blipFill>
            <a:blip r:embed="rId5"/>
            <a:stretch>
              <a:fillRect/>
            </a:stretch>
          </p:blipFill>
          <p:spPr>
            <a:xfrm>
              <a:off x="9155723" y="4736123"/>
              <a:ext cx="1465632" cy="1524000"/>
            </a:xfrm>
            <a:prstGeom prst="rect">
              <a:avLst/>
            </a:prstGeom>
          </p:spPr>
        </p:pic>
      </p:grpSp>
    </p:spTree>
    <p:extLst>
      <p:ext uri="{BB962C8B-B14F-4D97-AF65-F5344CB8AC3E}">
        <p14:creationId xmlns:p14="http://schemas.microsoft.com/office/powerpoint/2010/main" val="412847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25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anim calcmode="lin" valueType="num">
                                      <p:cBhvr>
                                        <p:cTn id="14" dur="500" fill="hold"/>
                                        <p:tgtEl>
                                          <p:spTgt spid="54"/>
                                        </p:tgtEl>
                                        <p:attrNameLst>
                                          <p:attrName>ppt_x</p:attrName>
                                        </p:attrNameLst>
                                      </p:cBhvr>
                                      <p:tavLst>
                                        <p:tav tm="0">
                                          <p:val>
                                            <p:strVal val="#ppt_x"/>
                                          </p:val>
                                        </p:tav>
                                        <p:tav tm="100000">
                                          <p:val>
                                            <p:strVal val="#ppt_x"/>
                                          </p:val>
                                        </p:tav>
                                      </p:tavLst>
                                    </p:anim>
                                    <p:anim calcmode="lin" valueType="num">
                                      <p:cBhvr>
                                        <p:cTn id="15" dur="500" fill="hold"/>
                                        <p:tgtEl>
                                          <p:spTgt spid="54"/>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53" presetClass="entr" presetSubtype="16" fill="hold" nodeType="afterEffect">
                                  <p:stCondLst>
                                    <p:cond delay="0"/>
                                  </p:stCondLst>
                                  <p:childTnLst>
                                    <p:set>
                                      <p:cBhvr>
                                        <p:cTn id="18" dur="1" fill="hold">
                                          <p:stCondLst>
                                            <p:cond delay="0"/>
                                          </p:stCondLst>
                                        </p:cTn>
                                        <p:tgtEl>
                                          <p:spTgt spid="55"/>
                                        </p:tgtEl>
                                        <p:attrNameLst>
                                          <p:attrName>style.visibility</p:attrName>
                                        </p:attrNameLst>
                                      </p:cBhvr>
                                      <p:to>
                                        <p:strVal val="visible"/>
                                      </p:to>
                                    </p:set>
                                    <p:anim calcmode="lin" valueType="num">
                                      <p:cBhvr>
                                        <p:cTn id="19" dur="500" fill="hold"/>
                                        <p:tgtEl>
                                          <p:spTgt spid="55"/>
                                        </p:tgtEl>
                                        <p:attrNameLst>
                                          <p:attrName>ppt_w</p:attrName>
                                        </p:attrNameLst>
                                      </p:cBhvr>
                                      <p:tavLst>
                                        <p:tav tm="0">
                                          <p:val>
                                            <p:fltVal val="0"/>
                                          </p:val>
                                        </p:tav>
                                        <p:tav tm="100000">
                                          <p:val>
                                            <p:strVal val="#ppt_w"/>
                                          </p:val>
                                        </p:tav>
                                      </p:tavLst>
                                    </p:anim>
                                    <p:anim calcmode="lin" valueType="num">
                                      <p:cBhvr>
                                        <p:cTn id="20" dur="500" fill="hold"/>
                                        <p:tgtEl>
                                          <p:spTgt spid="55"/>
                                        </p:tgtEl>
                                        <p:attrNameLst>
                                          <p:attrName>ppt_h</p:attrName>
                                        </p:attrNameLst>
                                      </p:cBhvr>
                                      <p:tavLst>
                                        <p:tav tm="0">
                                          <p:val>
                                            <p:fltVal val="0"/>
                                          </p:val>
                                        </p:tav>
                                        <p:tav tm="100000">
                                          <p:val>
                                            <p:strVal val="#ppt_h"/>
                                          </p:val>
                                        </p:tav>
                                      </p:tavLst>
                                    </p:anim>
                                    <p:animEffect transition="in" filter="fade">
                                      <p:cBhvr>
                                        <p:cTn id="21" dur="500"/>
                                        <p:tgtEl>
                                          <p:spTgt spid="55"/>
                                        </p:tgtEl>
                                      </p:cBhvr>
                                    </p:animEffect>
                                  </p:childTnLst>
                                </p:cTn>
                              </p:par>
                            </p:childTnLst>
                          </p:cTn>
                        </p:par>
                        <p:par>
                          <p:cTn id="22" fill="hold">
                            <p:stCondLst>
                              <p:cond delay="1750"/>
                            </p:stCondLst>
                            <p:childTnLst>
                              <p:par>
                                <p:cTn id="23" presetID="42" presetClass="entr" presetSubtype="0" fill="hold" grpId="0" nodeType="afterEffect">
                                  <p:stCondLst>
                                    <p:cond delay="25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anim calcmode="lin" valueType="num">
                                      <p:cBhvr>
                                        <p:cTn id="26" dur="500" fill="hold"/>
                                        <p:tgtEl>
                                          <p:spTgt spid="16"/>
                                        </p:tgtEl>
                                        <p:attrNameLst>
                                          <p:attrName>ppt_x</p:attrName>
                                        </p:attrNameLst>
                                      </p:cBhvr>
                                      <p:tavLst>
                                        <p:tav tm="0">
                                          <p:val>
                                            <p:strVal val="#ppt_x"/>
                                          </p:val>
                                        </p:tav>
                                        <p:tav tm="100000">
                                          <p:val>
                                            <p:strVal val="#ppt_x"/>
                                          </p:val>
                                        </p:tav>
                                      </p:tavLst>
                                    </p:anim>
                                    <p:anim calcmode="lin" valueType="num">
                                      <p:cBhvr>
                                        <p:cTn id="27" dur="500" fill="hold"/>
                                        <p:tgtEl>
                                          <p:spTgt spid="16"/>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42" presetClass="entr" presetSubtype="0" fill="hold" nodeType="afterEffect">
                                  <p:stCondLst>
                                    <p:cond delay="25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anim calcmode="lin" valueType="num">
                                      <p:cBhvr>
                                        <p:cTn id="32" dur="500" fill="hold"/>
                                        <p:tgtEl>
                                          <p:spTgt spid="57"/>
                                        </p:tgtEl>
                                        <p:attrNameLst>
                                          <p:attrName>ppt_x</p:attrName>
                                        </p:attrNameLst>
                                      </p:cBhvr>
                                      <p:tavLst>
                                        <p:tav tm="0">
                                          <p:val>
                                            <p:strVal val="#ppt_x"/>
                                          </p:val>
                                        </p:tav>
                                        <p:tav tm="100000">
                                          <p:val>
                                            <p:strVal val="#ppt_x"/>
                                          </p:val>
                                        </p:tav>
                                      </p:tavLst>
                                    </p:anim>
                                    <p:anim calcmode="lin" valueType="num">
                                      <p:cBhvr>
                                        <p:cTn id="33" dur="500" fill="hold"/>
                                        <p:tgtEl>
                                          <p:spTgt spid="57"/>
                                        </p:tgtEl>
                                        <p:attrNameLst>
                                          <p:attrName>ppt_y</p:attrName>
                                        </p:attrNameLst>
                                      </p:cBhvr>
                                      <p:tavLst>
                                        <p:tav tm="0">
                                          <p:val>
                                            <p:strVal val="#ppt_y+.1"/>
                                          </p:val>
                                        </p:tav>
                                        <p:tav tm="100000">
                                          <p:val>
                                            <p:strVal val="#ppt_y"/>
                                          </p:val>
                                        </p:tav>
                                      </p:tavLst>
                                    </p:anim>
                                  </p:childTnLst>
                                </p:cTn>
                              </p:par>
                            </p:childTnLst>
                          </p:cTn>
                        </p:par>
                        <p:par>
                          <p:cTn id="34" fill="hold">
                            <p:stCondLst>
                              <p:cond delay="3250"/>
                            </p:stCondLst>
                            <p:childTnLst>
                              <p:par>
                                <p:cTn id="35" presetID="53" presetClass="entr" presetSubtype="16" fill="hold" nodeType="afterEffect">
                                  <p:stCondLst>
                                    <p:cond delay="0"/>
                                  </p:stCondLst>
                                  <p:childTnLst>
                                    <p:set>
                                      <p:cBhvr>
                                        <p:cTn id="36" dur="1" fill="hold">
                                          <p:stCondLst>
                                            <p:cond delay="0"/>
                                          </p:stCondLst>
                                        </p:cTn>
                                        <p:tgtEl>
                                          <p:spTgt spid="56"/>
                                        </p:tgtEl>
                                        <p:attrNameLst>
                                          <p:attrName>style.visibility</p:attrName>
                                        </p:attrNameLst>
                                      </p:cBhvr>
                                      <p:to>
                                        <p:strVal val="visible"/>
                                      </p:to>
                                    </p:set>
                                    <p:anim calcmode="lin" valueType="num">
                                      <p:cBhvr>
                                        <p:cTn id="37" dur="500" fill="hold"/>
                                        <p:tgtEl>
                                          <p:spTgt spid="56"/>
                                        </p:tgtEl>
                                        <p:attrNameLst>
                                          <p:attrName>ppt_w</p:attrName>
                                        </p:attrNameLst>
                                      </p:cBhvr>
                                      <p:tavLst>
                                        <p:tav tm="0">
                                          <p:val>
                                            <p:fltVal val="0"/>
                                          </p:val>
                                        </p:tav>
                                        <p:tav tm="100000">
                                          <p:val>
                                            <p:strVal val="#ppt_w"/>
                                          </p:val>
                                        </p:tav>
                                      </p:tavLst>
                                    </p:anim>
                                    <p:anim calcmode="lin" valueType="num">
                                      <p:cBhvr>
                                        <p:cTn id="38" dur="500" fill="hold"/>
                                        <p:tgtEl>
                                          <p:spTgt spid="56"/>
                                        </p:tgtEl>
                                        <p:attrNameLst>
                                          <p:attrName>ppt_h</p:attrName>
                                        </p:attrNameLst>
                                      </p:cBhvr>
                                      <p:tavLst>
                                        <p:tav tm="0">
                                          <p:val>
                                            <p:fltVal val="0"/>
                                          </p:val>
                                        </p:tav>
                                        <p:tav tm="100000">
                                          <p:val>
                                            <p:strVal val="#ppt_h"/>
                                          </p:val>
                                        </p:tav>
                                      </p:tavLst>
                                    </p:anim>
                                    <p:animEffect transition="in" filter="fade">
                                      <p:cBhvr>
                                        <p:cTn id="39" dur="500"/>
                                        <p:tgtEl>
                                          <p:spTgt spid="56"/>
                                        </p:tgtEl>
                                      </p:cBhvr>
                                    </p:animEffect>
                                  </p:childTnLst>
                                </p:cTn>
                              </p:par>
                            </p:childTnLst>
                          </p:cTn>
                        </p:par>
                        <p:par>
                          <p:cTn id="40" fill="hold">
                            <p:stCondLst>
                              <p:cond delay="3750"/>
                            </p:stCondLst>
                            <p:childTnLst>
                              <p:par>
                                <p:cTn id="41" presetID="42" presetClass="entr" presetSubtype="0" fill="hold" grpId="0" nodeType="afterEffect">
                                  <p:stCondLst>
                                    <p:cond delay="25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anim calcmode="lin" valueType="num">
                                      <p:cBhvr>
                                        <p:cTn id="44" dur="500" fill="hold"/>
                                        <p:tgtEl>
                                          <p:spTgt spid="20"/>
                                        </p:tgtEl>
                                        <p:attrNameLst>
                                          <p:attrName>ppt_x</p:attrName>
                                        </p:attrNameLst>
                                      </p:cBhvr>
                                      <p:tavLst>
                                        <p:tav tm="0">
                                          <p:val>
                                            <p:strVal val="#ppt_x"/>
                                          </p:val>
                                        </p:tav>
                                        <p:tav tm="100000">
                                          <p:val>
                                            <p:strVal val="#ppt_x"/>
                                          </p:val>
                                        </p:tav>
                                      </p:tavLst>
                                    </p:anim>
                                    <p:anim calcmode="lin" valueType="num">
                                      <p:cBhvr>
                                        <p:cTn id="45" dur="500" fill="hold"/>
                                        <p:tgtEl>
                                          <p:spTgt spid="20"/>
                                        </p:tgtEl>
                                        <p:attrNameLst>
                                          <p:attrName>ppt_y</p:attrName>
                                        </p:attrNameLst>
                                      </p:cBhvr>
                                      <p:tavLst>
                                        <p:tav tm="0">
                                          <p:val>
                                            <p:strVal val="#ppt_y+.1"/>
                                          </p:val>
                                        </p:tav>
                                        <p:tav tm="100000">
                                          <p:val>
                                            <p:strVal val="#ppt_y"/>
                                          </p:val>
                                        </p:tav>
                                      </p:tavLst>
                                    </p:anim>
                                  </p:childTnLst>
                                </p:cTn>
                              </p:par>
                            </p:childTnLst>
                          </p:cTn>
                        </p:par>
                        <p:par>
                          <p:cTn id="46" fill="hold">
                            <p:stCondLst>
                              <p:cond delay="4500"/>
                            </p:stCondLst>
                            <p:childTnLst>
                              <p:par>
                                <p:cTn id="47" presetID="42" presetClass="entr" presetSubtype="0" fill="hold" nodeType="afterEffect">
                                  <p:stCondLst>
                                    <p:cond delay="250"/>
                                  </p:stCondLst>
                                  <p:childTnLst>
                                    <p:set>
                                      <p:cBhvr>
                                        <p:cTn id="48" dur="1" fill="hold">
                                          <p:stCondLst>
                                            <p:cond delay="0"/>
                                          </p:stCondLst>
                                        </p:cTn>
                                        <p:tgtEl>
                                          <p:spTgt spid="58"/>
                                        </p:tgtEl>
                                        <p:attrNameLst>
                                          <p:attrName>style.visibility</p:attrName>
                                        </p:attrNameLst>
                                      </p:cBhvr>
                                      <p:to>
                                        <p:strVal val="visible"/>
                                      </p:to>
                                    </p:set>
                                    <p:animEffect transition="in" filter="fade">
                                      <p:cBhvr>
                                        <p:cTn id="49" dur="500"/>
                                        <p:tgtEl>
                                          <p:spTgt spid="58"/>
                                        </p:tgtEl>
                                      </p:cBhvr>
                                    </p:animEffect>
                                    <p:anim calcmode="lin" valueType="num">
                                      <p:cBhvr>
                                        <p:cTn id="50" dur="500" fill="hold"/>
                                        <p:tgtEl>
                                          <p:spTgt spid="58"/>
                                        </p:tgtEl>
                                        <p:attrNameLst>
                                          <p:attrName>ppt_x</p:attrName>
                                        </p:attrNameLst>
                                      </p:cBhvr>
                                      <p:tavLst>
                                        <p:tav tm="0">
                                          <p:val>
                                            <p:strVal val="#ppt_x"/>
                                          </p:val>
                                        </p:tav>
                                        <p:tav tm="100000">
                                          <p:val>
                                            <p:strVal val="#ppt_x"/>
                                          </p:val>
                                        </p:tav>
                                      </p:tavLst>
                                    </p:anim>
                                    <p:anim calcmode="lin" valueType="num">
                                      <p:cBhvr>
                                        <p:cTn id="51" dur="500" fill="hold"/>
                                        <p:tgtEl>
                                          <p:spTgt spid="58"/>
                                        </p:tgtEl>
                                        <p:attrNameLst>
                                          <p:attrName>ppt_y</p:attrName>
                                        </p:attrNameLst>
                                      </p:cBhvr>
                                      <p:tavLst>
                                        <p:tav tm="0">
                                          <p:val>
                                            <p:strVal val="#ppt_y+.1"/>
                                          </p:val>
                                        </p:tav>
                                        <p:tav tm="100000">
                                          <p:val>
                                            <p:strVal val="#ppt_y"/>
                                          </p:val>
                                        </p:tav>
                                      </p:tavLst>
                                    </p:anim>
                                  </p:childTnLst>
                                </p:cTn>
                              </p:par>
                            </p:childTnLst>
                          </p:cTn>
                        </p:par>
                        <p:par>
                          <p:cTn id="52" fill="hold">
                            <p:stCondLst>
                              <p:cond delay="5250"/>
                            </p:stCondLst>
                            <p:childTnLst>
                              <p:par>
                                <p:cTn id="53" presetID="53" presetClass="entr" presetSubtype="16" fill="hold" nodeType="afterEffect">
                                  <p:stCondLst>
                                    <p:cond delay="0"/>
                                  </p:stCondLst>
                                  <p:childTnLst>
                                    <p:set>
                                      <p:cBhvr>
                                        <p:cTn id="54" dur="1" fill="hold">
                                          <p:stCondLst>
                                            <p:cond delay="0"/>
                                          </p:stCondLst>
                                        </p:cTn>
                                        <p:tgtEl>
                                          <p:spTgt spid="59"/>
                                        </p:tgtEl>
                                        <p:attrNameLst>
                                          <p:attrName>style.visibility</p:attrName>
                                        </p:attrNameLst>
                                      </p:cBhvr>
                                      <p:to>
                                        <p:strVal val="visible"/>
                                      </p:to>
                                    </p:set>
                                    <p:anim calcmode="lin" valueType="num">
                                      <p:cBhvr>
                                        <p:cTn id="55" dur="500" fill="hold"/>
                                        <p:tgtEl>
                                          <p:spTgt spid="59"/>
                                        </p:tgtEl>
                                        <p:attrNameLst>
                                          <p:attrName>ppt_w</p:attrName>
                                        </p:attrNameLst>
                                      </p:cBhvr>
                                      <p:tavLst>
                                        <p:tav tm="0">
                                          <p:val>
                                            <p:fltVal val="0"/>
                                          </p:val>
                                        </p:tav>
                                        <p:tav tm="100000">
                                          <p:val>
                                            <p:strVal val="#ppt_w"/>
                                          </p:val>
                                        </p:tav>
                                      </p:tavLst>
                                    </p:anim>
                                    <p:anim calcmode="lin" valueType="num">
                                      <p:cBhvr>
                                        <p:cTn id="56" dur="500" fill="hold"/>
                                        <p:tgtEl>
                                          <p:spTgt spid="59"/>
                                        </p:tgtEl>
                                        <p:attrNameLst>
                                          <p:attrName>ppt_h</p:attrName>
                                        </p:attrNameLst>
                                      </p:cBhvr>
                                      <p:tavLst>
                                        <p:tav tm="0">
                                          <p:val>
                                            <p:fltVal val="0"/>
                                          </p:val>
                                        </p:tav>
                                        <p:tav tm="100000">
                                          <p:val>
                                            <p:strVal val="#ppt_h"/>
                                          </p:val>
                                        </p:tav>
                                      </p:tavLst>
                                    </p:anim>
                                    <p:animEffect transition="in" filter="fade">
                                      <p:cBhvr>
                                        <p:cTn id="57" dur="500"/>
                                        <p:tgtEl>
                                          <p:spTgt spid="59"/>
                                        </p:tgtEl>
                                      </p:cBhvr>
                                    </p:animEffect>
                                  </p:childTnLst>
                                </p:cTn>
                              </p:par>
                            </p:childTnLst>
                          </p:cTn>
                        </p:par>
                        <p:par>
                          <p:cTn id="58" fill="hold">
                            <p:stCondLst>
                              <p:cond delay="5750"/>
                            </p:stCondLst>
                            <p:childTnLst>
                              <p:par>
                                <p:cTn id="59" presetID="42" presetClass="entr" presetSubtype="0" fill="hold" grpId="0" nodeType="afterEffect">
                                  <p:stCondLst>
                                    <p:cond delay="25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anim calcmode="lin" valueType="num">
                                      <p:cBhvr>
                                        <p:cTn id="62" dur="500" fill="hold"/>
                                        <p:tgtEl>
                                          <p:spTgt spid="24"/>
                                        </p:tgtEl>
                                        <p:attrNameLst>
                                          <p:attrName>ppt_x</p:attrName>
                                        </p:attrNameLst>
                                      </p:cBhvr>
                                      <p:tavLst>
                                        <p:tav tm="0">
                                          <p:val>
                                            <p:strVal val="#ppt_x"/>
                                          </p:val>
                                        </p:tav>
                                        <p:tav tm="100000">
                                          <p:val>
                                            <p:strVal val="#ppt_x"/>
                                          </p:val>
                                        </p:tav>
                                      </p:tavLst>
                                    </p:anim>
                                    <p:anim calcmode="lin" valueType="num">
                                      <p:cBhvr>
                                        <p:cTn id="63" dur="500" fill="hold"/>
                                        <p:tgtEl>
                                          <p:spTgt spid="24"/>
                                        </p:tgtEl>
                                        <p:attrNameLst>
                                          <p:attrName>ppt_y</p:attrName>
                                        </p:attrNameLst>
                                      </p:cBhvr>
                                      <p:tavLst>
                                        <p:tav tm="0">
                                          <p:val>
                                            <p:strVal val="#ppt_y+.1"/>
                                          </p:val>
                                        </p:tav>
                                        <p:tav tm="100000">
                                          <p:val>
                                            <p:strVal val="#ppt_y"/>
                                          </p:val>
                                        </p:tav>
                                      </p:tavLst>
                                    </p:anim>
                                  </p:childTnLst>
                                </p:cTn>
                              </p:par>
                            </p:childTnLst>
                          </p:cTn>
                        </p:par>
                        <p:par>
                          <p:cTn id="64" fill="hold">
                            <p:stCondLst>
                              <p:cond delay="6500"/>
                            </p:stCondLst>
                            <p:childTnLst>
                              <p:par>
                                <p:cTn id="65" presetID="42" presetClass="entr" presetSubtype="0" fill="hold" nodeType="afterEffect">
                                  <p:stCondLst>
                                    <p:cond delay="250"/>
                                  </p:stCondLst>
                                  <p:childTnLst>
                                    <p:set>
                                      <p:cBhvr>
                                        <p:cTn id="66" dur="1" fill="hold">
                                          <p:stCondLst>
                                            <p:cond delay="0"/>
                                          </p:stCondLst>
                                        </p:cTn>
                                        <p:tgtEl>
                                          <p:spTgt spid="62"/>
                                        </p:tgtEl>
                                        <p:attrNameLst>
                                          <p:attrName>style.visibility</p:attrName>
                                        </p:attrNameLst>
                                      </p:cBhvr>
                                      <p:to>
                                        <p:strVal val="visible"/>
                                      </p:to>
                                    </p:set>
                                    <p:animEffect transition="in" filter="fade">
                                      <p:cBhvr>
                                        <p:cTn id="67" dur="500"/>
                                        <p:tgtEl>
                                          <p:spTgt spid="62"/>
                                        </p:tgtEl>
                                      </p:cBhvr>
                                    </p:animEffect>
                                    <p:anim calcmode="lin" valueType="num">
                                      <p:cBhvr>
                                        <p:cTn id="68" dur="500" fill="hold"/>
                                        <p:tgtEl>
                                          <p:spTgt spid="62"/>
                                        </p:tgtEl>
                                        <p:attrNameLst>
                                          <p:attrName>ppt_x</p:attrName>
                                        </p:attrNameLst>
                                      </p:cBhvr>
                                      <p:tavLst>
                                        <p:tav tm="0">
                                          <p:val>
                                            <p:strVal val="#ppt_x"/>
                                          </p:val>
                                        </p:tav>
                                        <p:tav tm="100000">
                                          <p:val>
                                            <p:strVal val="#ppt_x"/>
                                          </p:val>
                                        </p:tav>
                                      </p:tavLst>
                                    </p:anim>
                                    <p:anim calcmode="lin" valueType="num">
                                      <p:cBhvr>
                                        <p:cTn id="69" dur="500" fill="hold"/>
                                        <p:tgtEl>
                                          <p:spTgt spid="62"/>
                                        </p:tgtEl>
                                        <p:attrNameLst>
                                          <p:attrName>ppt_y</p:attrName>
                                        </p:attrNameLst>
                                      </p:cBhvr>
                                      <p:tavLst>
                                        <p:tav tm="0">
                                          <p:val>
                                            <p:strVal val="#ppt_y+.1"/>
                                          </p:val>
                                        </p:tav>
                                        <p:tav tm="100000">
                                          <p:val>
                                            <p:strVal val="#ppt_y"/>
                                          </p:val>
                                        </p:tav>
                                      </p:tavLst>
                                    </p:anim>
                                  </p:childTnLst>
                                </p:cTn>
                              </p:par>
                            </p:childTnLst>
                          </p:cTn>
                        </p:par>
                        <p:par>
                          <p:cTn id="70" fill="hold">
                            <p:stCondLst>
                              <p:cond delay="7250"/>
                            </p:stCondLst>
                            <p:childTnLst>
                              <p:par>
                                <p:cTn id="71" presetID="53" presetClass="entr" presetSubtype="16" fill="hold" nodeType="afterEffect">
                                  <p:stCondLst>
                                    <p:cond delay="0"/>
                                  </p:stCondLst>
                                  <p:childTnLst>
                                    <p:set>
                                      <p:cBhvr>
                                        <p:cTn id="72" dur="1" fill="hold">
                                          <p:stCondLst>
                                            <p:cond delay="0"/>
                                          </p:stCondLst>
                                        </p:cTn>
                                        <p:tgtEl>
                                          <p:spTgt spid="60"/>
                                        </p:tgtEl>
                                        <p:attrNameLst>
                                          <p:attrName>style.visibility</p:attrName>
                                        </p:attrNameLst>
                                      </p:cBhvr>
                                      <p:to>
                                        <p:strVal val="visible"/>
                                      </p:to>
                                    </p:set>
                                    <p:anim calcmode="lin" valueType="num">
                                      <p:cBhvr>
                                        <p:cTn id="73" dur="500" fill="hold"/>
                                        <p:tgtEl>
                                          <p:spTgt spid="60"/>
                                        </p:tgtEl>
                                        <p:attrNameLst>
                                          <p:attrName>ppt_w</p:attrName>
                                        </p:attrNameLst>
                                      </p:cBhvr>
                                      <p:tavLst>
                                        <p:tav tm="0">
                                          <p:val>
                                            <p:fltVal val="0"/>
                                          </p:val>
                                        </p:tav>
                                        <p:tav tm="100000">
                                          <p:val>
                                            <p:strVal val="#ppt_w"/>
                                          </p:val>
                                        </p:tav>
                                      </p:tavLst>
                                    </p:anim>
                                    <p:anim calcmode="lin" valueType="num">
                                      <p:cBhvr>
                                        <p:cTn id="74" dur="500" fill="hold"/>
                                        <p:tgtEl>
                                          <p:spTgt spid="60"/>
                                        </p:tgtEl>
                                        <p:attrNameLst>
                                          <p:attrName>ppt_h</p:attrName>
                                        </p:attrNameLst>
                                      </p:cBhvr>
                                      <p:tavLst>
                                        <p:tav tm="0">
                                          <p:val>
                                            <p:fltVal val="0"/>
                                          </p:val>
                                        </p:tav>
                                        <p:tav tm="100000">
                                          <p:val>
                                            <p:strVal val="#ppt_h"/>
                                          </p:val>
                                        </p:tav>
                                      </p:tavLst>
                                    </p:anim>
                                    <p:animEffect transition="in" filter="fade">
                                      <p:cBhvr>
                                        <p:cTn id="75" dur="500"/>
                                        <p:tgtEl>
                                          <p:spTgt spid="60"/>
                                        </p:tgtEl>
                                      </p:cBhvr>
                                    </p:animEffect>
                                  </p:childTnLst>
                                </p:cTn>
                              </p:par>
                              <p:par>
                                <p:cTn id="76" presetID="17" presetClass="entr" presetSubtype="10" fill="hold" nodeType="withEffect">
                                  <p:stCondLst>
                                    <p:cond delay="0"/>
                                  </p:stCondLst>
                                  <p:childTnLst>
                                    <p:set>
                                      <p:cBhvr>
                                        <p:cTn id="77" dur="1" fill="hold">
                                          <p:stCondLst>
                                            <p:cond delay="0"/>
                                          </p:stCondLst>
                                        </p:cTn>
                                        <p:tgtEl>
                                          <p:spTgt spid="65"/>
                                        </p:tgtEl>
                                        <p:attrNameLst>
                                          <p:attrName>style.visibility</p:attrName>
                                        </p:attrNameLst>
                                      </p:cBhvr>
                                      <p:to>
                                        <p:strVal val="visible"/>
                                      </p:to>
                                    </p:set>
                                    <p:anim calcmode="lin" valueType="num">
                                      <p:cBhvr>
                                        <p:cTn id="78" dur="500" fill="hold"/>
                                        <p:tgtEl>
                                          <p:spTgt spid="65"/>
                                        </p:tgtEl>
                                        <p:attrNameLst>
                                          <p:attrName>ppt_w</p:attrName>
                                        </p:attrNameLst>
                                      </p:cBhvr>
                                      <p:tavLst>
                                        <p:tav tm="0">
                                          <p:val>
                                            <p:fltVal val="0"/>
                                          </p:val>
                                        </p:tav>
                                        <p:tav tm="100000">
                                          <p:val>
                                            <p:strVal val="#ppt_w"/>
                                          </p:val>
                                        </p:tav>
                                      </p:tavLst>
                                    </p:anim>
                                    <p:anim calcmode="lin" valueType="num">
                                      <p:cBhvr>
                                        <p:cTn id="79" dur="500" fill="hold"/>
                                        <p:tgtEl>
                                          <p:spTgt spid="6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0" grpId="0" animBg="1"/>
      <p:bldP spid="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6E7E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A24D955-FDC3-4DCE-A127-74C484479492}"/>
              </a:ext>
            </a:extLst>
          </p:cNvPr>
          <p:cNvSpPr txBox="1"/>
          <p:nvPr/>
        </p:nvSpPr>
        <p:spPr>
          <a:xfrm>
            <a:off x="1205948" y="398585"/>
            <a:ext cx="10005391" cy="923330"/>
          </a:xfrm>
          <a:prstGeom prst="rect">
            <a:avLst/>
          </a:prstGeom>
          <a:noFill/>
        </p:spPr>
        <p:txBody>
          <a:bodyPr wrap="square" rtlCol="0">
            <a:spAutoFit/>
          </a:bodyPr>
          <a:lstStyle/>
          <a:p>
            <a:r>
              <a:rPr lang="en-US" sz="5400" b="1" dirty="0" smtClean="0">
                <a:solidFill>
                  <a:srgbClr val="FF7344"/>
                </a:solidFill>
                <a:latin typeface="Agency FB" panose="020B0503020202020204" pitchFamily="34" charset="0"/>
              </a:rPr>
              <a:t>Conclusion</a:t>
            </a:r>
            <a:endParaRPr lang="en-US" sz="5400" b="1" dirty="0">
              <a:solidFill>
                <a:srgbClr val="FF7344"/>
              </a:solidFill>
              <a:latin typeface="Agency FB" panose="020B0503020202020204" pitchFamily="34" charset="0"/>
            </a:endParaRPr>
          </a:p>
        </p:txBody>
      </p:sp>
      <p:sp>
        <p:nvSpPr>
          <p:cNvPr id="4" name="Content Placeholder 3"/>
          <p:cNvSpPr>
            <a:spLocks noGrp="1"/>
          </p:cNvSpPr>
          <p:nvPr>
            <p:ph idx="1"/>
          </p:nvPr>
        </p:nvSpPr>
        <p:spPr/>
        <p:txBody>
          <a:bodyPr/>
          <a:lstStyle/>
          <a:p>
            <a:r>
              <a:rPr lang="en-IN" dirty="0" smtClean="0"/>
              <a:t>As the Internet and in turn E-commerce has developed, and continues to evolve and grow, it is vital that any organization, in any particular industry, must base its strategic planning around such a rapidly growing medium</a:t>
            </a:r>
            <a:endParaRPr lang="en-IN" dirty="0"/>
          </a:p>
        </p:txBody>
      </p:sp>
    </p:spTree>
    <p:extLst>
      <p:ext uri="{BB962C8B-B14F-4D97-AF65-F5344CB8AC3E}">
        <p14:creationId xmlns:p14="http://schemas.microsoft.com/office/powerpoint/2010/main" val="2691838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48">
            <a:extLst>
              <a:ext uri="{FF2B5EF4-FFF2-40B4-BE49-F238E27FC236}">
                <a16:creationId xmlns:a16="http://schemas.microsoft.com/office/drawing/2014/main" xmlns="" id="{0EF975FC-BF4F-4228-B0B0-1DEFEE3DA567}"/>
              </a:ext>
            </a:extLst>
          </p:cNvPr>
          <p:cNvCxnSpPr/>
          <p:nvPr/>
        </p:nvCxnSpPr>
        <p:spPr>
          <a:xfrm>
            <a:off x="8282875" y="4353699"/>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42D7E882-A191-4154-B782-B7EF0F64AF87}"/>
              </a:ext>
            </a:extLst>
          </p:cNvPr>
          <p:cNvCxnSpPr/>
          <p:nvPr/>
        </p:nvCxnSpPr>
        <p:spPr>
          <a:xfrm>
            <a:off x="1902353" y="4353699"/>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 name="Group 10">
            <a:extLst>
              <a:ext uri="{FF2B5EF4-FFF2-40B4-BE49-F238E27FC236}">
                <a16:creationId xmlns:a16="http://schemas.microsoft.com/office/drawing/2014/main" xmlns="" id="{FCDD5385-FE02-4616-BB66-C6716C955857}"/>
              </a:ext>
            </a:extLst>
          </p:cNvPr>
          <p:cNvGrpSpPr/>
          <p:nvPr/>
        </p:nvGrpSpPr>
        <p:grpSpPr>
          <a:xfrm>
            <a:off x="1691259" y="4248152"/>
            <a:ext cx="211094" cy="211094"/>
            <a:chOff x="1677812" y="4248152"/>
            <a:chExt cx="211094" cy="211094"/>
          </a:xfrm>
        </p:grpSpPr>
        <p:sp>
          <p:nvSpPr>
            <p:cNvPr id="6" name="Oval 5">
              <a:extLst>
                <a:ext uri="{FF2B5EF4-FFF2-40B4-BE49-F238E27FC236}">
                  <a16:creationId xmlns:a16="http://schemas.microsoft.com/office/drawing/2014/main" xmlns="" id="{BFC788B2-D4C9-483E-B84B-E4B3E4F7FE53}"/>
                </a:ext>
              </a:extLst>
            </p:cNvPr>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xmlns="" id="{03C504C9-94E1-4D61-887D-B439F903EBB8}"/>
                </a:ext>
              </a:extLst>
            </p:cNvPr>
            <p:cNvSpPr/>
            <p:nvPr/>
          </p:nvSpPr>
          <p:spPr>
            <a:xfrm>
              <a:off x="1708100" y="4278440"/>
              <a:ext cx="150518" cy="150518"/>
            </a:xfrm>
            <a:prstGeom prst="ellipse">
              <a:avLst/>
            </a:prstGeom>
            <a:solidFill>
              <a:srgbClr val="FF6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 name="Straight Connector 17">
            <a:extLst>
              <a:ext uri="{FF2B5EF4-FFF2-40B4-BE49-F238E27FC236}">
                <a16:creationId xmlns:a16="http://schemas.microsoft.com/office/drawing/2014/main" xmlns="" id="{A09BBDF9-D0D4-4DA3-A26B-FE43E4F32104}"/>
              </a:ext>
            </a:extLst>
          </p:cNvPr>
          <p:cNvCxnSpPr/>
          <p:nvPr/>
        </p:nvCxnSpPr>
        <p:spPr>
          <a:xfrm>
            <a:off x="4050072" y="4353699"/>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 name="Group 12">
            <a:extLst>
              <a:ext uri="{FF2B5EF4-FFF2-40B4-BE49-F238E27FC236}">
                <a16:creationId xmlns:a16="http://schemas.microsoft.com/office/drawing/2014/main" xmlns="" id="{AFA0BC80-77DE-458B-9ECC-B8FE42384FD4}"/>
              </a:ext>
            </a:extLst>
          </p:cNvPr>
          <p:cNvGrpSpPr/>
          <p:nvPr/>
        </p:nvGrpSpPr>
        <p:grpSpPr>
          <a:xfrm>
            <a:off x="3869266" y="4248152"/>
            <a:ext cx="211094" cy="211094"/>
            <a:chOff x="3855819" y="4248152"/>
            <a:chExt cx="211094" cy="211094"/>
          </a:xfrm>
        </p:grpSpPr>
        <p:sp>
          <p:nvSpPr>
            <p:cNvPr id="19" name="Oval 18">
              <a:extLst>
                <a:ext uri="{FF2B5EF4-FFF2-40B4-BE49-F238E27FC236}">
                  <a16:creationId xmlns:a16="http://schemas.microsoft.com/office/drawing/2014/main" xmlns="" id="{7FC05F39-85C8-4314-A202-8D7B560FED7E}"/>
                </a:ext>
              </a:extLst>
            </p:cNvPr>
            <p:cNvSpPr/>
            <p:nvPr/>
          </p:nvSpPr>
          <p:spPr>
            <a:xfrm>
              <a:off x="385581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xmlns="" id="{55A9BA2A-67A9-4F64-B916-9491798156A7}"/>
                </a:ext>
              </a:extLst>
            </p:cNvPr>
            <p:cNvSpPr/>
            <p:nvPr/>
          </p:nvSpPr>
          <p:spPr>
            <a:xfrm>
              <a:off x="3886107" y="4278440"/>
              <a:ext cx="150518" cy="150518"/>
            </a:xfrm>
            <a:prstGeom prst="ellipse">
              <a:avLst/>
            </a:prstGeom>
            <a:solidFill>
              <a:srgbClr val="6CA7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1" name="Straight Connector 20">
            <a:extLst>
              <a:ext uri="{FF2B5EF4-FFF2-40B4-BE49-F238E27FC236}">
                <a16:creationId xmlns:a16="http://schemas.microsoft.com/office/drawing/2014/main" xmlns="" id="{213C6AFC-EC16-4CF7-B961-6DBC08032739}"/>
              </a:ext>
            </a:extLst>
          </p:cNvPr>
          <p:cNvCxnSpPr/>
          <p:nvPr/>
        </p:nvCxnSpPr>
        <p:spPr>
          <a:xfrm>
            <a:off x="6167503" y="4353699"/>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 name="Group 23">
            <a:extLst>
              <a:ext uri="{FF2B5EF4-FFF2-40B4-BE49-F238E27FC236}">
                <a16:creationId xmlns:a16="http://schemas.microsoft.com/office/drawing/2014/main" xmlns="" id="{9243F1F4-6EBE-4DC3-AA58-4D1958CD8E1D}"/>
              </a:ext>
            </a:extLst>
          </p:cNvPr>
          <p:cNvGrpSpPr/>
          <p:nvPr/>
        </p:nvGrpSpPr>
        <p:grpSpPr>
          <a:xfrm>
            <a:off x="5986697" y="4248152"/>
            <a:ext cx="211094" cy="211094"/>
            <a:chOff x="5973250" y="4248152"/>
            <a:chExt cx="211094" cy="211094"/>
          </a:xfrm>
        </p:grpSpPr>
        <p:sp>
          <p:nvSpPr>
            <p:cNvPr id="22" name="Oval 21">
              <a:extLst>
                <a:ext uri="{FF2B5EF4-FFF2-40B4-BE49-F238E27FC236}">
                  <a16:creationId xmlns:a16="http://schemas.microsoft.com/office/drawing/2014/main" xmlns="" id="{A9CC3F83-2403-4F7D-8ED3-F6A0681A5803}"/>
                </a:ext>
              </a:extLst>
            </p:cNvPr>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xmlns="" id="{1D80A4CE-7046-423D-B2BA-9FDB76FE5A36}"/>
                </a:ext>
              </a:extLst>
            </p:cNvPr>
            <p:cNvSpPr/>
            <p:nvPr/>
          </p:nvSpPr>
          <p:spPr>
            <a:xfrm>
              <a:off x="6003538" y="4278440"/>
              <a:ext cx="150518" cy="150518"/>
            </a:xfrm>
            <a:prstGeom prst="ellipse">
              <a:avLst/>
            </a:prstGeom>
            <a:solidFill>
              <a:srgbClr val="FDBA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24">
            <a:extLst>
              <a:ext uri="{FF2B5EF4-FFF2-40B4-BE49-F238E27FC236}">
                <a16:creationId xmlns:a16="http://schemas.microsoft.com/office/drawing/2014/main" xmlns="" id="{B89177D2-AE0E-49A7-8D2A-CBA97127106C}"/>
              </a:ext>
            </a:extLst>
          </p:cNvPr>
          <p:cNvGrpSpPr/>
          <p:nvPr/>
        </p:nvGrpSpPr>
        <p:grpSpPr>
          <a:xfrm>
            <a:off x="8131704" y="4248152"/>
            <a:ext cx="211094" cy="211094"/>
            <a:chOff x="8118257" y="4248152"/>
            <a:chExt cx="211094" cy="211094"/>
          </a:xfrm>
        </p:grpSpPr>
        <p:sp>
          <p:nvSpPr>
            <p:cNvPr id="27" name="Oval 26">
              <a:extLst>
                <a:ext uri="{FF2B5EF4-FFF2-40B4-BE49-F238E27FC236}">
                  <a16:creationId xmlns:a16="http://schemas.microsoft.com/office/drawing/2014/main" xmlns="" id="{99B0CE1E-4E36-4450-AA90-00F9D8FD7840}"/>
                </a:ext>
              </a:extLst>
            </p:cNvPr>
            <p:cNvSpPr/>
            <p:nvPr/>
          </p:nvSpPr>
          <p:spPr>
            <a:xfrm>
              <a:off x="8118257"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xmlns="" id="{5620D1EF-0625-4250-876A-8C72F262238A}"/>
                </a:ext>
              </a:extLst>
            </p:cNvPr>
            <p:cNvSpPr/>
            <p:nvPr/>
          </p:nvSpPr>
          <p:spPr>
            <a:xfrm>
              <a:off x="8148545" y="4278440"/>
              <a:ext cx="150518" cy="150518"/>
            </a:xfrm>
            <a:prstGeom prst="ellipse">
              <a:avLst/>
            </a:prstGeom>
            <a:solidFill>
              <a:srgbClr val="7C9A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xmlns="" id="{28719237-0A17-4D6B-B2A0-3C8D9ED3BF42}"/>
              </a:ext>
            </a:extLst>
          </p:cNvPr>
          <p:cNvGrpSpPr/>
          <p:nvPr/>
        </p:nvGrpSpPr>
        <p:grpSpPr>
          <a:xfrm>
            <a:off x="10247076" y="4248152"/>
            <a:ext cx="211094" cy="211094"/>
            <a:chOff x="10233629" y="4248152"/>
            <a:chExt cx="211094" cy="211094"/>
          </a:xfrm>
        </p:grpSpPr>
        <p:sp>
          <p:nvSpPr>
            <p:cNvPr id="50" name="Oval 49">
              <a:extLst>
                <a:ext uri="{FF2B5EF4-FFF2-40B4-BE49-F238E27FC236}">
                  <a16:creationId xmlns:a16="http://schemas.microsoft.com/office/drawing/2014/main" xmlns="" id="{6419626C-374F-47EF-8717-82FA45B93031}"/>
                </a:ext>
              </a:extLst>
            </p:cNvPr>
            <p:cNvSpPr/>
            <p:nvPr/>
          </p:nvSpPr>
          <p:spPr>
            <a:xfrm>
              <a:off x="1023362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xmlns="" id="{0054DAE1-7306-4B2A-A4CA-71452C011939}"/>
                </a:ext>
              </a:extLst>
            </p:cNvPr>
            <p:cNvSpPr/>
            <p:nvPr/>
          </p:nvSpPr>
          <p:spPr>
            <a:xfrm>
              <a:off x="10263917" y="4278440"/>
              <a:ext cx="150518" cy="150518"/>
            </a:xfrm>
            <a:prstGeom prst="ellipse">
              <a:avLst/>
            </a:prstGeom>
            <a:solidFill>
              <a:srgbClr val="FF6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4" name="TextBox 53">
            <a:extLst>
              <a:ext uri="{FF2B5EF4-FFF2-40B4-BE49-F238E27FC236}">
                <a16:creationId xmlns:a16="http://schemas.microsoft.com/office/drawing/2014/main" xmlns="" id="{3D85BFEF-CB97-49C3-9C81-18C3527FA085}"/>
              </a:ext>
            </a:extLst>
          </p:cNvPr>
          <p:cNvSpPr txBox="1"/>
          <p:nvPr/>
        </p:nvSpPr>
        <p:spPr>
          <a:xfrm>
            <a:off x="2423885" y="176472"/>
            <a:ext cx="7344228" cy="830997"/>
          </a:xfrm>
          <a:prstGeom prst="rect">
            <a:avLst/>
          </a:prstGeom>
          <a:noFill/>
        </p:spPr>
        <p:txBody>
          <a:bodyPr wrap="square" rtlCol="0">
            <a:spAutoFit/>
          </a:bodyPr>
          <a:lstStyle/>
          <a:p>
            <a:pPr algn="ctr"/>
            <a:r>
              <a:rPr lang="en-US" sz="4800" b="1" dirty="0" smtClean="0">
                <a:solidFill>
                  <a:schemeClr val="tx1">
                    <a:lumMod val="75000"/>
                    <a:lumOff val="25000"/>
                  </a:schemeClr>
                </a:solidFill>
                <a:latin typeface="Tw Cen MT" panose="020B0602020104020603" pitchFamily="34" charset="0"/>
              </a:rPr>
              <a:t>Types Of E-Commerce</a:t>
            </a:r>
            <a:endParaRPr lang="en-US" sz="4800" b="1" dirty="0">
              <a:solidFill>
                <a:schemeClr val="tx1">
                  <a:lumMod val="75000"/>
                  <a:lumOff val="25000"/>
                </a:schemeClr>
              </a:solidFill>
              <a:latin typeface="Tw Cen MT" panose="020B0602020104020603" pitchFamily="34" charset="0"/>
            </a:endParaRPr>
          </a:p>
        </p:txBody>
      </p:sp>
      <p:sp>
        <p:nvSpPr>
          <p:cNvPr id="55" name="TextBox 54">
            <a:extLst>
              <a:ext uri="{FF2B5EF4-FFF2-40B4-BE49-F238E27FC236}">
                <a16:creationId xmlns:a16="http://schemas.microsoft.com/office/drawing/2014/main" xmlns="" id="{BA4AE8D1-23F3-44BD-9D9E-9538319D1AC8}"/>
              </a:ext>
            </a:extLst>
          </p:cNvPr>
          <p:cNvSpPr txBox="1"/>
          <p:nvPr/>
        </p:nvSpPr>
        <p:spPr>
          <a:xfrm>
            <a:off x="2185096" y="908296"/>
            <a:ext cx="7821809" cy="584775"/>
          </a:xfrm>
          <a:prstGeom prst="rect">
            <a:avLst/>
          </a:prstGeom>
          <a:noFill/>
        </p:spPr>
        <p:txBody>
          <a:bodyPr wrap="square" rtlCol="0">
            <a:spAutoFit/>
          </a:bodyPr>
          <a:lstStyle/>
          <a:p>
            <a:pPr algn="ctr"/>
            <a:r>
              <a:rPr lang="en-US" sz="1600" dirty="0">
                <a:solidFill>
                  <a:schemeClr val="tx1">
                    <a:lumMod val="75000"/>
                    <a:lumOff val="25000"/>
                  </a:schemeClr>
                </a:solidFill>
                <a:latin typeface="Tw Cen MT" panose="020B0602020104020603" pitchFamily="34" charset="0"/>
              </a:rPr>
              <a:t>Here if you want you can add some brief text about the tittle text and remember this is a demo text you can replace or delete this</a:t>
            </a:r>
          </a:p>
        </p:txBody>
      </p:sp>
      <p:grpSp>
        <p:nvGrpSpPr>
          <p:cNvPr id="11" name="Group 1">
            <a:extLst>
              <a:ext uri="{FF2B5EF4-FFF2-40B4-BE49-F238E27FC236}">
                <a16:creationId xmlns:a16="http://schemas.microsoft.com/office/drawing/2014/main" xmlns="" id="{0B9A8BC6-4912-4C64-8428-F48E86C6D9D8}"/>
              </a:ext>
            </a:extLst>
          </p:cNvPr>
          <p:cNvGrpSpPr/>
          <p:nvPr/>
        </p:nvGrpSpPr>
        <p:grpSpPr>
          <a:xfrm>
            <a:off x="646873" y="4872602"/>
            <a:ext cx="2289049" cy="1595096"/>
            <a:chOff x="1514240" y="4816886"/>
            <a:chExt cx="2289049" cy="1595096"/>
          </a:xfrm>
        </p:grpSpPr>
        <p:sp>
          <p:nvSpPr>
            <p:cNvPr id="57" name="TextBox 56">
              <a:extLst>
                <a:ext uri="{FF2B5EF4-FFF2-40B4-BE49-F238E27FC236}">
                  <a16:creationId xmlns:a16="http://schemas.microsoft.com/office/drawing/2014/main" xmlns="" id="{F6CFD527-8E24-48A6-AA80-4F6D97B59AEB}"/>
                </a:ext>
              </a:extLst>
            </p:cNvPr>
            <p:cNvSpPr txBox="1"/>
            <p:nvPr/>
          </p:nvSpPr>
          <p:spPr>
            <a:xfrm>
              <a:off x="1514240" y="4816886"/>
              <a:ext cx="2289049" cy="369332"/>
            </a:xfrm>
            <a:prstGeom prst="rect">
              <a:avLst/>
            </a:prstGeom>
            <a:noFill/>
          </p:spPr>
          <p:txBody>
            <a:bodyPr wrap="square" rtlCol="0">
              <a:spAutoFit/>
            </a:bodyPr>
            <a:lstStyle/>
            <a:p>
              <a:pPr algn="ctr"/>
              <a:r>
                <a:rPr lang="en-US" b="1" dirty="0" smtClean="0">
                  <a:solidFill>
                    <a:schemeClr val="tx1">
                      <a:lumMod val="75000"/>
                      <a:lumOff val="25000"/>
                    </a:schemeClr>
                  </a:solidFill>
                  <a:latin typeface="Tw Cen MT" panose="020B0602020104020603" pitchFamily="34" charset="0"/>
                </a:rPr>
                <a:t>Business to Customer</a:t>
              </a:r>
              <a:endParaRPr lang="en-US" b="1" dirty="0">
                <a:solidFill>
                  <a:schemeClr val="tx1">
                    <a:lumMod val="75000"/>
                    <a:lumOff val="25000"/>
                  </a:schemeClr>
                </a:solidFill>
                <a:latin typeface="Tw Cen MT" panose="020B0602020104020603" pitchFamily="34" charset="0"/>
              </a:endParaRPr>
            </a:p>
          </p:txBody>
        </p:sp>
        <p:sp>
          <p:nvSpPr>
            <p:cNvPr id="58" name="TextBox 57">
              <a:extLst>
                <a:ext uri="{FF2B5EF4-FFF2-40B4-BE49-F238E27FC236}">
                  <a16:creationId xmlns:a16="http://schemas.microsoft.com/office/drawing/2014/main" xmlns="" id="{7EADB6A3-9227-437A-882E-E14C7EA2FDD0}"/>
                </a:ext>
              </a:extLst>
            </p:cNvPr>
            <p:cNvSpPr txBox="1"/>
            <p:nvPr/>
          </p:nvSpPr>
          <p:spPr>
            <a:xfrm>
              <a:off x="1733898" y="5088543"/>
              <a:ext cx="1849733" cy="1323439"/>
            </a:xfrm>
            <a:prstGeom prst="rect">
              <a:avLst/>
            </a:prstGeom>
            <a:noFill/>
          </p:spPr>
          <p:txBody>
            <a:bodyPr wrap="square" rtlCol="0">
              <a:spAutoFit/>
            </a:bodyPr>
            <a:lstStyle/>
            <a:p>
              <a:r>
                <a:rPr lang="en-US" sz="1600" dirty="0" smtClean="0">
                  <a:solidFill>
                    <a:schemeClr val="tx1">
                      <a:lumMod val="75000"/>
                      <a:lumOff val="25000"/>
                    </a:schemeClr>
                  </a:solidFill>
                  <a:latin typeface="Tw Cen MT" panose="020B0602020104020603" pitchFamily="34" charset="0"/>
                </a:rPr>
                <a:t>Its refers to transactions conducted directly between customer and company</a:t>
              </a:r>
              <a:endParaRPr lang="en-US" sz="1600" dirty="0">
                <a:solidFill>
                  <a:schemeClr val="tx1">
                    <a:lumMod val="75000"/>
                    <a:lumOff val="25000"/>
                  </a:schemeClr>
                </a:solidFill>
                <a:latin typeface="Tw Cen MT" panose="020B0602020104020603" pitchFamily="34" charset="0"/>
              </a:endParaRPr>
            </a:p>
          </p:txBody>
        </p:sp>
      </p:grpSp>
      <p:sp>
        <p:nvSpPr>
          <p:cNvPr id="59" name="TextBox 58">
            <a:extLst>
              <a:ext uri="{FF2B5EF4-FFF2-40B4-BE49-F238E27FC236}">
                <a16:creationId xmlns:a16="http://schemas.microsoft.com/office/drawing/2014/main" xmlns="" id="{80E36C5F-62F8-4BFF-B2B0-1EFBEC3A6CEF}"/>
              </a:ext>
            </a:extLst>
          </p:cNvPr>
          <p:cNvSpPr txBox="1"/>
          <p:nvPr/>
        </p:nvSpPr>
        <p:spPr>
          <a:xfrm>
            <a:off x="646873" y="4439601"/>
            <a:ext cx="2289049" cy="523220"/>
          </a:xfrm>
          <a:prstGeom prst="rect">
            <a:avLst/>
          </a:prstGeom>
          <a:noFill/>
        </p:spPr>
        <p:txBody>
          <a:bodyPr wrap="square" rtlCol="0">
            <a:spAutoFit/>
          </a:bodyPr>
          <a:lstStyle/>
          <a:p>
            <a:pPr algn="ctr"/>
            <a:r>
              <a:rPr lang="en-US" sz="2800" b="1" dirty="0" smtClean="0">
                <a:solidFill>
                  <a:srgbClr val="FF6056"/>
                </a:solidFill>
                <a:latin typeface="Tw Cen MT" panose="020B0602020104020603" pitchFamily="34" charset="0"/>
              </a:rPr>
              <a:t>B2C</a:t>
            </a:r>
            <a:endParaRPr lang="en-US" sz="2800" b="1" dirty="0">
              <a:solidFill>
                <a:srgbClr val="FF6056"/>
              </a:solidFill>
              <a:latin typeface="Tw Cen MT" panose="020B0602020104020603" pitchFamily="34" charset="0"/>
            </a:endParaRPr>
          </a:p>
        </p:txBody>
      </p:sp>
      <p:grpSp>
        <p:nvGrpSpPr>
          <p:cNvPr id="13" name="Group 115">
            <a:extLst>
              <a:ext uri="{FF2B5EF4-FFF2-40B4-BE49-F238E27FC236}">
                <a16:creationId xmlns:a16="http://schemas.microsoft.com/office/drawing/2014/main" xmlns="" id="{40FDA880-3CE5-4216-9AD0-E3B2433D4283}"/>
              </a:ext>
            </a:extLst>
          </p:cNvPr>
          <p:cNvGrpSpPr/>
          <p:nvPr/>
        </p:nvGrpSpPr>
        <p:grpSpPr>
          <a:xfrm>
            <a:off x="2835783" y="4872602"/>
            <a:ext cx="2289049" cy="1595096"/>
            <a:chOff x="1514240" y="4816886"/>
            <a:chExt cx="2289049" cy="1595096"/>
          </a:xfrm>
        </p:grpSpPr>
        <p:sp>
          <p:nvSpPr>
            <p:cNvPr id="117" name="TextBox 116">
              <a:extLst>
                <a:ext uri="{FF2B5EF4-FFF2-40B4-BE49-F238E27FC236}">
                  <a16:creationId xmlns:a16="http://schemas.microsoft.com/office/drawing/2014/main" xmlns="" id="{EBCDC1B9-052C-4632-93C4-363E17E42BB3}"/>
                </a:ext>
              </a:extLst>
            </p:cNvPr>
            <p:cNvSpPr txBox="1"/>
            <p:nvPr/>
          </p:nvSpPr>
          <p:spPr>
            <a:xfrm>
              <a:off x="1514240" y="4816886"/>
              <a:ext cx="2289049" cy="369332"/>
            </a:xfrm>
            <a:prstGeom prst="rect">
              <a:avLst/>
            </a:prstGeom>
            <a:noFill/>
          </p:spPr>
          <p:txBody>
            <a:bodyPr wrap="square" rtlCol="0">
              <a:spAutoFit/>
            </a:bodyPr>
            <a:lstStyle/>
            <a:p>
              <a:pPr algn="ctr"/>
              <a:r>
                <a:rPr lang="en-US" b="1" dirty="0" smtClean="0">
                  <a:solidFill>
                    <a:schemeClr val="tx1">
                      <a:lumMod val="75000"/>
                      <a:lumOff val="25000"/>
                    </a:schemeClr>
                  </a:solidFill>
                  <a:latin typeface="Tw Cen MT" panose="020B0602020104020603" pitchFamily="34" charset="0"/>
                </a:rPr>
                <a:t>Business to Business</a:t>
              </a:r>
              <a:endParaRPr lang="en-US" b="1" dirty="0">
                <a:solidFill>
                  <a:schemeClr val="tx1">
                    <a:lumMod val="75000"/>
                    <a:lumOff val="25000"/>
                  </a:schemeClr>
                </a:solidFill>
                <a:latin typeface="Tw Cen MT" panose="020B0602020104020603" pitchFamily="34" charset="0"/>
              </a:endParaRPr>
            </a:p>
          </p:txBody>
        </p:sp>
        <p:sp>
          <p:nvSpPr>
            <p:cNvPr id="118" name="TextBox 117">
              <a:extLst>
                <a:ext uri="{FF2B5EF4-FFF2-40B4-BE49-F238E27FC236}">
                  <a16:creationId xmlns:a16="http://schemas.microsoft.com/office/drawing/2014/main" xmlns="" id="{099EA510-A7AF-45EE-977B-2587C8A66E5F}"/>
                </a:ext>
              </a:extLst>
            </p:cNvPr>
            <p:cNvSpPr txBox="1"/>
            <p:nvPr/>
          </p:nvSpPr>
          <p:spPr>
            <a:xfrm>
              <a:off x="1733898" y="5088543"/>
              <a:ext cx="1849733" cy="1323439"/>
            </a:xfrm>
            <a:prstGeom prst="rect">
              <a:avLst/>
            </a:prstGeom>
            <a:noFill/>
          </p:spPr>
          <p:txBody>
            <a:bodyPr wrap="square" rtlCol="0">
              <a:spAutoFit/>
            </a:bodyPr>
            <a:lstStyle/>
            <a:p>
              <a:r>
                <a:rPr lang="en-US" sz="1600" dirty="0" smtClean="0">
                  <a:solidFill>
                    <a:schemeClr val="tx1">
                      <a:lumMod val="75000"/>
                      <a:lumOff val="25000"/>
                    </a:schemeClr>
                  </a:solidFill>
                  <a:latin typeface="Tw Cen MT" panose="020B0602020104020603" pitchFamily="34" charset="0"/>
                </a:rPr>
                <a:t>Transactions or communication that takes place between two or more businesses</a:t>
              </a:r>
              <a:endParaRPr lang="en-US" sz="1200" dirty="0">
                <a:solidFill>
                  <a:schemeClr val="tx1">
                    <a:lumMod val="75000"/>
                    <a:lumOff val="25000"/>
                  </a:schemeClr>
                </a:solidFill>
                <a:latin typeface="Tw Cen MT" panose="020B0602020104020603" pitchFamily="34" charset="0"/>
              </a:endParaRPr>
            </a:p>
          </p:txBody>
        </p:sp>
      </p:grpSp>
      <p:sp>
        <p:nvSpPr>
          <p:cNvPr id="119" name="TextBox 118">
            <a:extLst>
              <a:ext uri="{FF2B5EF4-FFF2-40B4-BE49-F238E27FC236}">
                <a16:creationId xmlns:a16="http://schemas.microsoft.com/office/drawing/2014/main" xmlns="" id="{955EFA10-A1E0-4D49-89BC-85B23D4D4FBF}"/>
              </a:ext>
            </a:extLst>
          </p:cNvPr>
          <p:cNvSpPr txBox="1"/>
          <p:nvPr/>
        </p:nvSpPr>
        <p:spPr>
          <a:xfrm>
            <a:off x="2835783" y="4439601"/>
            <a:ext cx="2289049" cy="523220"/>
          </a:xfrm>
          <a:prstGeom prst="rect">
            <a:avLst/>
          </a:prstGeom>
          <a:noFill/>
        </p:spPr>
        <p:txBody>
          <a:bodyPr wrap="square" rtlCol="0">
            <a:spAutoFit/>
          </a:bodyPr>
          <a:lstStyle/>
          <a:p>
            <a:pPr algn="ctr"/>
            <a:r>
              <a:rPr lang="en-US" sz="2800" b="1" dirty="0" smtClean="0">
                <a:solidFill>
                  <a:srgbClr val="6CA7CA"/>
                </a:solidFill>
                <a:latin typeface="Tw Cen MT" panose="020B0602020104020603" pitchFamily="34" charset="0"/>
              </a:rPr>
              <a:t>B2B</a:t>
            </a:r>
            <a:endParaRPr lang="en-US" sz="2800" b="1" dirty="0">
              <a:solidFill>
                <a:srgbClr val="6CA7CA"/>
              </a:solidFill>
              <a:latin typeface="Tw Cen MT" panose="020B0602020104020603" pitchFamily="34" charset="0"/>
            </a:endParaRPr>
          </a:p>
        </p:txBody>
      </p:sp>
      <p:grpSp>
        <p:nvGrpSpPr>
          <p:cNvPr id="24" name="Group 119">
            <a:extLst>
              <a:ext uri="{FF2B5EF4-FFF2-40B4-BE49-F238E27FC236}">
                <a16:creationId xmlns:a16="http://schemas.microsoft.com/office/drawing/2014/main" xmlns="" id="{D6E1DC2E-696C-485B-A40D-51EC5668F300}"/>
              </a:ext>
            </a:extLst>
          </p:cNvPr>
          <p:cNvGrpSpPr/>
          <p:nvPr/>
        </p:nvGrpSpPr>
        <p:grpSpPr>
          <a:xfrm>
            <a:off x="4964922" y="4872602"/>
            <a:ext cx="2289049" cy="1102654"/>
            <a:chOff x="1514240" y="4816886"/>
            <a:chExt cx="2289049" cy="1102654"/>
          </a:xfrm>
        </p:grpSpPr>
        <p:sp>
          <p:nvSpPr>
            <p:cNvPr id="121" name="TextBox 120">
              <a:extLst>
                <a:ext uri="{FF2B5EF4-FFF2-40B4-BE49-F238E27FC236}">
                  <a16:creationId xmlns:a16="http://schemas.microsoft.com/office/drawing/2014/main" xmlns="" id="{74CCA10B-4DCF-4D36-9411-6B4E39515AA4}"/>
                </a:ext>
              </a:extLst>
            </p:cNvPr>
            <p:cNvSpPr txBox="1"/>
            <p:nvPr/>
          </p:nvSpPr>
          <p:spPr>
            <a:xfrm>
              <a:off x="1514240" y="4816886"/>
              <a:ext cx="2289049" cy="369332"/>
            </a:xfrm>
            <a:prstGeom prst="rect">
              <a:avLst/>
            </a:prstGeom>
            <a:noFill/>
          </p:spPr>
          <p:txBody>
            <a:bodyPr wrap="square" rtlCol="0">
              <a:spAutoFit/>
            </a:bodyPr>
            <a:lstStyle/>
            <a:p>
              <a:pPr algn="ctr"/>
              <a:r>
                <a:rPr lang="en-US" b="1" dirty="0" smtClean="0">
                  <a:solidFill>
                    <a:schemeClr val="tx1">
                      <a:lumMod val="75000"/>
                      <a:lumOff val="25000"/>
                    </a:schemeClr>
                  </a:solidFill>
                  <a:latin typeface="Tw Cen MT" panose="020B0602020104020603" pitchFamily="34" charset="0"/>
                </a:rPr>
                <a:t>Customer to Customer</a:t>
              </a:r>
              <a:endParaRPr lang="en-US" b="1" dirty="0">
                <a:solidFill>
                  <a:schemeClr val="tx1">
                    <a:lumMod val="75000"/>
                    <a:lumOff val="25000"/>
                  </a:schemeClr>
                </a:solidFill>
                <a:latin typeface="Tw Cen MT" panose="020B0602020104020603" pitchFamily="34" charset="0"/>
              </a:endParaRPr>
            </a:p>
          </p:txBody>
        </p:sp>
        <p:sp>
          <p:nvSpPr>
            <p:cNvPr id="122" name="TextBox 121">
              <a:extLst>
                <a:ext uri="{FF2B5EF4-FFF2-40B4-BE49-F238E27FC236}">
                  <a16:creationId xmlns:a16="http://schemas.microsoft.com/office/drawing/2014/main" xmlns="" id="{568E93B0-5882-4CEE-89D7-784474C46033}"/>
                </a:ext>
              </a:extLst>
            </p:cNvPr>
            <p:cNvSpPr txBox="1"/>
            <p:nvPr/>
          </p:nvSpPr>
          <p:spPr>
            <a:xfrm>
              <a:off x="1733898" y="5088543"/>
              <a:ext cx="1849733" cy="830997"/>
            </a:xfrm>
            <a:prstGeom prst="rect">
              <a:avLst/>
            </a:prstGeom>
            <a:noFill/>
          </p:spPr>
          <p:txBody>
            <a:bodyPr wrap="square" rtlCol="0">
              <a:spAutoFit/>
            </a:bodyPr>
            <a:lstStyle/>
            <a:p>
              <a:r>
                <a:rPr lang="en-US" sz="1600" dirty="0" smtClean="0">
                  <a:solidFill>
                    <a:schemeClr val="tx1">
                      <a:lumMod val="75000"/>
                      <a:lumOff val="25000"/>
                    </a:schemeClr>
                  </a:solidFill>
                  <a:latin typeface="Tw Cen MT" panose="020B0602020104020603" pitchFamily="34" charset="0"/>
                </a:rPr>
                <a:t>In business model it refers trade with each other.</a:t>
              </a:r>
              <a:endParaRPr lang="en-US" sz="1600" dirty="0">
                <a:solidFill>
                  <a:schemeClr val="tx1">
                    <a:lumMod val="75000"/>
                    <a:lumOff val="25000"/>
                  </a:schemeClr>
                </a:solidFill>
                <a:latin typeface="Tw Cen MT" panose="020B0602020104020603" pitchFamily="34" charset="0"/>
              </a:endParaRPr>
            </a:p>
          </p:txBody>
        </p:sp>
      </p:grpSp>
      <p:sp>
        <p:nvSpPr>
          <p:cNvPr id="123" name="TextBox 122">
            <a:extLst>
              <a:ext uri="{FF2B5EF4-FFF2-40B4-BE49-F238E27FC236}">
                <a16:creationId xmlns:a16="http://schemas.microsoft.com/office/drawing/2014/main" xmlns="" id="{9CB66F02-6EFD-4BC0-B7E0-C0F9C05A68A8}"/>
              </a:ext>
            </a:extLst>
          </p:cNvPr>
          <p:cNvSpPr txBox="1"/>
          <p:nvPr/>
        </p:nvSpPr>
        <p:spPr>
          <a:xfrm>
            <a:off x="4964922" y="4439601"/>
            <a:ext cx="2289049" cy="523220"/>
          </a:xfrm>
          <a:prstGeom prst="rect">
            <a:avLst/>
          </a:prstGeom>
          <a:noFill/>
        </p:spPr>
        <p:txBody>
          <a:bodyPr wrap="square" rtlCol="0">
            <a:spAutoFit/>
          </a:bodyPr>
          <a:lstStyle/>
          <a:p>
            <a:pPr algn="ctr"/>
            <a:r>
              <a:rPr lang="en-US" sz="2800" b="1" dirty="0" smtClean="0">
                <a:solidFill>
                  <a:srgbClr val="FDBA71"/>
                </a:solidFill>
                <a:latin typeface="Tw Cen MT" panose="020B0602020104020603" pitchFamily="34" charset="0"/>
              </a:rPr>
              <a:t>C2C</a:t>
            </a:r>
            <a:endParaRPr lang="en-US" sz="2800" b="1" dirty="0">
              <a:solidFill>
                <a:srgbClr val="FDBA71"/>
              </a:solidFill>
              <a:latin typeface="Tw Cen MT" panose="020B0602020104020603" pitchFamily="34" charset="0"/>
            </a:endParaRPr>
          </a:p>
        </p:txBody>
      </p:sp>
      <p:grpSp>
        <p:nvGrpSpPr>
          <p:cNvPr id="25" name="Group 123">
            <a:extLst>
              <a:ext uri="{FF2B5EF4-FFF2-40B4-BE49-F238E27FC236}">
                <a16:creationId xmlns:a16="http://schemas.microsoft.com/office/drawing/2014/main" xmlns="" id="{43AB57A2-1D9F-45ED-B795-3155880060DD}"/>
              </a:ext>
            </a:extLst>
          </p:cNvPr>
          <p:cNvGrpSpPr/>
          <p:nvPr/>
        </p:nvGrpSpPr>
        <p:grpSpPr>
          <a:xfrm>
            <a:off x="7091745" y="4872602"/>
            <a:ext cx="2289049" cy="1872095"/>
            <a:chOff x="1514240" y="4816886"/>
            <a:chExt cx="2289049" cy="1872095"/>
          </a:xfrm>
        </p:grpSpPr>
        <p:sp>
          <p:nvSpPr>
            <p:cNvPr id="125" name="TextBox 124">
              <a:extLst>
                <a:ext uri="{FF2B5EF4-FFF2-40B4-BE49-F238E27FC236}">
                  <a16:creationId xmlns:a16="http://schemas.microsoft.com/office/drawing/2014/main" xmlns="" id="{8D602925-8B18-4706-95B6-ACE212F27A38}"/>
                </a:ext>
              </a:extLst>
            </p:cNvPr>
            <p:cNvSpPr txBox="1"/>
            <p:nvPr/>
          </p:nvSpPr>
          <p:spPr>
            <a:xfrm>
              <a:off x="1514240" y="4816886"/>
              <a:ext cx="2289049" cy="369332"/>
            </a:xfrm>
            <a:prstGeom prst="rect">
              <a:avLst/>
            </a:prstGeom>
            <a:noFill/>
          </p:spPr>
          <p:txBody>
            <a:bodyPr wrap="square" rtlCol="0">
              <a:spAutoFit/>
            </a:bodyPr>
            <a:lstStyle/>
            <a:p>
              <a:pPr algn="ctr"/>
              <a:r>
                <a:rPr lang="en-US" b="1" dirty="0" smtClean="0">
                  <a:solidFill>
                    <a:schemeClr val="tx1">
                      <a:lumMod val="75000"/>
                      <a:lumOff val="25000"/>
                    </a:schemeClr>
                  </a:solidFill>
                  <a:latin typeface="Tw Cen MT" panose="020B0602020104020603" pitchFamily="34" charset="0"/>
                </a:rPr>
                <a:t>Customer to Business</a:t>
              </a:r>
              <a:endParaRPr lang="en-US" b="1" dirty="0">
                <a:solidFill>
                  <a:schemeClr val="tx1">
                    <a:lumMod val="75000"/>
                    <a:lumOff val="25000"/>
                  </a:schemeClr>
                </a:solidFill>
                <a:latin typeface="Tw Cen MT" panose="020B0602020104020603" pitchFamily="34" charset="0"/>
              </a:endParaRPr>
            </a:p>
          </p:txBody>
        </p:sp>
        <p:sp>
          <p:nvSpPr>
            <p:cNvPr id="126" name="TextBox 125">
              <a:extLst>
                <a:ext uri="{FF2B5EF4-FFF2-40B4-BE49-F238E27FC236}">
                  <a16:creationId xmlns:a16="http://schemas.microsoft.com/office/drawing/2014/main" xmlns="" id="{44988285-E901-4CAD-AF2F-936F6A190F71}"/>
                </a:ext>
              </a:extLst>
            </p:cNvPr>
            <p:cNvSpPr txBox="1"/>
            <p:nvPr/>
          </p:nvSpPr>
          <p:spPr>
            <a:xfrm>
              <a:off x="1733898" y="5088543"/>
              <a:ext cx="1849733" cy="1600438"/>
            </a:xfrm>
            <a:prstGeom prst="rect">
              <a:avLst/>
            </a:prstGeom>
            <a:noFill/>
          </p:spPr>
          <p:txBody>
            <a:bodyPr wrap="square" rtlCol="0">
              <a:spAutoFit/>
            </a:bodyPr>
            <a:lstStyle/>
            <a:p>
              <a:r>
                <a:rPr lang="en-IN" sz="1400" dirty="0" smtClean="0">
                  <a:solidFill>
                    <a:schemeClr val="tx1">
                      <a:lumMod val="75000"/>
                      <a:lumOff val="25000"/>
                    </a:schemeClr>
                  </a:solidFill>
                  <a:latin typeface="Tw Cen MT" panose="020B0602020104020603" pitchFamily="34" charset="0"/>
                </a:rPr>
                <a:t>In this model, individual customers offer to sell products and services to companies who are prepared to purchase them. This is opposite to B2B.</a:t>
              </a:r>
              <a:endParaRPr lang="en-US" sz="1400" dirty="0">
                <a:solidFill>
                  <a:schemeClr val="tx1">
                    <a:lumMod val="75000"/>
                    <a:lumOff val="25000"/>
                  </a:schemeClr>
                </a:solidFill>
                <a:latin typeface="Tw Cen MT" panose="020B0602020104020603" pitchFamily="34" charset="0"/>
              </a:endParaRPr>
            </a:p>
          </p:txBody>
        </p:sp>
      </p:grpSp>
      <p:sp>
        <p:nvSpPr>
          <p:cNvPr id="127" name="TextBox 126">
            <a:extLst>
              <a:ext uri="{FF2B5EF4-FFF2-40B4-BE49-F238E27FC236}">
                <a16:creationId xmlns:a16="http://schemas.microsoft.com/office/drawing/2014/main" xmlns="" id="{862C7EBD-C271-4476-931E-4D045A083C8F}"/>
              </a:ext>
            </a:extLst>
          </p:cNvPr>
          <p:cNvSpPr txBox="1"/>
          <p:nvPr/>
        </p:nvSpPr>
        <p:spPr>
          <a:xfrm>
            <a:off x="7091745" y="4439601"/>
            <a:ext cx="2289049" cy="523220"/>
          </a:xfrm>
          <a:prstGeom prst="rect">
            <a:avLst/>
          </a:prstGeom>
          <a:noFill/>
        </p:spPr>
        <p:txBody>
          <a:bodyPr wrap="square" rtlCol="0">
            <a:spAutoFit/>
          </a:bodyPr>
          <a:lstStyle/>
          <a:p>
            <a:pPr algn="ctr"/>
            <a:r>
              <a:rPr lang="en-US" sz="2800" b="1" dirty="0" smtClean="0">
                <a:solidFill>
                  <a:srgbClr val="7C9A60"/>
                </a:solidFill>
                <a:latin typeface="Tw Cen MT" panose="020B0602020104020603" pitchFamily="34" charset="0"/>
              </a:rPr>
              <a:t>C2B</a:t>
            </a:r>
            <a:endParaRPr lang="en-US" sz="2800" b="1" dirty="0">
              <a:solidFill>
                <a:srgbClr val="7C9A60"/>
              </a:solidFill>
              <a:latin typeface="Tw Cen MT" panose="020B0602020104020603" pitchFamily="34" charset="0"/>
            </a:endParaRPr>
          </a:p>
        </p:txBody>
      </p:sp>
      <p:grpSp>
        <p:nvGrpSpPr>
          <p:cNvPr id="26" name="Group 127">
            <a:extLst>
              <a:ext uri="{FF2B5EF4-FFF2-40B4-BE49-F238E27FC236}">
                <a16:creationId xmlns:a16="http://schemas.microsoft.com/office/drawing/2014/main" xmlns="" id="{19B0ED71-508A-47D7-85A3-E5122186E722}"/>
              </a:ext>
            </a:extLst>
          </p:cNvPr>
          <p:cNvGrpSpPr/>
          <p:nvPr/>
        </p:nvGrpSpPr>
        <p:grpSpPr>
          <a:xfrm>
            <a:off x="9220531" y="4872602"/>
            <a:ext cx="2546353" cy="1010321"/>
            <a:chOff x="1514240" y="4816886"/>
            <a:chExt cx="2546353" cy="1010321"/>
          </a:xfrm>
        </p:grpSpPr>
        <p:sp>
          <p:nvSpPr>
            <p:cNvPr id="129" name="TextBox 128">
              <a:extLst>
                <a:ext uri="{FF2B5EF4-FFF2-40B4-BE49-F238E27FC236}">
                  <a16:creationId xmlns:a16="http://schemas.microsoft.com/office/drawing/2014/main" xmlns="" id="{C3065082-4479-4E1C-9B49-FD5D0B73DF22}"/>
                </a:ext>
              </a:extLst>
            </p:cNvPr>
            <p:cNvSpPr txBox="1"/>
            <p:nvPr/>
          </p:nvSpPr>
          <p:spPr>
            <a:xfrm>
              <a:off x="1514240" y="4816886"/>
              <a:ext cx="2546353" cy="369332"/>
            </a:xfrm>
            <a:prstGeom prst="rect">
              <a:avLst/>
            </a:prstGeom>
            <a:noFill/>
          </p:spPr>
          <p:txBody>
            <a:bodyPr wrap="square" rtlCol="0">
              <a:spAutoFit/>
            </a:bodyPr>
            <a:lstStyle/>
            <a:p>
              <a:pPr algn="ctr"/>
              <a:r>
                <a:rPr lang="en-US" b="1" dirty="0" smtClean="0">
                  <a:solidFill>
                    <a:schemeClr val="tx1">
                      <a:lumMod val="75000"/>
                      <a:lumOff val="25000"/>
                    </a:schemeClr>
                  </a:solidFill>
                  <a:latin typeface="Tw Cen MT" panose="020B0602020104020603" pitchFamily="34" charset="0"/>
                </a:rPr>
                <a:t>Business to Government</a:t>
              </a:r>
              <a:endParaRPr lang="en-US" b="1" dirty="0">
                <a:solidFill>
                  <a:schemeClr val="tx1">
                    <a:lumMod val="75000"/>
                    <a:lumOff val="25000"/>
                  </a:schemeClr>
                </a:solidFill>
                <a:latin typeface="Tw Cen MT" panose="020B0602020104020603" pitchFamily="34" charset="0"/>
              </a:endParaRPr>
            </a:p>
          </p:txBody>
        </p:sp>
        <p:sp>
          <p:nvSpPr>
            <p:cNvPr id="130" name="TextBox 129">
              <a:extLst>
                <a:ext uri="{FF2B5EF4-FFF2-40B4-BE49-F238E27FC236}">
                  <a16:creationId xmlns:a16="http://schemas.microsoft.com/office/drawing/2014/main" xmlns="" id="{A9D8BE9C-63F7-4B62-87F8-365EF5787D7E}"/>
                </a:ext>
              </a:extLst>
            </p:cNvPr>
            <p:cNvSpPr txBox="1"/>
            <p:nvPr/>
          </p:nvSpPr>
          <p:spPr>
            <a:xfrm>
              <a:off x="1733898" y="5088543"/>
              <a:ext cx="1849733" cy="738664"/>
            </a:xfrm>
            <a:prstGeom prst="rect">
              <a:avLst/>
            </a:prstGeom>
            <a:noFill/>
          </p:spPr>
          <p:txBody>
            <a:bodyPr wrap="square" rtlCol="0">
              <a:spAutoFit/>
            </a:bodyPr>
            <a:lstStyle/>
            <a:p>
              <a:r>
                <a:rPr lang="en-US" sz="1400" dirty="0" smtClean="0">
                  <a:solidFill>
                    <a:schemeClr val="tx1">
                      <a:lumMod val="75000"/>
                      <a:lumOff val="25000"/>
                    </a:schemeClr>
                  </a:solidFill>
                  <a:latin typeface="Tw Cen MT" panose="020B0602020104020603" pitchFamily="34" charset="0"/>
                </a:rPr>
                <a:t>It refers trade between company and government. </a:t>
              </a:r>
              <a:endParaRPr lang="en-US" sz="1400" dirty="0">
                <a:solidFill>
                  <a:schemeClr val="tx1">
                    <a:lumMod val="75000"/>
                    <a:lumOff val="25000"/>
                  </a:schemeClr>
                </a:solidFill>
                <a:latin typeface="Tw Cen MT" panose="020B0602020104020603" pitchFamily="34" charset="0"/>
              </a:endParaRPr>
            </a:p>
          </p:txBody>
        </p:sp>
      </p:grpSp>
      <p:sp>
        <p:nvSpPr>
          <p:cNvPr id="131" name="TextBox 130">
            <a:extLst>
              <a:ext uri="{FF2B5EF4-FFF2-40B4-BE49-F238E27FC236}">
                <a16:creationId xmlns:a16="http://schemas.microsoft.com/office/drawing/2014/main" xmlns="" id="{DBF9EB3A-4AD3-4CAC-8D74-6AEA4B78D4E6}"/>
              </a:ext>
            </a:extLst>
          </p:cNvPr>
          <p:cNvSpPr txBox="1"/>
          <p:nvPr/>
        </p:nvSpPr>
        <p:spPr>
          <a:xfrm>
            <a:off x="9220531" y="4439601"/>
            <a:ext cx="2289049" cy="523220"/>
          </a:xfrm>
          <a:prstGeom prst="rect">
            <a:avLst/>
          </a:prstGeom>
          <a:noFill/>
        </p:spPr>
        <p:txBody>
          <a:bodyPr wrap="square" rtlCol="0">
            <a:spAutoFit/>
          </a:bodyPr>
          <a:lstStyle/>
          <a:p>
            <a:pPr algn="ctr"/>
            <a:r>
              <a:rPr lang="en-US" sz="2800" b="1" dirty="0" smtClean="0">
                <a:solidFill>
                  <a:srgbClr val="FF6056"/>
                </a:solidFill>
                <a:latin typeface="Tw Cen MT" panose="020B0602020104020603" pitchFamily="34" charset="0"/>
              </a:rPr>
              <a:t>B2G</a:t>
            </a:r>
            <a:endParaRPr lang="en-US" sz="2800" b="1" dirty="0">
              <a:solidFill>
                <a:srgbClr val="FF6056"/>
              </a:solidFill>
              <a:latin typeface="Tw Cen MT" panose="020B0602020104020603" pitchFamily="34" charset="0"/>
            </a:endParaRPr>
          </a:p>
        </p:txBody>
      </p:sp>
      <p:grpSp>
        <p:nvGrpSpPr>
          <p:cNvPr id="30" name="Group 2">
            <a:extLst>
              <a:ext uri="{FF2B5EF4-FFF2-40B4-BE49-F238E27FC236}">
                <a16:creationId xmlns:a16="http://schemas.microsoft.com/office/drawing/2014/main" xmlns="" id="{0B9CAC3C-85C0-424D-88BA-C91646C45131}"/>
              </a:ext>
            </a:extLst>
          </p:cNvPr>
          <p:cNvGrpSpPr/>
          <p:nvPr/>
        </p:nvGrpSpPr>
        <p:grpSpPr>
          <a:xfrm>
            <a:off x="1153557" y="2486360"/>
            <a:ext cx="1276822" cy="1243429"/>
            <a:chOff x="1140110" y="2486360"/>
            <a:chExt cx="1275682" cy="1275682"/>
          </a:xfrm>
        </p:grpSpPr>
        <p:sp>
          <p:nvSpPr>
            <p:cNvPr id="15" name="Teardrop 14">
              <a:extLst>
                <a:ext uri="{FF2B5EF4-FFF2-40B4-BE49-F238E27FC236}">
                  <a16:creationId xmlns:a16="http://schemas.microsoft.com/office/drawing/2014/main" xmlns="" id="{8F41E237-DA71-4E2E-B9FB-5E6268A60209}"/>
                </a:ext>
              </a:extLst>
            </p:cNvPr>
            <p:cNvSpPr/>
            <p:nvPr/>
          </p:nvSpPr>
          <p:spPr>
            <a:xfrm rot="8100000">
              <a:off x="1140110" y="2486360"/>
              <a:ext cx="1275682" cy="1275682"/>
            </a:xfrm>
            <a:prstGeom prst="teardrop">
              <a:avLst>
                <a:gd name="adj" fmla="val 109962"/>
              </a:avLst>
            </a:prstGeom>
            <a:solidFill>
              <a:srgbClr val="FF6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xmlns="" id="{F0E6492E-6F2E-42DA-8BF5-8E10ACC940B6}"/>
                </a:ext>
              </a:extLst>
            </p:cNvPr>
            <p:cNvSpPr/>
            <p:nvPr/>
          </p:nvSpPr>
          <p:spPr>
            <a:xfrm>
              <a:off x="1334459" y="2679358"/>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
            <a:extLst>
              <a:ext uri="{FF2B5EF4-FFF2-40B4-BE49-F238E27FC236}">
                <a16:creationId xmlns:a16="http://schemas.microsoft.com/office/drawing/2014/main" xmlns="" id="{2637DEDD-0D06-4F2B-BAA0-C6AF7877F2C0}"/>
              </a:ext>
            </a:extLst>
          </p:cNvPr>
          <p:cNvGrpSpPr/>
          <p:nvPr/>
        </p:nvGrpSpPr>
        <p:grpSpPr>
          <a:xfrm>
            <a:off x="3332877" y="2486360"/>
            <a:ext cx="1275682" cy="1275682"/>
            <a:chOff x="3319430" y="2486360"/>
            <a:chExt cx="1275682" cy="1275682"/>
          </a:xfrm>
        </p:grpSpPr>
        <p:sp>
          <p:nvSpPr>
            <p:cNvPr id="43" name="Teardrop 42">
              <a:extLst>
                <a:ext uri="{FF2B5EF4-FFF2-40B4-BE49-F238E27FC236}">
                  <a16:creationId xmlns:a16="http://schemas.microsoft.com/office/drawing/2014/main" xmlns="" id="{1CA5BC31-17A5-4233-9105-915DBBEE9B6B}"/>
                </a:ext>
              </a:extLst>
            </p:cNvPr>
            <p:cNvSpPr/>
            <p:nvPr/>
          </p:nvSpPr>
          <p:spPr>
            <a:xfrm rot="8089112">
              <a:off x="3319430" y="2486360"/>
              <a:ext cx="1275682" cy="1275682"/>
            </a:xfrm>
            <a:prstGeom prst="teardrop">
              <a:avLst>
                <a:gd name="adj" fmla="val 109962"/>
              </a:avLst>
            </a:prstGeom>
            <a:solidFill>
              <a:srgbClr val="6CA7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xmlns="" id="{6297A5E8-6CC5-4684-B76E-21A4BEE8212F}"/>
                </a:ext>
              </a:extLst>
            </p:cNvPr>
            <p:cNvSpPr/>
            <p:nvPr/>
          </p:nvSpPr>
          <p:spPr>
            <a:xfrm>
              <a:off x="3513779" y="2679358"/>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0">
            <a:extLst>
              <a:ext uri="{FF2B5EF4-FFF2-40B4-BE49-F238E27FC236}">
                <a16:creationId xmlns:a16="http://schemas.microsoft.com/office/drawing/2014/main" xmlns="" id="{4A775085-3529-43FE-A492-7CDEC133C63A}"/>
              </a:ext>
            </a:extLst>
          </p:cNvPr>
          <p:cNvGrpSpPr/>
          <p:nvPr/>
        </p:nvGrpSpPr>
        <p:grpSpPr>
          <a:xfrm>
            <a:off x="9709192" y="2486360"/>
            <a:ext cx="1275682" cy="1275682"/>
            <a:chOff x="9695745" y="2486360"/>
            <a:chExt cx="1275682" cy="1275682"/>
          </a:xfrm>
        </p:grpSpPr>
        <p:sp>
          <p:nvSpPr>
            <p:cNvPr id="52" name="Teardrop 51">
              <a:extLst>
                <a:ext uri="{FF2B5EF4-FFF2-40B4-BE49-F238E27FC236}">
                  <a16:creationId xmlns:a16="http://schemas.microsoft.com/office/drawing/2014/main" xmlns="" id="{71572BA2-90F9-4248-827B-F8EC61074477}"/>
                </a:ext>
              </a:extLst>
            </p:cNvPr>
            <p:cNvSpPr/>
            <p:nvPr/>
          </p:nvSpPr>
          <p:spPr>
            <a:xfrm rot="8100000">
              <a:off x="9695745" y="2486360"/>
              <a:ext cx="1275682" cy="1275682"/>
            </a:xfrm>
            <a:prstGeom prst="teardrop">
              <a:avLst>
                <a:gd name="adj" fmla="val 109962"/>
              </a:avLst>
            </a:prstGeom>
            <a:solidFill>
              <a:srgbClr val="FF6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xmlns="" id="{B90B3DC9-837A-471D-A7B9-733D4F909D42}"/>
                </a:ext>
              </a:extLst>
            </p:cNvPr>
            <p:cNvSpPr/>
            <p:nvPr/>
          </p:nvSpPr>
          <p:spPr>
            <a:xfrm>
              <a:off x="9890094" y="2679358"/>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4">
            <a:extLst>
              <a:ext uri="{FF2B5EF4-FFF2-40B4-BE49-F238E27FC236}">
                <a16:creationId xmlns:a16="http://schemas.microsoft.com/office/drawing/2014/main" xmlns="" id="{BDB59512-5E0D-43C4-8046-65A519D8A4D1}"/>
              </a:ext>
            </a:extLst>
          </p:cNvPr>
          <p:cNvGrpSpPr/>
          <p:nvPr/>
        </p:nvGrpSpPr>
        <p:grpSpPr>
          <a:xfrm>
            <a:off x="5443618" y="2486360"/>
            <a:ext cx="1275682" cy="1275682"/>
            <a:chOff x="5430171" y="2486360"/>
            <a:chExt cx="1275682" cy="1275682"/>
          </a:xfrm>
        </p:grpSpPr>
        <p:sp>
          <p:nvSpPr>
            <p:cNvPr id="45" name="Teardrop 44">
              <a:extLst>
                <a:ext uri="{FF2B5EF4-FFF2-40B4-BE49-F238E27FC236}">
                  <a16:creationId xmlns:a16="http://schemas.microsoft.com/office/drawing/2014/main" xmlns="" id="{3686DFF7-23C8-4A91-B5D0-AEFE1B477FCB}"/>
                </a:ext>
              </a:extLst>
            </p:cNvPr>
            <p:cNvSpPr/>
            <p:nvPr/>
          </p:nvSpPr>
          <p:spPr>
            <a:xfrm rot="8100000">
              <a:off x="5430171" y="2486360"/>
              <a:ext cx="1275682" cy="1275682"/>
            </a:xfrm>
            <a:prstGeom prst="teardrop">
              <a:avLst>
                <a:gd name="adj" fmla="val 109962"/>
              </a:avLst>
            </a:prstGeom>
            <a:solidFill>
              <a:srgbClr val="FDBA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xmlns="" id="{65DC3AB2-0558-4F3F-A298-A02448E2E407}"/>
                </a:ext>
              </a:extLst>
            </p:cNvPr>
            <p:cNvSpPr/>
            <p:nvPr/>
          </p:nvSpPr>
          <p:spPr>
            <a:xfrm>
              <a:off x="5624520" y="2679358"/>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29">
            <a:extLst>
              <a:ext uri="{FF2B5EF4-FFF2-40B4-BE49-F238E27FC236}">
                <a16:creationId xmlns:a16="http://schemas.microsoft.com/office/drawing/2014/main" xmlns="" id="{479A7082-3886-4000-A9B3-1CE68811D695}"/>
              </a:ext>
            </a:extLst>
          </p:cNvPr>
          <p:cNvGrpSpPr/>
          <p:nvPr/>
        </p:nvGrpSpPr>
        <p:grpSpPr>
          <a:xfrm>
            <a:off x="7593820" y="2486360"/>
            <a:ext cx="1275682" cy="1275682"/>
            <a:chOff x="7580373" y="2486360"/>
            <a:chExt cx="1275682" cy="1275682"/>
          </a:xfrm>
        </p:grpSpPr>
        <p:sp>
          <p:nvSpPr>
            <p:cNvPr id="47" name="Teardrop 46">
              <a:extLst>
                <a:ext uri="{FF2B5EF4-FFF2-40B4-BE49-F238E27FC236}">
                  <a16:creationId xmlns:a16="http://schemas.microsoft.com/office/drawing/2014/main" xmlns="" id="{B8C5BD0E-4DBA-4649-94EB-FD5BD13A0A14}"/>
                </a:ext>
              </a:extLst>
            </p:cNvPr>
            <p:cNvSpPr/>
            <p:nvPr/>
          </p:nvSpPr>
          <p:spPr>
            <a:xfrm rot="8100000">
              <a:off x="7580373" y="2486360"/>
              <a:ext cx="1275682" cy="1275682"/>
            </a:xfrm>
            <a:prstGeom prst="teardrop">
              <a:avLst>
                <a:gd name="adj" fmla="val 109962"/>
              </a:avLst>
            </a:prstGeom>
            <a:solidFill>
              <a:srgbClr val="7C9A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xmlns="" id="{A189A5E2-94B3-46A8-AB58-A991BF9A9149}"/>
                </a:ext>
              </a:extLst>
            </p:cNvPr>
            <p:cNvSpPr/>
            <p:nvPr/>
          </p:nvSpPr>
          <p:spPr>
            <a:xfrm>
              <a:off x="7774722" y="2679358"/>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4" name="Picture 63" descr="People-128 (1).png"/>
          <p:cNvPicPr>
            <a:picLocks noChangeAspect="1"/>
          </p:cNvPicPr>
          <p:nvPr/>
        </p:nvPicPr>
        <p:blipFill>
          <a:blip r:embed="rId2"/>
          <a:stretch>
            <a:fillRect/>
          </a:stretch>
        </p:blipFill>
        <p:spPr>
          <a:xfrm>
            <a:off x="1187115" y="2498557"/>
            <a:ext cx="1160079" cy="1160079"/>
          </a:xfrm>
          <a:prstGeom prst="rect">
            <a:avLst/>
          </a:prstGeom>
        </p:spPr>
      </p:pic>
      <p:pic>
        <p:nvPicPr>
          <p:cNvPr id="65" name="Picture 64" descr="Shopping-Cart-05-128.png"/>
          <p:cNvPicPr>
            <a:picLocks noChangeAspect="1"/>
          </p:cNvPicPr>
          <p:nvPr/>
        </p:nvPicPr>
        <p:blipFill>
          <a:blip r:embed="rId3"/>
          <a:stretch>
            <a:fillRect/>
          </a:stretch>
        </p:blipFill>
        <p:spPr>
          <a:xfrm>
            <a:off x="5630779" y="2658978"/>
            <a:ext cx="974559" cy="974559"/>
          </a:xfrm>
          <a:prstGeom prst="rect">
            <a:avLst/>
          </a:prstGeom>
        </p:spPr>
      </p:pic>
      <p:pic>
        <p:nvPicPr>
          <p:cNvPr id="66" name="Picture 65" descr="Transaction-Fee-128.png"/>
          <p:cNvPicPr>
            <a:picLocks noChangeAspect="1"/>
          </p:cNvPicPr>
          <p:nvPr/>
        </p:nvPicPr>
        <p:blipFill>
          <a:blip r:embed="rId4"/>
          <a:stretch>
            <a:fillRect/>
          </a:stretch>
        </p:blipFill>
        <p:spPr>
          <a:xfrm>
            <a:off x="7688255" y="2590875"/>
            <a:ext cx="1010577" cy="1010577"/>
          </a:xfrm>
          <a:prstGeom prst="rect">
            <a:avLst/>
          </a:prstGeom>
        </p:spPr>
      </p:pic>
      <p:pic>
        <p:nvPicPr>
          <p:cNvPr id="67" name="Picture 66" descr="Buy-128.png"/>
          <p:cNvPicPr>
            <a:picLocks noChangeAspect="1"/>
          </p:cNvPicPr>
          <p:nvPr/>
        </p:nvPicPr>
        <p:blipFill>
          <a:blip r:embed="rId5"/>
          <a:stretch>
            <a:fillRect/>
          </a:stretch>
        </p:blipFill>
        <p:spPr>
          <a:xfrm>
            <a:off x="9721591" y="2518687"/>
            <a:ext cx="1219048" cy="1219048"/>
          </a:xfrm>
          <a:prstGeom prst="rect">
            <a:avLst/>
          </a:prstGeom>
        </p:spPr>
      </p:pic>
      <p:pic>
        <p:nvPicPr>
          <p:cNvPr id="68" name="Picture 67">
            <a:extLst>
              <a:ext uri="{FF2B5EF4-FFF2-40B4-BE49-F238E27FC236}">
                <a16:creationId xmlns:a16="http://schemas.microsoft.com/office/drawing/2014/main" xmlns="" id="{464EF515-FF96-40DA-B20A-A88443526E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1809" y="2811877"/>
            <a:ext cx="597818" cy="597816"/>
          </a:xfrm>
          <a:prstGeom prst="rect">
            <a:avLst/>
          </a:prstGeom>
        </p:spPr>
      </p:pic>
    </p:spTree>
    <p:extLst>
      <p:ext uri="{BB962C8B-B14F-4D97-AF65-F5344CB8AC3E}">
        <p14:creationId xmlns:p14="http://schemas.microsoft.com/office/powerpoint/2010/main" val="39414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50" fill="hold"/>
                                        <p:tgtEl>
                                          <p:spTgt spid="2"/>
                                        </p:tgtEl>
                                        <p:attrNameLst>
                                          <p:attrName>ppt_w</p:attrName>
                                        </p:attrNameLst>
                                      </p:cBhvr>
                                      <p:tavLst>
                                        <p:tav tm="0">
                                          <p:val>
                                            <p:fltVal val="0"/>
                                          </p:val>
                                        </p:tav>
                                        <p:tav tm="100000">
                                          <p:val>
                                            <p:strVal val="#ppt_w"/>
                                          </p:val>
                                        </p:tav>
                                      </p:tavLst>
                                    </p:anim>
                                    <p:anim calcmode="lin" valueType="num">
                                      <p:cBhvr>
                                        <p:cTn id="8" dur="250" fill="hold"/>
                                        <p:tgtEl>
                                          <p:spTgt spid="2"/>
                                        </p:tgtEl>
                                        <p:attrNameLst>
                                          <p:attrName>ppt_h</p:attrName>
                                        </p:attrNameLst>
                                      </p:cBhvr>
                                      <p:tavLst>
                                        <p:tav tm="0">
                                          <p:val>
                                            <p:fltVal val="0"/>
                                          </p:val>
                                        </p:tav>
                                        <p:tav tm="100000">
                                          <p:val>
                                            <p:strVal val="#ppt_h"/>
                                          </p:val>
                                        </p:tav>
                                      </p:tavLst>
                                    </p:anim>
                                    <p:animEffect transition="in" filter="fade">
                                      <p:cBhvr>
                                        <p:cTn id="9" dur="250"/>
                                        <p:tgtEl>
                                          <p:spTgt spid="2"/>
                                        </p:tgtEl>
                                      </p:cBhvr>
                                    </p:animEffect>
                                  </p:childTnLst>
                                </p:cTn>
                              </p:par>
                            </p:childTnLst>
                          </p:cTn>
                        </p:par>
                        <p:par>
                          <p:cTn id="10" fill="hold">
                            <p:stCondLst>
                              <p:cond delay="250"/>
                            </p:stCondLst>
                            <p:childTnLst>
                              <p:par>
                                <p:cTn id="11" presetID="53" presetClass="entr" presetSubtype="16"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250" fill="hold"/>
                                        <p:tgtEl>
                                          <p:spTgt spid="30"/>
                                        </p:tgtEl>
                                        <p:attrNameLst>
                                          <p:attrName>ppt_w</p:attrName>
                                        </p:attrNameLst>
                                      </p:cBhvr>
                                      <p:tavLst>
                                        <p:tav tm="0">
                                          <p:val>
                                            <p:fltVal val="0"/>
                                          </p:val>
                                        </p:tav>
                                        <p:tav tm="100000">
                                          <p:val>
                                            <p:strVal val="#ppt_w"/>
                                          </p:val>
                                        </p:tav>
                                      </p:tavLst>
                                    </p:anim>
                                    <p:anim calcmode="lin" valueType="num">
                                      <p:cBhvr>
                                        <p:cTn id="14" dur="250" fill="hold"/>
                                        <p:tgtEl>
                                          <p:spTgt spid="30"/>
                                        </p:tgtEl>
                                        <p:attrNameLst>
                                          <p:attrName>ppt_h</p:attrName>
                                        </p:attrNameLst>
                                      </p:cBhvr>
                                      <p:tavLst>
                                        <p:tav tm="0">
                                          <p:val>
                                            <p:fltVal val="0"/>
                                          </p:val>
                                        </p:tav>
                                        <p:tav tm="100000">
                                          <p:val>
                                            <p:strVal val="#ppt_h"/>
                                          </p:val>
                                        </p:tav>
                                      </p:tavLst>
                                    </p:anim>
                                    <p:animEffect transition="in" filter="fade">
                                      <p:cBhvr>
                                        <p:cTn id="15" dur="250"/>
                                        <p:tgtEl>
                                          <p:spTgt spid="30"/>
                                        </p:tgtEl>
                                      </p:cBhvr>
                                    </p:animEffect>
                                  </p:childTnLst>
                                </p:cTn>
                              </p:par>
                            </p:childTnLst>
                          </p:cTn>
                        </p:par>
                        <p:par>
                          <p:cTn id="16" fill="hold">
                            <p:stCondLst>
                              <p:cond delay="500"/>
                            </p:stCondLst>
                            <p:childTnLst>
                              <p:par>
                                <p:cTn id="17" presetID="53" presetClass="entr" presetSubtype="16" fill="hold" grpId="0" nodeType="after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p:cTn id="19" dur="250" fill="hold"/>
                                        <p:tgtEl>
                                          <p:spTgt spid="59"/>
                                        </p:tgtEl>
                                        <p:attrNameLst>
                                          <p:attrName>ppt_w</p:attrName>
                                        </p:attrNameLst>
                                      </p:cBhvr>
                                      <p:tavLst>
                                        <p:tav tm="0">
                                          <p:val>
                                            <p:fltVal val="0"/>
                                          </p:val>
                                        </p:tav>
                                        <p:tav tm="100000">
                                          <p:val>
                                            <p:strVal val="#ppt_w"/>
                                          </p:val>
                                        </p:tav>
                                      </p:tavLst>
                                    </p:anim>
                                    <p:anim calcmode="lin" valueType="num">
                                      <p:cBhvr>
                                        <p:cTn id="20" dur="250" fill="hold"/>
                                        <p:tgtEl>
                                          <p:spTgt spid="59"/>
                                        </p:tgtEl>
                                        <p:attrNameLst>
                                          <p:attrName>ppt_h</p:attrName>
                                        </p:attrNameLst>
                                      </p:cBhvr>
                                      <p:tavLst>
                                        <p:tav tm="0">
                                          <p:val>
                                            <p:fltVal val="0"/>
                                          </p:val>
                                        </p:tav>
                                        <p:tav tm="100000">
                                          <p:val>
                                            <p:strVal val="#ppt_h"/>
                                          </p:val>
                                        </p:tav>
                                      </p:tavLst>
                                    </p:anim>
                                    <p:animEffect transition="in" filter="fade">
                                      <p:cBhvr>
                                        <p:cTn id="21" dur="250"/>
                                        <p:tgtEl>
                                          <p:spTgt spid="59"/>
                                        </p:tgtEl>
                                      </p:cBhvr>
                                    </p:animEffect>
                                  </p:childTnLst>
                                </p:cTn>
                              </p:par>
                            </p:childTnLst>
                          </p:cTn>
                        </p:par>
                        <p:par>
                          <p:cTn id="22" fill="hold">
                            <p:stCondLst>
                              <p:cond delay="750"/>
                            </p:stCondLst>
                            <p:childTnLst>
                              <p:par>
                                <p:cTn id="23" presetID="42"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50"/>
                                        <p:tgtEl>
                                          <p:spTgt spid="11"/>
                                        </p:tgtEl>
                                      </p:cBhvr>
                                    </p:animEffect>
                                    <p:anim calcmode="lin" valueType="num">
                                      <p:cBhvr>
                                        <p:cTn id="26" dur="250" fill="hold"/>
                                        <p:tgtEl>
                                          <p:spTgt spid="11"/>
                                        </p:tgtEl>
                                        <p:attrNameLst>
                                          <p:attrName>ppt_x</p:attrName>
                                        </p:attrNameLst>
                                      </p:cBhvr>
                                      <p:tavLst>
                                        <p:tav tm="0">
                                          <p:val>
                                            <p:strVal val="#ppt_x"/>
                                          </p:val>
                                        </p:tav>
                                        <p:tav tm="100000">
                                          <p:val>
                                            <p:strVal val="#ppt_x"/>
                                          </p:val>
                                        </p:tav>
                                      </p:tavLst>
                                    </p:anim>
                                    <p:anim calcmode="lin" valueType="num">
                                      <p:cBhvr>
                                        <p:cTn id="27" dur="250" fill="hold"/>
                                        <p:tgtEl>
                                          <p:spTgt spid="11"/>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22" presetClass="entr" presetSubtype="8" fill="hold" nodeType="afterEffect">
                                  <p:stCondLst>
                                    <p:cond delay="25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par>
                          <p:cTn id="32" fill="hold">
                            <p:stCondLst>
                              <p:cond delay="1750"/>
                            </p:stCondLst>
                            <p:childTnLst>
                              <p:par>
                                <p:cTn id="33" presetID="53" presetClass="entr" presetSubtype="16"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250" fill="hold"/>
                                        <p:tgtEl>
                                          <p:spTgt spid="3"/>
                                        </p:tgtEl>
                                        <p:attrNameLst>
                                          <p:attrName>ppt_w</p:attrName>
                                        </p:attrNameLst>
                                      </p:cBhvr>
                                      <p:tavLst>
                                        <p:tav tm="0">
                                          <p:val>
                                            <p:fltVal val="0"/>
                                          </p:val>
                                        </p:tav>
                                        <p:tav tm="100000">
                                          <p:val>
                                            <p:strVal val="#ppt_w"/>
                                          </p:val>
                                        </p:tav>
                                      </p:tavLst>
                                    </p:anim>
                                    <p:anim calcmode="lin" valueType="num">
                                      <p:cBhvr>
                                        <p:cTn id="36" dur="250" fill="hold"/>
                                        <p:tgtEl>
                                          <p:spTgt spid="3"/>
                                        </p:tgtEl>
                                        <p:attrNameLst>
                                          <p:attrName>ppt_h</p:attrName>
                                        </p:attrNameLst>
                                      </p:cBhvr>
                                      <p:tavLst>
                                        <p:tav tm="0">
                                          <p:val>
                                            <p:fltVal val="0"/>
                                          </p:val>
                                        </p:tav>
                                        <p:tav tm="100000">
                                          <p:val>
                                            <p:strVal val="#ppt_h"/>
                                          </p:val>
                                        </p:tav>
                                      </p:tavLst>
                                    </p:anim>
                                    <p:animEffect transition="in" filter="fade">
                                      <p:cBhvr>
                                        <p:cTn id="37" dur="250"/>
                                        <p:tgtEl>
                                          <p:spTgt spid="3"/>
                                        </p:tgtEl>
                                      </p:cBhvr>
                                    </p:animEffect>
                                  </p:childTnLst>
                                </p:cTn>
                              </p:par>
                            </p:childTnLst>
                          </p:cTn>
                        </p:par>
                        <p:par>
                          <p:cTn id="38" fill="hold">
                            <p:stCondLst>
                              <p:cond delay="2000"/>
                            </p:stCondLst>
                            <p:childTnLst>
                              <p:par>
                                <p:cTn id="39" presetID="53" presetClass="entr" presetSubtype="16" fill="hold" nodeType="after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p:cTn id="41" dur="250" fill="hold"/>
                                        <p:tgtEl>
                                          <p:spTgt spid="31"/>
                                        </p:tgtEl>
                                        <p:attrNameLst>
                                          <p:attrName>ppt_w</p:attrName>
                                        </p:attrNameLst>
                                      </p:cBhvr>
                                      <p:tavLst>
                                        <p:tav tm="0">
                                          <p:val>
                                            <p:fltVal val="0"/>
                                          </p:val>
                                        </p:tav>
                                        <p:tav tm="100000">
                                          <p:val>
                                            <p:strVal val="#ppt_w"/>
                                          </p:val>
                                        </p:tav>
                                      </p:tavLst>
                                    </p:anim>
                                    <p:anim calcmode="lin" valueType="num">
                                      <p:cBhvr>
                                        <p:cTn id="42" dur="250" fill="hold"/>
                                        <p:tgtEl>
                                          <p:spTgt spid="31"/>
                                        </p:tgtEl>
                                        <p:attrNameLst>
                                          <p:attrName>ppt_h</p:attrName>
                                        </p:attrNameLst>
                                      </p:cBhvr>
                                      <p:tavLst>
                                        <p:tav tm="0">
                                          <p:val>
                                            <p:fltVal val="0"/>
                                          </p:val>
                                        </p:tav>
                                        <p:tav tm="100000">
                                          <p:val>
                                            <p:strVal val="#ppt_h"/>
                                          </p:val>
                                        </p:tav>
                                      </p:tavLst>
                                    </p:anim>
                                    <p:animEffect transition="in" filter="fade">
                                      <p:cBhvr>
                                        <p:cTn id="43" dur="250"/>
                                        <p:tgtEl>
                                          <p:spTgt spid="31"/>
                                        </p:tgtEl>
                                      </p:cBhvr>
                                    </p:animEffect>
                                  </p:childTnLst>
                                </p:cTn>
                              </p:par>
                            </p:childTnLst>
                          </p:cTn>
                        </p:par>
                        <p:par>
                          <p:cTn id="44" fill="hold">
                            <p:stCondLst>
                              <p:cond delay="2250"/>
                            </p:stCondLst>
                            <p:childTnLst>
                              <p:par>
                                <p:cTn id="45" presetID="53" presetClass="entr" presetSubtype="16" fill="hold" grpId="0" nodeType="afterEffect">
                                  <p:stCondLst>
                                    <p:cond delay="0"/>
                                  </p:stCondLst>
                                  <p:childTnLst>
                                    <p:set>
                                      <p:cBhvr>
                                        <p:cTn id="46" dur="1" fill="hold">
                                          <p:stCondLst>
                                            <p:cond delay="0"/>
                                          </p:stCondLst>
                                        </p:cTn>
                                        <p:tgtEl>
                                          <p:spTgt spid="119"/>
                                        </p:tgtEl>
                                        <p:attrNameLst>
                                          <p:attrName>style.visibility</p:attrName>
                                        </p:attrNameLst>
                                      </p:cBhvr>
                                      <p:to>
                                        <p:strVal val="visible"/>
                                      </p:to>
                                    </p:set>
                                    <p:anim calcmode="lin" valueType="num">
                                      <p:cBhvr>
                                        <p:cTn id="47" dur="250" fill="hold"/>
                                        <p:tgtEl>
                                          <p:spTgt spid="119"/>
                                        </p:tgtEl>
                                        <p:attrNameLst>
                                          <p:attrName>ppt_w</p:attrName>
                                        </p:attrNameLst>
                                      </p:cBhvr>
                                      <p:tavLst>
                                        <p:tav tm="0">
                                          <p:val>
                                            <p:fltVal val="0"/>
                                          </p:val>
                                        </p:tav>
                                        <p:tav tm="100000">
                                          <p:val>
                                            <p:strVal val="#ppt_w"/>
                                          </p:val>
                                        </p:tav>
                                      </p:tavLst>
                                    </p:anim>
                                    <p:anim calcmode="lin" valueType="num">
                                      <p:cBhvr>
                                        <p:cTn id="48" dur="250" fill="hold"/>
                                        <p:tgtEl>
                                          <p:spTgt spid="119"/>
                                        </p:tgtEl>
                                        <p:attrNameLst>
                                          <p:attrName>ppt_h</p:attrName>
                                        </p:attrNameLst>
                                      </p:cBhvr>
                                      <p:tavLst>
                                        <p:tav tm="0">
                                          <p:val>
                                            <p:fltVal val="0"/>
                                          </p:val>
                                        </p:tav>
                                        <p:tav tm="100000">
                                          <p:val>
                                            <p:strVal val="#ppt_h"/>
                                          </p:val>
                                        </p:tav>
                                      </p:tavLst>
                                    </p:anim>
                                    <p:animEffect transition="in" filter="fade">
                                      <p:cBhvr>
                                        <p:cTn id="49" dur="250"/>
                                        <p:tgtEl>
                                          <p:spTgt spid="119"/>
                                        </p:tgtEl>
                                      </p:cBhvr>
                                    </p:animEffect>
                                  </p:childTnLst>
                                </p:cTn>
                              </p:par>
                            </p:childTnLst>
                          </p:cTn>
                        </p:par>
                        <p:par>
                          <p:cTn id="50" fill="hold">
                            <p:stCondLst>
                              <p:cond delay="2500"/>
                            </p:stCondLst>
                            <p:childTnLst>
                              <p:par>
                                <p:cTn id="51" presetID="42" presetClass="entr" presetSubtype="0" fill="hold"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250"/>
                                        <p:tgtEl>
                                          <p:spTgt spid="13"/>
                                        </p:tgtEl>
                                      </p:cBhvr>
                                    </p:animEffect>
                                    <p:anim calcmode="lin" valueType="num">
                                      <p:cBhvr>
                                        <p:cTn id="54" dur="250" fill="hold"/>
                                        <p:tgtEl>
                                          <p:spTgt spid="13"/>
                                        </p:tgtEl>
                                        <p:attrNameLst>
                                          <p:attrName>ppt_x</p:attrName>
                                        </p:attrNameLst>
                                      </p:cBhvr>
                                      <p:tavLst>
                                        <p:tav tm="0">
                                          <p:val>
                                            <p:strVal val="#ppt_x"/>
                                          </p:val>
                                        </p:tav>
                                        <p:tav tm="100000">
                                          <p:val>
                                            <p:strVal val="#ppt_x"/>
                                          </p:val>
                                        </p:tav>
                                      </p:tavLst>
                                    </p:anim>
                                    <p:anim calcmode="lin" valueType="num">
                                      <p:cBhvr>
                                        <p:cTn id="55" dur="250" fill="hold"/>
                                        <p:tgtEl>
                                          <p:spTgt spid="13"/>
                                        </p:tgtEl>
                                        <p:attrNameLst>
                                          <p:attrName>ppt_y</p:attrName>
                                        </p:attrNameLst>
                                      </p:cBhvr>
                                      <p:tavLst>
                                        <p:tav tm="0">
                                          <p:val>
                                            <p:strVal val="#ppt_y+.1"/>
                                          </p:val>
                                        </p:tav>
                                        <p:tav tm="100000">
                                          <p:val>
                                            <p:strVal val="#ppt_y"/>
                                          </p:val>
                                        </p:tav>
                                      </p:tavLst>
                                    </p:anim>
                                  </p:childTnLst>
                                </p:cTn>
                              </p:par>
                            </p:childTnLst>
                          </p:cTn>
                        </p:par>
                        <p:par>
                          <p:cTn id="56" fill="hold">
                            <p:stCondLst>
                              <p:cond delay="2750"/>
                            </p:stCondLst>
                            <p:childTnLst>
                              <p:par>
                                <p:cTn id="57" presetID="22" presetClass="entr" presetSubtype="8" fill="hold" nodeType="afterEffect">
                                  <p:stCondLst>
                                    <p:cond delay="250"/>
                                  </p:stCondLst>
                                  <p:childTnLst>
                                    <p:set>
                                      <p:cBhvr>
                                        <p:cTn id="58" dur="1" fill="hold">
                                          <p:stCondLst>
                                            <p:cond delay="0"/>
                                          </p:stCondLst>
                                        </p:cTn>
                                        <p:tgtEl>
                                          <p:spTgt spid="18"/>
                                        </p:tgtEl>
                                        <p:attrNameLst>
                                          <p:attrName>style.visibility</p:attrName>
                                        </p:attrNameLst>
                                      </p:cBhvr>
                                      <p:to>
                                        <p:strVal val="visible"/>
                                      </p:to>
                                    </p:set>
                                    <p:animEffect transition="in" filter="wipe(left)">
                                      <p:cBhvr>
                                        <p:cTn id="59" dur="500"/>
                                        <p:tgtEl>
                                          <p:spTgt spid="18"/>
                                        </p:tgtEl>
                                      </p:cBhvr>
                                    </p:animEffect>
                                  </p:childTnLst>
                                </p:cTn>
                              </p:par>
                            </p:childTnLst>
                          </p:cTn>
                        </p:par>
                        <p:par>
                          <p:cTn id="60" fill="hold">
                            <p:stCondLst>
                              <p:cond delay="3500"/>
                            </p:stCondLst>
                            <p:childTnLst>
                              <p:par>
                                <p:cTn id="61" presetID="53" presetClass="entr" presetSubtype="16" fill="hold" nodeType="afterEffect">
                                  <p:stCondLst>
                                    <p:cond delay="0"/>
                                  </p:stCondLst>
                                  <p:childTnLst>
                                    <p:set>
                                      <p:cBhvr>
                                        <p:cTn id="62" dur="1" fill="hold">
                                          <p:stCondLst>
                                            <p:cond delay="0"/>
                                          </p:stCondLst>
                                        </p:cTn>
                                        <p:tgtEl>
                                          <p:spTgt spid="4"/>
                                        </p:tgtEl>
                                        <p:attrNameLst>
                                          <p:attrName>style.visibility</p:attrName>
                                        </p:attrNameLst>
                                      </p:cBhvr>
                                      <p:to>
                                        <p:strVal val="visible"/>
                                      </p:to>
                                    </p:set>
                                    <p:anim calcmode="lin" valueType="num">
                                      <p:cBhvr>
                                        <p:cTn id="63" dur="250" fill="hold"/>
                                        <p:tgtEl>
                                          <p:spTgt spid="4"/>
                                        </p:tgtEl>
                                        <p:attrNameLst>
                                          <p:attrName>ppt_w</p:attrName>
                                        </p:attrNameLst>
                                      </p:cBhvr>
                                      <p:tavLst>
                                        <p:tav tm="0">
                                          <p:val>
                                            <p:fltVal val="0"/>
                                          </p:val>
                                        </p:tav>
                                        <p:tav tm="100000">
                                          <p:val>
                                            <p:strVal val="#ppt_w"/>
                                          </p:val>
                                        </p:tav>
                                      </p:tavLst>
                                    </p:anim>
                                    <p:anim calcmode="lin" valueType="num">
                                      <p:cBhvr>
                                        <p:cTn id="64" dur="250" fill="hold"/>
                                        <p:tgtEl>
                                          <p:spTgt spid="4"/>
                                        </p:tgtEl>
                                        <p:attrNameLst>
                                          <p:attrName>ppt_h</p:attrName>
                                        </p:attrNameLst>
                                      </p:cBhvr>
                                      <p:tavLst>
                                        <p:tav tm="0">
                                          <p:val>
                                            <p:fltVal val="0"/>
                                          </p:val>
                                        </p:tav>
                                        <p:tav tm="100000">
                                          <p:val>
                                            <p:strVal val="#ppt_h"/>
                                          </p:val>
                                        </p:tav>
                                      </p:tavLst>
                                    </p:anim>
                                    <p:animEffect transition="in" filter="fade">
                                      <p:cBhvr>
                                        <p:cTn id="65" dur="250"/>
                                        <p:tgtEl>
                                          <p:spTgt spid="4"/>
                                        </p:tgtEl>
                                      </p:cBhvr>
                                    </p:animEffect>
                                  </p:childTnLst>
                                </p:cTn>
                              </p:par>
                            </p:childTnLst>
                          </p:cTn>
                        </p:par>
                        <p:par>
                          <p:cTn id="66" fill="hold">
                            <p:stCondLst>
                              <p:cond delay="3750"/>
                            </p:stCondLst>
                            <p:childTnLst>
                              <p:par>
                                <p:cTn id="67" presetID="53" presetClass="entr" presetSubtype="16" fill="hold" nodeType="after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p:cTn id="69" dur="250" fill="hold"/>
                                        <p:tgtEl>
                                          <p:spTgt spid="33"/>
                                        </p:tgtEl>
                                        <p:attrNameLst>
                                          <p:attrName>ppt_w</p:attrName>
                                        </p:attrNameLst>
                                      </p:cBhvr>
                                      <p:tavLst>
                                        <p:tav tm="0">
                                          <p:val>
                                            <p:fltVal val="0"/>
                                          </p:val>
                                        </p:tav>
                                        <p:tav tm="100000">
                                          <p:val>
                                            <p:strVal val="#ppt_w"/>
                                          </p:val>
                                        </p:tav>
                                      </p:tavLst>
                                    </p:anim>
                                    <p:anim calcmode="lin" valueType="num">
                                      <p:cBhvr>
                                        <p:cTn id="70" dur="250" fill="hold"/>
                                        <p:tgtEl>
                                          <p:spTgt spid="33"/>
                                        </p:tgtEl>
                                        <p:attrNameLst>
                                          <p:attrName>ppt_h</p:attrName>
                                        </p:attrNameLst>
                                      </p:cBhvr>
                                      <p:tavLst>
                                        <p:tav tm="0">
                                          <p:val>
                                            <p:fltVal val="0"/>
                                          </p:val>
                                        </p:tav>
                                        <p:tav tm="100000">
                                          <p:val>
                                            <p:strVal val="#ppt_h"/>
                                          </p:val>
                                        </p:tav>
                                      </p:tavLst>
                                    </p:anim>
                                    <p:animEffect transition="in" filter="fade">
                                      <p:cBhvr>
                                        <p:cTn id="71" dur="250"/>
                                        <p:tgtEl>
                                          <p:spTgt spid="33"/>
                                        </p:tgtEl>
                                      </p:cBhvr>
                                    </p:animEffect>
                                  </p:childTnLst>
                                </p:cTn>
                              </p:par>
                            </p:childTnLst>
                          </p:cTn>
                        </p:par>
                        <p:par>
                          <p:cTn id="72" fill="hold">
                            <p:stCondLst>
                              <p:cond delay="4000"/>
                            </p:stCondLst>
                            <p:childTnLst>
                              <p:par>
                                <p:cTn id="73" presetID="53" presetClass="entr" presetSubtype="16" fill="hold" grpId="0" nodeType="afterEffect">
                                  <p:stCondLst>
                                    <p:cond delay="0"/>
                                  </p:stCondLst>
                                  <p:childTnLst>
                                    <p:set>
                                      <p:cBhvr>
                                        <p:cTn id="74" dur="1" fill="hold">
                                          <p:stCondLst>
                                            <p:cond delay="0"/>
                                          </p:stCondLst>
                                        </p:cTn>
                                        <p:tgtEl>
                                          <p:spTgt spid="123"/>
                                        </p:tgtEl>
                                        <p:attrNameLst>
                                          <p:attrName>style.visibility</p:attrName>
                                        </p:attrNameLst>
                                      </p:cBhvr>
                                      <p:to>
                                        <p:strVal val="visible"/>
                                      </p:to>
                                    </p:set>
                                    <p:anim calcmode="lin" valueType="num">
                                      <p:cBhvr>
                                        <p:cTn id="75" dur="250" fill="hold"/>
                                        <p:tgtEl>
                                          <p:spTgt spid="123"/>
                                        </p:tgtEl>
                                        <p:attrNameLst>
                                          <p:attrName>ppt_w</p:attrName>
                                        </p:attrNameLst>
                                      </p:cBhvr>
                                      <p:tavLst>
                                        <p:tav tm="0">
                                          <p:val>
                                            <p:fltVal val="0"/>
                                          </p:val>
                                        </p:tav>
                                        <p:tav tm="100000">
                                          <p:val>
                                            <p:strVal val="#ppt_w"/>
                                          </p:val>
                                        </p:tav>
                                      </p:tavLst>
                                    </p:anim>
                                    <p:anim calcmode="lin" valueType="num">
                                      <p:cBhvr>
                                        <p:cTn id="76" dur="250" fill="hold"/>
                                        <p:tgtEl>
                                          <p:spTgt spid="123"/>
                                        </p:tgtEl>
                                        <p:attrNameLst>
                                          <p:attrName>ppt_h</p:attrName>
                                        </p:attrNameLst>
                                      </p:cBhvr>
                                      <p:tavLst>
                                        <p:tav tm="0">
                                          <p:val>
                                            <p:fltVal val="0"/>
                                          </p:val>
                                        </p:tav>
                                        <p:tav tm="100000">
                                          <p:val>
                                            <p:strVal val="#ppt_h"/>
                                          </p:val>
                                        </p:tav>
                                      </p:tavLst>
                                    </p:anim>
                                    <p:animEffect transition="in" filter="fade">
                                      <p:cBhvr>
                                        <p:cTn id="77" dur="250"/>
                                        <p:tgtEl>
                                          <p:spTgt spid="123"/>
                                        </p:tgtEl>
                                      </p:cBhvr>
                                    </p:animEffect>
                                  </p:childTnLst>
                                </p:cTn>
                              </p:par>
                            </p:childTnLst>
                          </p:cTn>
                        </p:par>
                        <p:par>
                          <p:cTn id="78" fill="hold">
                            <p:stCondLst>
                              <p:cond delay="4250"/>
                            </p:stCondLst>
                            <p:childTnLst>
                              <p:par>
                                <p:cTn id="79" presetID="42" presetClass="entr" presetSubtype="0" fill="hold" nodeType="after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fade">
                                      <p:cBhvr>
                                        <p:cTn id="81" dur="250"/>
                                        <p:tgtEl>
                                          <p:spTgt spid="24"/>
                                        </p:tgtEl>
                                      </p:cBhvr>
                                    </p:animEffect>
                                    <p:anim calcmode="lin" valueType="num">
                                      <p:cBhvr>
                                        <p:cTn id="82" dur="250" fill="hold"/>
                                        <p:tgtEl>
                                          <p:spTgt spid="24"/>
                                        </p:tgtEl>
                                        <p:attrNameLst>
                                          <p:attrName>ppt_x</p:attrName>
                                        </p:attrNameLst>
                                      </p:cBhvr>
                                      <p:tavLst>
                                        <p:tav tm="0">
                                          <p:val>
                                            <p:strVal val="#ppt_x"/>
                                          </p:val>
                                        </p:tav>
                                        <p:tav tm="100000">
                                          <p:val>
                                            <p:strVal val="#ppt_x"/>
                                          </p:val>
                                        </p:tav>
                                      </p:tavLst>
                                    </p:anim>
                                    <p:anim calcmode="lin" valueType="num">
                                      <p:cBhvr>
                                        <p:cTn id="83" dur="250" fill="hold"/>
                                        <p:tgtEl>
                                          <p:spTgt spid="24"/>
                                        </p:tgtEl>
                                        <p:attrNameLst>
                                          <p:attrName>ppt_y</p:attrName>
                                        </p:attrNameLst>
                                      </p:cBhvr>
                                      <p:tavLst>
                                        <p:tav tm="0">
                                          <p:val>
                                            <p:strVal val="#ppt_y+.1"/>
                                          </p:val>
                                        </p:tav>
                                        <p:tav tm="100000">
                                          <p:val>
                                            <p:strVal val="#ppt_y"/>
                                          </p:val>
                                        </p:tav>
                                      </p:tavLst>
                                    </p:anim>
                                  </p:childTnLst>
                                </p:cTn>
                              </p:par>
                            </p:childTnLst>
                          </p:cTn>
                        </p:par>
                        <p:par>
                          <p:cTn id="84" fill="hold">
                            <p:stCondLst>
                              <p:cond delay="4500"/>
                            </p:stCondLst>
                            <p:childTnLst>
                              <p:par>
                                <p:cTn id="85" presetID="22" presetClass="entr" presetSubtype="8" fill="hold" nodeType="afterEffect">
                                  <p:stCondLst>
                                    <p:cond delay="250"/>
                                  </p:stCondLst>
                                  <p:childTnLst>
                                    <p:set>
                                      <p:cBhvr>
                                        <p:cTn id="86" dur="1" fill="hold">
                                          <p:stCondLst>
                                            <p:cond delay="0"/>
                                          </p:stCondLst>
                                        </p:cTn>
                                        <p:tgtEl>
                                          <p:spTgt spid="21"/>
                                        </p:tgtEl>
                                        <p:attrNameLst>
                                          <p:attrName>style.visibility</p:attrName>
                                        </p:attrNameLst>
                                      </p:cBhvr>
                                      <p:to>
                                        <p:strVal val="visible"/>
                                      </p:to>
                                    </p:set>
                                    <p:animEffect transition="in" filter="wipe(left)">
                                      <p:cBhvr>
                                        <p:cTn id="87" dur="500"/>
                                        <p:tgtEl>
                                          <p:spTgt spid="21"/>
                                        </p:tgtEl>
                                      </p:cBhvr>
                                    </p:animEffect>
                                  </p:childTnLst>
                                </p:cTn>
                              </p:par>
                            </p:childTnLst>
                          </p:cTn>
                        </p:par>
                        <p:par>
                          <p:cTn id="88" fill="hold">
                            <p:stCondLst>
                              <p:cond delay="5250"/>
                            </p:stCondLst>
                            <p:childTnLst>
                              <p:par>
                                <p:cTn id="89" presetID="53" presetClass="entr" presetSubtype="16" fill="hold" nodeType="afterEffect">
                                  <p:stCondLst>
                                    <p:cond delay="0"/>
                                  </p:stCondLst>
                                  <p:childTnLst>
                                    <p:set>
                                      <p:cBhvr>
                                        <p:cTn id="90" dur="1" fill="hold">
                                          <p:stCondLst>
                                            <p:cond delay="0"/>
                                          </p:stCondLst>
                                        </p:cTn>
                                        <p:tgtEl>
                                          <p:spTgt spid="5"/>
                                        </p:tgtEl>
                                        <p:attrNameLst>
                                          <p:attrName>style.visibility</p:attrName>
                                        </p:attrNameLst>
                                      </p:cBhvr>
                                      <p:to>
                                        <p:strVal val="visible"/>
                                      </p:to>
                                    </p:set>
                                    <p:anim calcmode="lin" valueType="num">
                                      <p:cBhvr>
                                        <p:cTn id="91" dur="250" fill="hold"/>
                                        <p:tgtEl>
                                          <p:spTgt spid="5"/>
                                        </p:tgtEl>
                                        <p:attrNameLst>
                                          <p:attrName>ppt_w</p:attrName>
                                        </p:attrNameLst>
                                      </p:cBhvr>
                                      <p:tavLst>
                                        <p:tav tm="0">
                                          <p:val>
                                            <p:fltVal val="0"/>
                                          </p:val>
                                        </p:tav>
                                        <p:tav tm="100000">
                                          <p:val>
                                            <p:strVal val="#ppt_w"/>
                                          </p:val>
                                        </p:tav>
                                      </p:tavLst>
                                    </p:anim>
                                    <p:anim calcmode="lin" valueType="num">
                                      <p:cBhvr>
                                        <p:cTn id="92" dur="250" fill="hold"/>
                                        <p:tgtEl>
                                          <p:spTgt spid="5"/>
                                        </p:tgtEl>
                                        <p:attrNameLst>
                                          <p:attrName>ppt_h</p:attrName>
                                        </p:attrNameLst>
                                      </p:cBhvr>
                                      <p:tavLst>
                                        <p:tav tm="0">
                                          <p:val>
                                            <p:fltVal val="0"/>
                                          </p:val>
                                        </p:tav>
                                        <p:tav tm="100000">
                                          <p:val>
                                            <p:strVal val="#ppt_h"/>
                                          </p:val>
                                        </p:tav>
                                      </p:tavLst>
                                    </p:anim>
                                    <p:animEffect transition="in" filter="fade">
                                      <p:cBhvr>
                                        <p:cTn id="93" dur="250"/>
                                        <p:tgtEl>
                                          <p:spTgt spid="5"/>
                                        </p:tgtEl>
                                      </p:cBhvr>
                                    </p:animEffect>
                                  </p:childTnLst>
                                </p:cTn>
                              </p:par>
                            </p:childTnLst>
                          </p:cTn>
                        </p:par>
                        <p:par>
                          <p:cTn id="94" fill="hold">
                            <p:stCondLst>
                              <p:cond delay="5500"/>
                            </p:stCondLst>
                            <p:childTnLst>
                              <p:par>
                                <p:cTn id="95" presetID="53" presetClass="entr" presetSubtype="16" fill="hold" nodeType="afterEffect">
                                  <p:stCondLst>
                                    <p:cond delay="0"/>
                                  </p:stCondLst>
                                  <p:childTnLst>
                                    <p:set>
                                      <p:cBhvr>
                                        <p:cTn id="96" dur="1" fill="hold">
                                          <p:stCondLst>
                                            <p:cond delay="0"/>
                                          </p:stCondLst>
                                        </p:cTn>
                                        <p:tgtEl>
                                          <p:spTgt spid="34"/>
                                        </p:tgtEl>
                                        <p:attrNameLst>
                                          <p:attrName>style.visibility</p:attrName>
                                        </p:attrNameLst>
                                      </p:cBhvr>
                                      <p:to>
                                        <p:strVal val="visible"/>
                                      </p:to>
                                    </p:set>
                                    <p:anim calcmode="lin" valueType="num">
                                      <p:cBhvr>
                                        <p:cTn id="97" dur="250" fill="hold"/>
                                        <p:tgtEl>
                                          <p:spTgt spid="34"/>
                                        </p:tgtEl>
                                        <p:attrNameLst>
                                          <p:attrName>ppt_w</p:attrName>
                                        </p:attrNameLst>
                                      </p:cBhvr>
                                      <p:tavLst>
                                        <p:tav tm="0">
                                          <p:val>
                                            <p:fltVal val="0"/>
                                          </p:val>
                                        </p:tav>
                                        <p:tav tm="100000">
                                          <p:val>
                                            <p:strVal val="#ppt_w"/>
                                          </p:val>
                                        </p:tav>
                                      </p:tavLst>
                                    </p:anim>
                                    <p:anim calcmode="lin" valueType="num">
                                      <p:cBhvr>
                                        <p:cTn id="98" dur="250" fill="hold"/>
                                        <p:tgtEl>
                                          <p:spTgt spid="34"/>
                                        </p:tgtEl>
                                        <p:attrNameLst>
                                          <p:attrName>ppt_h</p:attrName>
                                        </p:attrNameLst>
                                      </p:cBhvr>
                                      <p:tavLst>
                                        <p:tav tm="0">
                                          <p:val>
                                            <p:fltVal val="0"/>
                                          </p:val>
                                        </p:tav>
                                        <p:tav tm="100000">
                                          <p:val>
                                            <p:strVal val="#ppt_h"/>
                                          </p:val>
                                        </p:tav>
                                      </p:tavLst>
                                    </p:anim>
                                    <p:animEffect transition="in" filter="fade">
                                      <p:cBhvr>
                                        <p:cTn id="99" dur="250"/>
                                        <p:tgtEl>
                                          <p:spTgt spid="34"/>
                                        </p:tgtEl>
                                      </p:cBhvr>
                                    </p:animEffect>
                                  </p:childTnLst>
                                </p:cTn>
                              </p:par>
                            </p:childTnLst>
                          </p:cTn>
                        </p:par>
                        <p:par>
                          <p:cTn id="100" fill="hold">
                            <p:stCondLst>
                              <p:cond delay="5750"/>
                            </p:stCondLst>
                            <p:childTnLst>
                              <p:par>
                                <p:cTn id="101" presetID="53" presetClass="entr" presetSubtype="16" fill="hold" grpId="0" nodeType="afterEffect">
                                  <p:stCondLst>
                                    <p:cond delay="0"/>
                                  </p:stCondLst>
                                  <p:childTnLst>
                                    <p:set>
                                      <p:cBhvr>
                                        <p:cTn id="102" dur="1" fill="hold">
                                          <p:stCondLst>
                                            <p:cond delay="0"/>
                                          </p:stCondLst>
                                        </p:cTn>
                                        <p:tgtEl>
                                          <p:spTgt spid="127"/>
                                        </p:tgtEl>
                                        <p:attrNameLst>
                                          <p:attrName>style.visibility</p:attrName>
                                        </p:attrNameLst>
                                      </p:cBhvr>
                                      <p:to>
                                        <p:strVal val="visible"/>
                                      </p:to>
                                    </p:set>
                                    <p:anim calcmode="lin" valueType="num">
                                      <p:cBhvr>
                                        <p:cTn id="103" dur="250" fill="hold"/>
                                        <p:tgtEl>
                                          <p:spTgt spid="127"/>
                                        </p:tgtEl>
                                        <p:attrNameLst>
                                          <p:attrName>ppt_w</p:attrName>
                                        </p:attrNameLst>
                                      </p:cBhvr>
                                      <p:tavLst>
                                        <p:tav tm="0">
                                          <p:val>
                                            <p:fltVal val="0"/>
                                          </p:val>
                                        </p:tav>
                                        <p:tav tm="100000">
                                          <p:val>
                                            <p:strVal val="#ppt_w"/>
                                          </p:val>
                                        </p:tav>
                                      </p:tavLst>
                                    </p:anim>
                                    <p:anim calcmode="lin" valueType="num">
                                      <p:cBhvr>
                                        <p:cTn id="104" dur="250" fill="hold"/>
                                        <p:tgtEl>
                                          <p:spTgt spid="127"/>
                                        </p:tgtEl>
                                        <p:attrNameLst>
                                          <p:attrName>ppt_h</p:attrName>
                                        </p:attrNameLst>
                                      </p:cBhvr>
                                      <p:tavLst>
                                        <p:tav tm="0">
                                          <p:val>
                                            <p:fltVal val="0"/>
                                          </p:val>
                                        </p:tav>
                                        <p:tav tm="100000">
                                          <p:val>
                                            <p:strVal val="#ppt_h"/>
                                          </p:val>
                                        </p:tav>
                                      </p:tavLst>
                                    </p:anim>
                                    <p:animEffect transition="in" filter="fade">
                                      <p:cBhvr>
                                        <p:cTn id="105" dur="250"/>
                                        <p:tgtEl>
                                          <p:spTgt spid="127"/>
                                        </p:tgtEl>
                                      </p:cBhvr>
                                    </p:animEffect>
                                  </p:childTnLst>
                                </p:cTn>
                              </p:par>
                            </p:childTnLst>
                          </p:cTn>
                        </p:par>
                        <p:par>
                          <p:cTn id="106" fill="hold">
                            <p:stCondLst>
                              <p:cond delay="6000"/>
                            </p:stCondLst>
                            <p:childTnLst>
                              <p:par>
                                <p:cTn id="107" presetID="42" presetClass="entr" presetSubtype="0" fill="hold" nodeType="afterEffect">
                                  <p:stCondLst>
                                    <p:cond delay="0"/>
                                  </p:stCondLst>
                                  <p:childTnLst>
                                    <p:set>
                                      <p:cBhvr>
                                        <p:cTn id="108" dur="1" fill="hold">
                                          <p:stCondLst>
                                            <p:cond delay="0"/>
                                          </p:stCondLst>
                                        </p:cTn>
                                        <p:tgtEl>
                                          <p:spTgt spid="25"/>
                                        </p:tgtEl>
                                        <p:attrNameLst>
                                          <p:attrName>style.visibility</p:attrName>
                                        </p:attrNameLst>
                                      </p:cBhvr>
                                      <p:to>
                                        <p:strVal val="visible"/>
                                      </p:to>
                                    </p:set>
                                    <p:animEffect transition="in" filter="fade">
                                      <p:cBhvr>
                                        <p:cTn id="109" dur="250"/>
                                        <p:tgtEl>
                                          <p:spTgt spid="25"/>
                                        </p:tgtEl>
                                      </p:cBhvr>
                                    </p:animEffect>
                                    <p:anim calcmode="lin" valueType="num">
                                      <p:cBhvr>
                                        <p:cTn id="110" dur="250" fill="hold"/>
                                        <p:tgtEl>
                                          <p:spTgt spid="25"/>
                                        </p:tgtEl>
                                        <p:attrNameLst>
                                          <p:attrName>ppt_x</p:attrName>
                                        </p:attrNameLst>
                                      </p:cBhvr>
                                      <p:tavLst>
                                        <p:tav tm="0">
                                          <p:val>
                                            <p:strVal val="#ppt_x"/>
                                          </p:val>
                                        </p:tav>
                                        <p:tav tm="100000">
                                          <p:val>
                                            <p:strVal val="#ppt_x"/>
                                          </p:val>
                                        </p:tav>
                                      </p:tavLst>
                                    </p:anim>
                                    <p:anim calcmode="lin" valueType="num">
                                      <p:cBhvr>
                                        <p:cTn id="111" dur="250" fill="hold"/>
                                        <p:tgtEl>
                                          <p:spTgt spid="25"/>
                                        </p:tgtEl>
                                        <p:attrNameLst>
                                          <p:attrName>ppt_y</p:attrName>
                                        </p:attrNameLst>
                                      </p:cBhvr>
                                      <p:tavLst>
                                        <p:tav tm="0">
                                          <p:val>
                                            <p:strVal val="#ppt_y+.1"/>
                                          </p:val>
                                        </p:tav>
                                        <p:tav tm="100000">
                                          <p:val>
                                            <p:strVal val="#ppt_y"/>
                                          </p:val>
                                        </p:tav>
                                      </p:tavLst>
                                    </p:anim>
                                  </p:childTnLst>
                                </p:cTn>
                              </p:par>
                            </p:childTnLst>
                          </p:cTn>
                        </p:par>
                        <p:par>
                          <p:cTn id="112" fill="hold">
                            <p:stCondLst>
                              <p:cond delay="6250"/>
                            </p:stCondLst>
                            <p:childTnLst>
                              <p:par>
                                <p:cTn id="113" presetID="22" presetClass="entr" presetSubtype="8" fill="hold" nodeType="afterEffect">
                                  <p:stCondLst>
                                    <p:cond delay="250"/>
                                  </p:stCondLst>
                                  <p:childTnLst>
                                    <p:set>
                                      <p:cBhvr>
                                        <p:cTn id="114" dur="1" fill="hold">
                                          <p:stCondLst>
                                            <p:cond delay="0"/>
                                          </p:stCondLst>
                                        </p:cTn>
                                        <p:tgtEl>
                                          <p:spTgt spid="49"/>
                                        </p:tgtEl>
                                        <p:attrNameLst>
                                          <p:attrName>style.visibility</p:attrName>
                                        </p:attrNameLst>
                                      </p:cBhvr>
                                      <p:to>
                                        <p:strVal val="visible"/>
                                      </p:to>
                                    </p:set>
                                    <p:animEffect transition="in" filter="wipe(left)">
                                      <p:cBhvr>
                                        <p:cTn id="115" dur="500"/>
                                        <p:tgtEl>
                                          <p:spTgt spid="49"/>
                                        </p:tgtEl>
                                      </p:cBhvr>
                                    </p:animEffect>
                                  </p:childTnLst>
                                </p:cTn>
                              </p:par>
                            </p:childTnLst>
                          </p:cTn>
                        </p:par>
                        <p:par>
                          <p:cTn id="116" fill="hold">
                            <p:stCondLst>
                              <p:cond delay="7000"/>
                            </p:stCondLst>
                            <p:childTnLst>
                              <p:par>
                                <p:cTn id="117" presetID="53" presetClass="entr" presetSubtype="16" fill="hold" nodeType="afterEffect">
                                  <p:stCondLst>
                                    <p:cond delay="0"/>
                                  </p:stCondLst>
                                  <p:childTnLst>
                                    <p:set>
                                      <p:cBhvr>
                                        <p:cTn id="118" dur="1" fill="hold">
                                          <p:stCondLst>
                                            <p:cond delay="0"/>
                                          </p:stCondLst>
                                        </p:cTn>
                                        <p:tgtEl>
                                          <p:spTgt spid="9"/>
                                        </p:tgtEl>
                                        <p:attrNameLst>
                                          <p:attrName>style.visibility</p:attrName>
                                        </p:attrNameLst>
                                      </p:cBhvr>
                                      <p:to>
                                        <p:strVal val="visible"/>
                                      </p:to>
                                    </p:set>
                                    <p:anim calcmode="lin" valueType="num">
                                      <p:cBhvr>
                                        <p:cTn id="119" dur="250" fill="hold"/>
                                        <p:tgtEl>
                                          <p:spTgt spid="9"/>
                                        </p:tgtEl>
                                        <p:attrNameLst>
                                          <p:attrName>ppt_w</p:attrName>
                                        </p:attrNameLst>
                                      </p:cBhvr>
                                      <p:tavLst>
                                        <p:tav tm="0">
                                          <p:val>
                                            <p:fltVal val="0"/>
                                          </p:val>
                                        </p:tav>
                                        <p:tav tm="100000">
                                          <p:val>
                                            <p:strVal val="#ppt_w"/>
                                          </p:val>
                                        </p:tav>
                                      </p:tavLst>
                                    </p:anim>
                                    <p:anim calcmode="lin" valueType="num">
                                      <p:cBhvr>
                                        <p:cTn id="120" dur="250" fill="hold"/>
                                        <p:tgtEl>
                                          <p:spTgt spid="9"/>
                                        </p:tgtEl>
                                        <p:attrNameLst>
                                          <p:attrName>ppt_h</p:attrName>
                                        </p:attrNameLst>
                                      </p:cBhvr>
                                      <p:tavLst>
                                        <p:tav tm="0">
                                          <p:val>
                                            <p:fltVal val="0"/>
                                          </p:val>
                                        </p:tav>
                                        <p:tav tm="100000">
                                          <p:val>
                                            <p:strVal val="#ppt_h"/>
                                          </p:val>
                                        </p:tav>
                                      </p:tavLst>
                                    </p:anim>
                                    <p:animEffect transition="in" filter="fade">
                                      <p:cBhvr>
                                        <p:cTn id="121" dur="250"/>
                                        <p:tgtEl>
                                          <p:spTgt spid="9"/>
                                        </p:tgtEl>
                                      </p:cBhvr>
                                    </p:animEffect>
                                  </p:childTnLst>
                                </p:cTn>
                              </p:par>
                            </p:childTnLst>
                          </p:cTn>
                        </p:par>
                        <p:par>
                          <p:cTn id="122" fill="hold">
                            <p:stCondLst>
                              <p:cond delay="7250"/>
                            </p:stCondLst>
                            <p:childTnLst>
                              <p:par>
                                <p:cTn id="123" presetID="53" presetClass="entr" presetSubtype="16" fill="hold" nodeType="afterEffect">
                                  <p:stCondLst>
                                    <p:cond delay="0"/>
                                  </p:stCondLst>
                                  <p:childTnLst>
                                    <p:set>
                                      <p:cBhvr>
                                        <p:cTn id="124" dur="1" fill="hold">
                                          <p:stCondLst>
                                            <p:cond delay="0"/>
                                          </p:stCondLst>
                                        </p:cTn>
                                        <p:tgtEl>
                                          <p:spTgt spid="32"/>
                                        </p:tgtEl>
                                        <p:attrNameLst>
                                          <p:attrName>style.visibility</p:attrName>
                                        </p:attrNameLst>
                                      </p:cBhvr>
                                      <p:to>
                                        <p:strVal val="visible"/>
                                      </p:to>
                                    </p:set>
                                    <p:anim calcmode="lin" valueType="num">
                                      <p:cBhvr>
                                        <p:cTn id="125" dur="250" fill="hold"/>
                                        <p:tgtEl>
                                          <p:spTgt spid="32"/>
                                        </p:tgtEl>
                                        <p:attrNameLst>
                                          <p:attrName>ppt_w</p:attrName>
                                        </p:attrNameLst>
                                      </p:cBhvr>
                                      <p:tavLst>
                                        <p:tav tm="0">
                                          <p:val>
                                            <p:fltVal val="0"/>
                                          </p:val>
                                        </p:tav>
                                        <p:tav tm="100000">
                                          <p:val>
                                            <p:strVal val="#ppt_w"/>
                                          </p:val>
                                        </p:tav>
                                      </p:tavLst>
                                    </p:anim>
                                    <p:anim calcmode="lin" valueType="num">
                                      <p:cBhvr>
                                        <p:cTn id="126" dur="250" fill="hold"/>
                                        <p:tgtEl>
                                          <p:spTgt spid="32"/>
                                        </p:tgtEl>
                                        <p:attrNameLst>
                                          <p:attrName>ppt_h</p:attrName>
                                        </p:attrNameLst>
                                      </p:cBhvr>
                                      <p:tavLst>
                                        <p:tav tm="0">
                                          <p:val>
                                            <p:fltVal val="0"/>
                                          </p:val>
                                        </p:tav>
                                        <p:tav tm="100000">
                                          <p:val>
                                            <p:strVal val="#ppt_h"/>
                                          </p:val>
                                        </p:tav>
                                      </p:tavLst>
                                    </p:anim>
                                    <p:animEffect transition="in" filter="fade">
                                      <p:cBhvr>
                                        <p:cTn id="127" dur="250"/>
                                        <p:tgtEl>
                                          <p:spTgt spid="32"/>
                                        </p:tgtEl>
                                      </p:cBhvr>
                                    </p:animEffect>
                                  </p:childTnLst>
                                </p:cTn>
                              </p:par>
                            </p:childTnLst>
                          </p:cTn>
                        </p:par>
                        <p:par>
                          <p:cTn id="128" fill="hold">
                            <p:stCondLst>
                              <p:cond delay="7500"/>
                            </p:stCondLst>
                            <p:childTnLst>
                              <p:par>
                                <p:cTn id="129" presetID="53" presetClass="entr" presetSubtype="16" fill="hold" grpId="0" nodeType="afterEffect">
                                  <p:stCondLst>
                                    <p:cond delay="0"/>
                                  </p:stCondLst>
                                  <p:childTnLst>
                                    <p:set>
                                      <p:cBhvr>
                                        <p:cTn id="130" dur="1" fill="hold">
                                          <p:stCondLst>
                                            <p:cond delay="0"/>
                                          </p:stCondLst>
                                        </p:cTn>
                                        <p:tgtEl>
                                          <p:spTgt spid="131"/>
                                        </p:tgtEl>
                                        <p:attrNameLst>
                                          <p:attrName>style.visibility</p:attrName>
                                        </p:attrNameLst>
                                      </p:cBhvr>
                                      <p:to>
                                        <p:strVal val="visible"/>
                                      </p:to>
                                    </p:set>
                                    <p:anim calcmode="lin" valueType="num">
                                      <p:cBhvr>
                                        <p:cTn id="131" dur="250" fill="hold"/>
                                        <p:tgtEl>
                                          <p:spTgt spid="131"/>
                                        </p:tgtEl>
                                        <p:attrNameLst>
                                          <p:attrName>ppt_w</p:attrName>
                                        </p:attrNameLst>
                                      </p:cBhvr>
                                      <p:tavLst>
                                        <p:tav tm="0">
                                          <p:val>
                                            <p:fltVal val="0"/>
                                          </p:val>
                                        </p:tav>
                                        <p:tav tm="100000">
                                          <p:val>
                                            <p:strVal val="#ppt_w"/>
                                          </p:val>
                                        </p:tav>
                                      </p:tavLst>
                                    </p:anim>
                                    <p:anim calcmode="lin" valueType="num">
                                      <p:cBhvr>
                                        <p:cTn id="132" dur="250" fill="hold"/>
                                        <p:tgtEl>
                                          <p:spTgt spid="131"/>
                                        </p:tgtEl>
                                        <p:attrNameLst>
                                          <p:attrName>ppt_h</p:attrName>
                                        </p:attrNameLst>
                                      </p:cBhvr>
                                      <p:tavLst>
                                        <p:tav tm="0">
                                          <p:val>
                                            <p:fltVal val="0"/>
                                          </p:val>
                                        </p:tav>
                                        <p:tav tm="100000">
                                          <p:val>
                                            <p:strVal val="#ppt_h"/>
                                          </p:val>
                                        </p:tav>
                                      </p:tavLst>
                                    </p:anim>
                                    <p:animEffect transition="in" filter="fade">
                                      <p:cBhvr>
                                        <p:cTn id="133" dur="250"/>
                                        <p:tgtEl>
                                          <p:spTgt spid="131"/>
                                        </p:tgtEl>
                                      </p:cBhvr>
                                    </p:animEffect>
                                  </p:childTnLst>
                                </p:cTn>
                              </p:par>
                            </p:childTnLst>
                          </p:cTn>
                        </p:par>
                        <p:par>
                          <p:cTn id="134" fill="hold">
                            <p:stCondLst>
                              <p:cond delay="7750"/>
                            </p:stCondLst>
                            <p:childTnLst>
                              <p:par>
                                <p:cTn id="135" presetID="42" presetClass="entr" presetSubtype="0" fill="hold" nodeType="afterEffect">
                                  <p:stCondLst>
                                    <p:cond delay="0"/>
                                  </p:stCondLst>
                                  <p:childTnLst>
                                    <p:set>
                                      <p:cBhvr>
                                        <p:cTn id="136" dur="1" fill="hold">
                                          <p:stCondLst>
                                            <p:cond delay="0"/>
                                          </p:stCondLst>
                                        </p:cTn>
                                        <p:tgtEl>
                                          <p:spTgt spid="26"/>
                                        </p:tgtEl>
                                        <p:attrNameLst>
                                          <p:attrName>style.visibility</p:attrName>
                                        </p:attrNameLst>
                                      </p:cBhvr>
                                      <p:to>
                                        <p:strVal val="visible"/>
                                      </p:to>
                                    </p:set>
                                    <p:animEffect transition="in" filter="fade">
                                      <p:cBhvr>
                                        <p:cTn id="137" dur="250"/>
                                        <p:tgtEl>
                                          <p:spTgt spid="26"/>
                                        </p:tgtEl>
                                      </p:cBhvr>
                                    </p:animEffect>
                                    <p:anim calcmode="lin" valueType="num">
                                      <p:cBhvr>
                                        <p:cTn id="138" dur="250" fill="hold"/>
                                        <p:tgtEl>
                                          <p:spTgt spid="26"/>
                                        </p:tgtEl>
                                        <p:attrNameLst>
                                          <p:attrName>ppt_x</p:attrName>
                                        </p:attrNameLst>
                                      </p:cBhvr>
                                      <p:tavLst>
                                        <p:tav tm="0">
                                          <p:val>
                                            <p:strVal val="#ppt_x"/>
                                          </p:val>
                                        </p:tav>
                                        <p:tav tm="100000">
                                          <p:val>
                                            <p:strVal val="#ppt_x"/>
                                          </p:val>
                                        </p:tav>
                                      </p:tavLst>
                                    </p:anim>
                                    <p:anim calcmode="lin" valueType="num">
                                      <p:cBhvr>
                                        <p:cTn id="139" dur="25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119" grpId="0"/>
      <p:bldP spid="123" grpId="0"/>
      <p:bldP spid="127" grpId="0"/>
      <p:bldP spid="13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E7E9"/>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98C4B08-8DED-42E7-A3B3-8D4F095AAC14}"/>
              </a:ext>
            </a:extLst>
          </p:cNvPr>
          <p:cNvSpPr txBox="1"/>
          <p:nvPr/>
        </p:nvSpPr>
        <p:spPr>
          <a:xfrm>
            <a:off x="775249" y="394318"/>
            <a:ext cx="9150804" cy="923330"/>
          </a:xfrm>
          <a:prstGeom prst="rect">
            <a:avLst/>
          </a:prstGeom>
          <a:noFill/>
        </p:spPr>
        <p:txBody>
          <a:bodyPr wrap="square" rtlCol="0">
            <a:spAutoFit/>
          </a:bodyPr>
          <a:lstStyle/>
          <a:p>
            <a:r>
              <a:rPr lang="en-US" sz="5400" b="1" dirty="0" smtClean="0">
                <a:solidFill>
                  <a:srgbClr val="FF7344"/>
                </a:solidFill>
                <a:latin typeface="Agency FB" panose="020B0503020202020204" pitchFamily="34" charset="0"/>
              </a:rPr>
              <a:t>B2C – Business to Customer</a:t>
            </a:r>
          </a:p>
        </p:txBody>
      </p:sp>
      <p:sp>
        <p:nvSpPr>
          <p:cNvPr id="5" name="Content Placeholder 4"/>
          <p:cNvSpPr>
            <a:spLocks noGrp="1"/>
          </p:cNvSpPr>
          <p:nvPr>
            <p:ph idx="1"/>
          </p:nvPr>
        </p:nvSpPr>
        <p:spPr>
          <a:xfrm>
            <a:off x="1287378" y="2153653"/>
            <a:ext cx="10066421" cy="4023310"/>
          </a:xfrm>
        </p:spPr>
        <p:txBody>
          <a:bodyPr>
            <a:normAutofit/>
          </a:bodyPr>
          <a:lstStyle/>
          <a:p>
            <a:r>
              <a:rPr lang="en-IN" sz="2400" dirty="0" smtClean="0"/>
              <a:t>check the demand.</a:t>
            </a:r>
          </a:p>
          <a:p>
            <a:r>
              <a:rPr lang="en-IN" sz="2400" dirty="0" smtClean="0"/>
              <a:t>searches available items on the website meeting order.</a:t>
            </a:r>
          </a:p>
          <a:p>
            <a:r>
              <a:rPr lang="en-IN" sz="2400" dirty="0" smtClean="0"/>
              <a:t>Differentiate similar items for parameters.</a:t>
            </a:r>
          </a:p>
          <a:p>
            <a:r>
              <a:rPr lang="en-IN" sz="2400" dirty="0" smtClean="0"/>
              <a:t>Places  order.</a:t>
            </a:r>
          </a:p>
          <a:p>
            <a:r>
              <a:rPr lang="en-IN" sz="2400" dirty="0" smtClean="0"/>
              <a:t>pays the bill.</a:t>
            </a:r>
          </a:p>
          <a:p>
            <a:r>
              <a:rPr lang="en-IN" sz="2400" dirty="0" smtClean="0"/>
              <a:t>receives the delivered item and feedback them.</a:t>
            </a:r>
          </a:p>
          <a:p>
            <a:r>
              <a:rPr lang="en-IN" sz="2400" dirty="0" smtClean="0"/>
              <a:t>consults the vendor to get after service support or returns the product if not satisfied with the delivered product.</a:t>
            </a:r>
            <a:endParaRPr lang="en-IN" sz="2400" dirty="0"/>
          </a:p>
        </p:txBody>
      </p:sp>
      <p:sp>
        <p:nvSpPr>
          <p:cNvPr id="6" name="TextBox 5"/>
          <p:cNvSpPr txBox="1"/>
          <p:nvPr/>
        </p:nvSpPr>
        <p:spPr>
          <a:xfrm>
            <a:off x="986589" y="1455821"/>
            <a:ext cx="5739064" cy="523220"/>
          </a:xfrm>
          <a:prstGeom prst="rect">
            <a:avLst/>
          </a:prstGeom>
          <a:noFill/>
        </p:spPr>
        <p:txBody>
          <a:bodyPr wrap="square" rtlCol="0">
            <a:spAutoFit/>
          </a:bodyPr>
          <a:lstStyle/>
          <a:p>
            <a:pPr marL="457200" indent="-457200">
              <a:buFont typeface="+mj-lt"/>
              <a:buAutoNum type="arabicPeriod"/>
            </a:pPr>
            <a:r>
              <a:rPr lang="en-US" sz="2800" b="1" dirty="0" smtClean="0"/>
              <a:t>Functionalities</a:t>
            </a:r>
            <a:endParaRPr lang="en-IN" sz="2800" b="1" dirty="0"/>
          </a:p>
        </p:txBody>
      </p:sp>
    </p:spTree>
    <p:extLst>
      <p:ext uri="{BB962C8B-B14F-4D97-AF65-F5344CB8AC3E}">
        <p14:creationId xmlns:p14="http://schemas.microsoft.com/office/powerpoint/2010/main" val="269183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blinds(horizontal)">
                                      <p:cBhvr>
                                        <p:cTn id="10" dur="500"/>
                                        <p:tgtEl>
                                          <p:spTgt spid="6">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blinds(horizontal)">
                                      <p:cBhvr>
                                        <p:cTn id="13" dur="500"/>
                                        <p:tgtEl>
                                          <p:spTgt spid="5">
                                            <p:txEl>
                                              <p:pRg st="0" end="0"/>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blinds(horizontal)">
                                      <p:cBhvr>
                                        <p:cTn id="16" dur="500"/>
                                        <p:tgtEl>
                                          <p:spTgt spid="5">
                                            <p:txEl>
                                              <p:pRg st="1" end="1"/>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blinds(horizontal)">
                                      <p:cBhvr>
                                        <p:cTn id="19" dur="500"/>
                                        <p:tgtEl>
                                          <p:spTgt spid="5">
                                            <p:txEl>
                                              <p:pRg st="2" end="2"/>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blinds(horizontal)">
                                      <p:cBhvr>
                                        <p:cTn id="28" dur="500"/>
                                        <p:tgtEl>
                                          <p:spTgt spid="5">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blinds(horizontal)">
                                      <p:cBhvr>
                                        <p:cTn id="31"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E7E9"/>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98C4B08-8DED-42E7-A3B3-8D4F095AAC14}"/>
              </a:ext>
            </a:extLst>
          </p:cNvPr>
          <p:cNvSpPr txBox="1"/>
          <p:nvPr/>
        </p:nvSpPr>
        <p:spPr>
          <a:xfrm>
            <a:off x="775249" y="394318"/>
            <a:ext cx="9150804" cy="923330"/>
          </a:xfrm>
          <a:prstGeom prst="rect">
            <a:avLst/>
          </a:prstGeom>
          <a:noFill/>
        </p:spPr>
        <p:txBody>
          <a:bodyPr wrap="square" rtlCol="0">
            <a:spAutoFit/>
          </a:bodyPr>
          <a:lstStyle/>
          <a:p>
            <a:r>
              <a:rPr lang="en-US" sz="5400" b="1" dirty="0" smtClean="0">
                <a:solidFill>
                  <a:srgbClr val="FF7344"/>
                </a:solidFill>
                <a:latin typeface="Agency FB" panose="020B0503020202020204" pitchFamily="34" charset="0"/>
              </a:rPr>
              <a:t>B2C – Business to Customer</a:t>
            </a:r>
          </a:p>
        </p:txBody>
      </p:sp>
      <p:sp>
        <p:nvSpPr>
          <p:cNvPr id="5" name="Content Placeholder 4"/>
          <p:cNvSpPr>
            <a:spLocks noGrp="1"/>
          </p:cNvSpPr>
          <p:nvPr>
            <p:ph idx="1"/>
          </p:nvPr>
        </p:nvSpPr>
        <p:spPr>
          <a:xfrm>
            <a:off x="1287378" y="1863970"/>
            <a:ext cx="10066421" cy="2133600"/>
          </a:xfrm>
        </p:spPr>
        <p:txBody>
          <a:bodyPr>
            <a:noAutofit/>
          </a:bodyPr>
          <a:lstStyle/>
          <a:p>
            <a:r>
              <a:rPr lang="en-US" sz="2400" dirty="0" smtClean="0"/>
              <a:t>Vast and varied market.</a:t>
            </a:r>
            <a:endParaRPr lang="en-IN" sz="2400" dirty="0" smtClean="0"/>
          </a:p>
          <a:p>
            <a:r>
              <a:rPr lang="en-IN" sz="2400" dirty="0" smtClean="0"/>
              <a:t>Social and Mobile. Mobile access can enable customers to check order status from their mobile devices, place orders via mobile apps or mobile browsers and perform other anytime/anywhere tasks that are becoming standard in B2C commerce.</a:t>
            </a:r>
            <a:r>
              <a:rPr lang="en-IN" sz="2000" dirty="0" smtClean="0"/>
              <a:t> </a:t>
            </a:r>
            <a:br>
              <a:rPr lang="en-IN" sz="2000" dirty="0" smtClean="0"/>
            </a:br>
            <a:endParaRPr lang="en-IN" sz="2000" dirty="0"/>
          </a:p>
        </p:txBody>
      </p:sp>
      <p:sp>
        <p:nvSpPr>
          <p:cNvPr id="6" name="TextBox 5"/>
          <p:cNvSpPr txBox="1"/>
          <p:nvPr/>
        </p:nvSpPr>
        <p:spPr>
          <a:xfrm>
            <a:off x="986589" y="1455821"/>
            <a:ext cx="5739064" cy="523220"/>
          </a:xfrm>
          <a:prstGeom prst="rect">
            <a:avLst/>
          </a:prstGeom>
          <a:noFill/>
        </p:spPr>
        <p:txBody>
          <a:bodyPr wrap="square" rtlCol="0">
            <a:spAutoFit/>
          </a:bodyPr>
          <a:lstStyle/>
          <a:p>
            <a:pPr marL="457200" indent="-457200"/>
            <a:r>
              <a:rPr lang="en-US" sz="2800" b="1" dirty="0" smtClean="0"/>
              <a:t>2. Strengths</a:t>
            </a:r>
            <a:endParaRPr lang="en-IN" sz="2800" b="1" dirty="0"/>
          </a:p>
        </p:txBody>
      </p:sp>
      <p:sp>
        <p:nvSpPr>
          <p:cNvPr id="8" name="TextBox 7"/>
          <p:cNvSpPr txBox="1"/>
          <p:nvPr/>
        </p:nvSpPr>
        <p:spPr>
          <a:xfrm>
            <a:off x="938464" y="3927230"/>
            <a:ext cx="2418348" cy="523220"/>
          </a:xfrm>
          <a:prstGeom prst="rect">
            <a:avLst/>
          </a:prstGeom>
          <a:noFill/>
        </p:spPr>
        <p:txBody>
          <a:bodyPr wrap="square" rtlCol="0">
            <a:spAutoFit/>
          </a:bodyPr>
          <a:lstStyle/>
          <a:p>
            <a:r>
              <a:rPr lang="en-US" sz="2800" b="1" dirty="0" smtClean="0"/>
              <a:t>3. Weakness</a:t>
            </a:r>
            <a:endParaRPr lang="en-IN" b="1" dirty="0"/>
          </a:p>
        </p:txBody>
      </p:sp>
      <p:sp>
        <p:nvSpPr>
          <p:cNvPr id="9" name="Content Placeholder 4"/>
          <p:cNvSpPr txBox="1">
            <a:spLocks/>
          </p:cNvSpPr>
          <p:nvPr/>
        </p:nvSpPr>
        <p:spPr>
          <a:xfrm>
            <a:off x="1283368" y="4387517"/>
            <a:ext cx="10066421" cy="2048452"/>
          </a:xfrm>
          <a:prstGeom prst="rect">
            <a:avLst/>
          </a:prstGeom>
        </p:spPr>
        <p:txBody>
          <a:bodyPr vert="horz" lIns="91440" tIns="45720" rIns="91440" bIns="45720" rtlCol="0">
            <a:noAutofit/>
          </a:bodyPr>
          <a:lstStyle/>
          <a:p>
            <a:pPr marL="228600" lvl="0" indent="-228600">
              <a:lnSpc>
                <a:spcPct val="90000"/>
              </a:lnSpc>
              <a:spcBef>
                <a:spcPts val="1000"/>
              </a:spcBef>
              <a:buFont typeface="Arial" panose="020B0604020202020204" pitchFamily="34" charset="0"/>
              <a:buChar char="•"/>
            </a:pPr>
            <a:r>
              <a:rPr lang="en-IN" sz="2400" dirty="0" smtClean="0"/>
              <a:t>The disadvantage of B2C selling is the consumer base is large and segmented. You must determine who needs your product or service and get the attention of the consumer group that is most likely to be a prospective customer.</a:t>
            </a:r>
          </a:p>
          <a:p>
            <a:pPr marL="228600" lvl="0" indent="-228600">
              <a:lnSpc>
                <a:spcPct val="90000"/>
              </a:lnSpc>
              <a:spcBef>
                <a:spcPts val="1000"/>
              </a:spcBef>
              <a:buFont typeface="Arial" panose="020B0604020202020204" pitchFamily="34" charset="0"/>
              <a:buChar char="•"/>
            </a:pPr>
            <a:r>
              <a:rPr lang="en-IN" sz="2400" dirty="0" smtClean="0"/>
              <a:t>The challenge of the business-to-consumer model is that businesses need to maintain a steady sales steam in order to stay viable.</a:t>
            </a:r>
            <a:endParaRPr kumimoji="0" lang="en-IN" sz="240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69183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blinds(horizontal)">
                                      <p:cBhvr>
                                        <p:cTn id="10" dur="500"/>
                                        <p:tgtEl>
                                          <p:spTgt spid="6">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blinds(horizontal)">
                                      <p:cBhvr>
                                        <p:cTn id="13" dur="500"/>
                                        <p:tgtEl>
                                          <p:spTgt spid="5">
                                            <p:txEl>
                                              <p:pRg st="0" end="0"/>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blinds(horizontal)">
                                      <p:cBhvr>
                                        <p:cTn id="16" dur="500"/>
                                        <p:tgtEl>
                                          <p:spTgt spid="5">
                                            <p:txEl>
                                              <p:pRg st="1" end="1"/>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blinds(horizontal)">
                                      <p:cBhvr>
                                        <p:cTn id="22" dur="500"/>
                                        <p:tgtEl>
                                          <p:spTgt spid="9">
                                            <p:txEl>
                                              <p:pRg st="0" end="0"/>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Effect transition="in" filter="blinds(horizontal)">
                                      <p:cBhvr>
                                        <p:cTn id="25"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p:bldP spid="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2B115B4-AB12-4707-B8BA-AA9B812B04C4}"/>
              </a:ext>
            </a:extLst>
          </p:cNvPr>
          <p:cNvSpPr/>
          <p:nvPr/>
        </p:nvSpPr>
        <p:spPr>
          <a:xfrm>
            <a:off x="0" y="5148072"/>
            <a:ext cx="12192000" cy="170992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xmlns="" id="{6A2535FC-656C-4777-8E9B-3783549F8CDD}"/>
              </a:ext>
            </a:extLst>
          </p:cNvPr>
          <p:cNvSpPr/>
          <p:nvPr/>
        </p:nvSpPr>
        <p:spPr>
          <a:xfrm>
            <a:off x="0" y="0"/>
            <a:ext cx="12192000" cy="1719072"/>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257F6EE2-1F4E-49F7-B6AE-4EA3D894EE2E}"/>
              </a:ext>
            </a:extLst>
          </p:cNvPr>
          <p:cNvSpPr/>
          <p:nvPr/>
        </p:nvSpPr>
        <p:spPr>
          <a:xfrm>
            <a:off x="0" y="1709928"/>
            <a:ext cx="12192000" cy="1719072"/>
          </a:xfrm>
          <a:prstGeom prst="rect">
            <a:avLst/>
          </a:prstGeom>
          <a:solidFill>
            <a:srgbClr val="E2C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5A173307-616B-4ABC-8C25-B717A7E4F62C}"/>
              </a:ext>
            </a:extLst>
          </p:cNvPr>
          <p:cNvSpPr/>
          <p:nvPr/>
        </p:nvSpPr>
        <p:spPr>
          <a:xfrm>
            <a:off x="0" y="3429000"/>
            <a:ext cx="12192000" cy="1705708"/>
          </a:xfrm>
          <a:prstGeom prst="rect">
            <a:avLst/>
          </a:prstGeom>
          <a:solidFill>
            <a:srgbClr val="FF6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9">
            <a:extLst>
              <a:ext uri="{FF2B5EF4-FFF2-40B4-BE49-F238E27FC236}">
                <a16:creationId xmlns:a16="http://schemas.microsoft.com/office/drawing/2014/main" xmlns="" id="{3ECD409C-C3F9-4082-B295-E8348274205E}"/>
              </a:ext>
            </a:extLst>
          </p:cNvPr>
          <p:cNvGrpSpPr/>
          <p:nvPr/>
        </p:nvGrpSpPr>
        <p:grpSpPr>
          <a:xfrm>
            <a:off x="508384" y="316540"/>
            <a:ext cx="4643828" cy="781337"/>
            <a:chOff x="508384" y="243970"/>
            <a:chExt cx="4643828" cy="781337"/>
          </a:xfrm>
        </p:grpSpPr>
        <p:sp>
          <p:nvSpPr>
            <p:cNvPr id="29" name="TextBox 28">
              <a:extLst>
                <a:ext uri="{FF2B5EF4-FFF2-40B4-BE49-F238E27FC236}">
                  <a16:creationId xmlns:a16="http://schemas.microsoft.com/office/drawing/2014/main" xmlns="" id="{1F1CDFD7-3AB4-400B-A1CE-B7BE7BDB9A7A}"/>
                </a:ext>
              </a:extLst>
            </p:cNvPr>
            <p:cNvSpPr txBox="1"/>
            <p:nvPr/>
          </p:nvSpPr>
          <p:spPr>
            <a:xfrm>
              <a:off x="508384" y="243970"/>
              <a:ext cx="4593005" cy="584775"/>
            </a:xfrm>
            <a:prstGeom prst="rect">
              <a:avLst/>
            </a:prstGeom>
            <a:noFill/>
          </p:spPr>
          <p:txBody>
            <a:bodyPr wrap="square" rtlCol="0">
              <a:spAutoFit/>
            </a:bodyPr>
            <a:lstStyle/>
            <a:p>
              <a:r>
                <a:rPr lang="en-US" sz="3200" b="1" i="1" dirty="0" smtClean="0">
                  <a:solidFill>
                    <a:srgbClr val="E8E5D6"/>
                  </a:solidFill>
                  <a:latin typeface="Tw Cen MT" panose="020B0602020104020603" pitchFamily="34" charset="0"/>
                </a:rPr>
                <a:t>Business To Customers</a:t>
              </a:r>
              <a:endParaRPr lang="en-US" sz="3200" b="1" i="1" dirty="0">
                <a:solidFill>
                  <a:srgbClr val="E8E5D6"/>
                </a:solidFill>
                <a:latin typeface="Tw Cen MT" panose="020B0602020104020603" pitchFamily="34" charset="0"/>
              </a:endParaRPr>
            </a:p>
          </p:txBody>
        </p:sp>
        <p:sp>
          <p:nvSpPr>
            <p:cNvPr id="30" name="TextBox 29">
              <a:extLst>
                <a:ext uri="{FF2B5EF4-FFF2-40B4-BE49-F238E27FC236}">
                  <a16:creationId xmlns:a16="http://schemas.microsoft.com/office/drawing/2014/main" xmlns="" id="{9F5A9453-ECF9-4385-A302-AE65D768BC7B}"/>
                </a:ext>
              </a:extLst>
            </p:cNvPr>
            <p:cNvSpPr txBox="1"/>
            <p:nvPr/>
          </p:nvSpPr>
          <p:spPr>
            <a:xfrm>
              <a:off x="508384" y="625197"/>
              <a:ext cx="4643828" cy="400110"/>
            </a:xfrm>
            <a:prstGeom prst="rect">
              <a:avLst/>
            </a:prstGeom>
            <a:noFill/>
          </p:spPr>
          <p:txBody>
            <a:bodyPr wrap="square" rtlCol="0">
              <a:spAutoFit/>
            </a:bodyPr>
            <a:lstStyle/>
            <a:p>
              <a:endParaRPr lang="en-US" sz="2000" i="1" dirty="0">
                <a:solidFill>
                  <a:srgbClr val="E8E5D6"/>
                </a:solidFill>
                <a:latin typeface="Tw Cen MT" panose="020B0602020104020603" pitchFamily="34" charset="0"/>
              </a:endParaRPr>
            </a:p>
          </p:txBody>
        </p:sp>
      </p:grpSp>
      <p:grpSp>
        <p:nvGrpSpPr>
          <p:cNvPr id="5" name="Group 51">
            <a:extLst>
              <a:ext uri="{FF2B5EF4-FFF2-40B4-BE49-F238E27FC236}">
                <a16:creationId xmlns:a16="http://schemas.microsoft.com/office/drawing/2014/main" xmlns="" id="{DD9CC5B6-6B11-40E2-9940-653F0D4171A1}"/>
              </a:ext>
            </a:extLst>
          </p:cNvPr>
          <p:cNvGrpSpPr/>
          <p:nvPr/>
        </p:nvGrpSpPr>
        <p:grpSpPr>
          <a:xfrm>
            <a:off x="508384" y="2037160"/>
            <a:ext cx="4643828" cy="1089113"/>
            <a:chOff x="508384" y="2037160"/>
            <a:chExt cx="4643828" cy="1089113"/>
          </a:xfrm>
        </p:grpSpPr>
        <p:sp>
          <p:nvSpPr>
            <p:cNvPr id="33" name="TextBox 32">
              <a:extLst>
                <a:ext uri="{FF2B5EF4-FFF2-40B4-BE49-F238E27FC236}">
                  <a16:creationId xmlns:a16="http://schemas.microsoft.com/office/drawing/2014/main" xmlns="" id="{F7190421-F70F-49E0-87EB-44789C49AE17}"/>
                </a:ext>
              </a:extLst>
            </p:cNvPr>
            <p:cNvSpPr txBox="1"/>
            <p:nvPr/>
          </p:nvSpPr>
          <p:spPr>
            <a:xfrm>
              <a:off x="508384" y="2037160"/>
              <a:ext cx="4602878" cy="461665"/>
            </a:xfrm>
            <a:prstGeom prst="rect">
              <a:avLst/>
            </a:prstGeom>
            <a:noFill/>
          </p:spPr>
          <p:txBody>
            <a:bodyPr wrap="square" rtlCol="0">
              <a:spAutoFit/>
            </a:bodyPr>
            <a:lstStyle/>
            <a:p>
              <a:r>
                <a:rPr lang="en-US" sz="2400" b="1" i="1" dirty="0" smtClean="0">
                  <a:solidFill>
                    <a:srgbClr val="E8E5D6"/>
                  </a:solidFill>
                  <a:latin typeface="Tw Cen MT" panose="020B0602020104020603" pitchFamily="34" charset="0"/>
                </a:rPr>
                <a:t>Target Audience</a:t>
              </a:r>
              <a:endParaRPr lang="en-US" sz="2400" b="1" i="1" dirty="0">
                <a:solidFill>
                  <a:srgbClr val="E8E5D6"/>
                </a:solidFill>
                <a:latin typeface="Tw Cen MT" panose="020B0602020104020603" pitchFamily="34" charset="0"/>
              </a:endParaRPr>
            </a:p>
          </p:txBody>
        </p:sp>
        <p:sp>
          <p:nvSpPr>
            <p:cNvPr id="34" name="TextBox 33">
              <a:extLst>
                <a:ext uri="{FF2B5EF4-FFF2-40B4-BE49-F238E27FC236}">
                  <a16:creationId xmlns:a16="http://schemas.microsoft.com/office/drawing/2014/main" xmlns="" id="{70D62AAB-D054-4C31-9A8A-218CB90B57FD}"/>
                </a:ext>
              </a:extLst>
            </p:cNvPr>
            <p:cNvSpPr txBox="1"/>
            <p:nvPr/>
          </p:nvSpPr>
          <p:spPr>
            <a:xfrm>
              <a:off x="508384" y="2418387"/>
              <a:ext cx="4643828" cy="707886"/>
            </a:xfrm>
            <a:prstGeom prst="rect">
              <a:avLst/>
            </a:prstGeom>
            <a:noFill/>
          </p:spPr>
          <p:txBody>
            <a:bodyPr wrap="square" rtlCol="0">
              <a:spAutoFit/>
            </a:bodyPr>
            <a:lstStyle/>
            <a:p>
              <a:r>
                <a:rPr lang="en-US" sz="2000" b="1" i="1" dirty="0" smtClean="0">
                  <a:solidFill>
                    <a:srgbClr val="E8E5D6"/>
                  </a:solidFill>
                  <a:latin typeface="Tw Cen MT" panose="020B0602020104020603" pitchFamily="34" charset="0"/>
                </a:rPr>
                <a:t>We can target audience and overcome the cons.</a:t>
              </a:r>
              <a:endParaRPr lang="en-US" sz="2000" b="1" i="1" dirty="0">
                <a:solidFill>
                  <a:srgbClr val="E8E5D6"/>
                </a:solidFill>
                <a:latin typeface="Tw Cen MT" panose="020B0602020104020603" pitchFamily="34" charset="0"/>
              </a:endParaRPr>
            </a:p>
          </p:txBody>
        </p:sp>
      </p:grpSp>
      <p:grpSp>
        <p:nvGrpSpPr>
          <p:cNvPr id="8" name="Group 54">
            <a:extLst>
              <a:ext uri="{FF2B5EF4-FFF2-40B4-BE49-F238E27FC236}">
                <a16:creationId xmlns:a16="http://schemas.microsoft.com/office/drawing/2014/main" xmlns="" id="{436DA621-3E02-4685-891A-4F4959AD9445}"/>
              </a:ext>
            </a:extLst>
          </p:cNvPr>
          <p:cNvGrpSpPr/>
          <p:nvPr/>
        </p:nvGrpSpPr>
        <p:grpSpPr>
          <a:xfrm>
            <a:off x="7067013" y="3729785"/>
            <a:ext cx="4663985" cy="1089113"/>
            <a:chOff x="7067013" y="3729785"/>
            <a:chExt cx="4663985" cy="1089113"/>
          </a:xfrm>
        </p:grpSpPr>
        <p:sp>
          <p:nvSpPr>
            <p:cNvPr id="35" name="TextBox 34">
              <a:extLst>
                <a:ext uri="{FF2B5EF4-FFF2-40B4-BE49-F238E27FC236}">
                  <a16:creationId xmlns:a16="http://schemas.microsoft.com/office/drawing/2014/main" xmlns="" id="{DC918A55-19E7-40C5-AF0C-D9874A6F5827}"/>
                </a:ext>
              </a:extLst>
            </p:cNvPr>
            <p:cNvSpPr txBox="1"/>
            <p:nvPr/>
          </p:nvSpPr>
          <p:spPr>
            <a:xfrm>
              <a:off x="9846379" y="3729785"/>
              <a:ext cx="1884619" cy="461665"/>
            </a:xfrm>
            <a:prstGeom prst="rect">
              <a:avLst/>
            </a:prstGeom>
            <a:noFill/>
          </p:spPr>
          <p:txBody>
            <a:bodyPr wrap="square" rtlCol="0">
              <a:spAutoFit/>
            </a:bodyPr>
            <a:lstStyle/>
            <a:p>
              <a:pPr algn="r"/>
              <a:r>
                <a:rPr lang="en-US" sz="2400" b="1" i="1" dirty="0" smtClean="0">
                  <a:solidFill>
                    <a:srgbClr val="E8E5D6"/>
                  </a:solidFill>
                  <a:latin typeface="Tw Cen MT" panose="020B0602020104020603" pitchFamily="34" charset="0"/>
                </a:rPr>
                <a:t>Middlemen</a:t>
              </a:r>
              <a:endParaRPr lang="en-US" sz="2400" b="1" i="1" dirty="0">
                <a:solidFill>
                  <a:srgbClr val="E8E5D6"/>
                </a:solidFill>
                <a:latin typeface="Tw Cen MT" panose="020B0602020104020603" pitchFamily="34" charset="0"/>
              </a:endParaRPr>
            </a:p>
          </p:txBody>
        </p:sp>
        <p:sp>
          <p:nvSpPr>
            <p:cNvPr id="36" name="TextBox 35">
              <a:extLst>
                <a:ext uri="{FF2B5EF4-FFF2-40B4-BE49-F238E27FC236}">
                  <a16:creationId xmlns:a16="http://schemas.microsoft.com/office/drawing/2014/main" xmlns="" id="{0BC5B12B-A531-4A7B-815C-3F559BA93972}"/>
                </a:ext>
              </a:extLst>
            </p:cNvPr>
            <p:cNvSpPr txBox="1"/>
            <p:nvPr/>
          </p:nvSpPr>
          <p:spPr>
            <a:xfrm>
              <a:off x="7067013" y="4111012"/>
              <a:ext cx="4643828" cy="707886"/>
            </a:xfrm>
            <a:prstGeom prst="rect">
              <a:avLst/>
            </a:prstGeom>
            <a:noFill/>
          </p:spPr>
          <p:txBody>
            <a:bodyPr wrap="square" rtlCol="0">
              <a:spAutoFit/>
            </a:bodyPr>
            <a:lstStyle/>
            <a:p>
              <a:pPr algn="r"/>
              <a:r>
                <a:rPr lang="en-US" sz="2000" i="1" dirty="0" smtClean="0">
                  <a:solidFill>
                    <a:srgbClr val="E8E5D6"/>
                  </a:solidFill>
                  <a:latin typeface="Tw Cen MT" panose="020B0602020104020603" pitchFamily="34" charset="0"/>
                </a:rPr>
                <a:t>Middlemen always creates </a:t>
              </a:r>
              <a:r>
                <a:rPr lang="en-US" sz="2000" i="1" dirty="0" err="1" smtClean="0">
                  <a:solidFill>
                    <a:srgbClr val="E8E5D6"/>
                  </a:solidFill>
                  <a:latin typeface="Tw Cen MT" panose="020B0602020104020603" pitchFamily="34" charset="0"/>
                </a:rPr>
                <a:t>barries</a:t>
              </a:r>
              <a:r>
                <a:rPr lang="en-US" sz="2000" i="1" dirty="0" smtClean="0">
                  <a:solidFill>
                    <a:srgbClr val="E8E5D6"/>
                  </a:solidFill>
                  <a:latin typeface="Tw Cen MT" panose="020B0602020104020603" pitchFamily="34" charset="0"/>
                </a:rPr>
                <a:t> and your profit margin gets reduced.</a:t>
              </a:r>
              <a:endParaRPr lang="en-US" sz="2000" i="1" dirty="0">
                <a:solidFill>
                  <a:srgbClr val="E8E5D6"/>
                </a:solidFill>
                <a:latin typeface="Tw Cen MT" panose="020B0602020104020603" pitchFamily="34" charset="0"/>
              </a:endParaRPr>
            </a:p>
          </p:txBody>
        </p:sp>
      </p:grpSp>
      <p:grpSp>
        <p:nvGrpSpPr>
          <p:cNvPr id="9" name="Group 56">
            <a:extLst>
              <a:ext uri="{FF2B5EF4-FFF2-40B4-BE49-F238E27FC236}">
                <a16:creationId xmlns:a16="http://schemas.microsoft.com/office/drawing/2014/main" xmlns="" id="{E48E6A22-EAEA-4D2F-B3A5-1A4A2F7BB224}"/>
              </a:ext>
            </a:extLst>
          </p:cNvPr>
          <p:cNvGrpSpPr/>
          <p:nvPr/>
        </p:nvGrpSpPr>
        <p:grpSpPr>
          <a:xfrm>
            <a:off x="7067013" y="5421938"/>
            <a:ext cx="4663985" cy="781337"/>
            <a:chOff x="7067013" y="5421938"/>
            <a:chExt cx="4663985" cy="781337"/>
          </a:xfrm>
        </p:grpSpPr>
        <p:sp>
          <p:nvSpPr>
            <p:cNvPr id="37" name="TextBox 36">
              <a:extLst>
                <a:ext uri="{FF2B5EF4-FFF2-40B4-BE49-F238E27FC236}">
                  <a16:creationId xmlns:a16="http://schemas.microsoft.com/office/drawing/2014/main" xmlns="" id="{982C470A-05C9-49A4-9E62-483E4CA38782}"/>
                </a:ext>
              </a:extLst>
            </p:cNvPr>
            <p:cNvSpPr txBox="1"/>
            <p:nvPr/>
          </p:nvSpPr>
          <p:spPr>
            <a:xfrm>
              <a:off x="7104185" y="5421938"/>
              <a:ext cx="4626813" cy="461665"/>
            </a:xfrm>
            <a:prstGeom prst="rect">
              <a:avLst/>
            </a:prstGeom>
            <a:noFill/>
          </p:spPr>
          <p:txBody>
            <a:bodyPr wrap="square" rtlCol="0">
              <a:spAutoFit/>
            </a:bodyPr>
            <a:lstStyle/>
            <a:p>
              <a:pPr algn="r"/>
              <a:r>
                <a:rPr lang="en-US" sz="2400" b="1" i="1" dirty="0" smtClean="0">
                  <a:solidFill>
                    <a:srgbClr val="E8E5D6"/>
                  </a:solidFill>
                  <a:latin typeface="Tw Cen MT" panose="020B0602020104020603" pitchFamily="34" charset="0"/>
                </a:rPr>
                <a:t>Customer Support </a:t>
              </a:r>
              <a:endParaRPr lang="en-US" sz="2400" b="1" i="1" dirty="0">
                <a:solidFill>
                  <a:srgbClr val="E8E5D6"/>
                </a:solidFill>
                <a:latin typeface="Tw Cen MT" panose="020B0602020104020603" pitchFamily="34" charset="0"/>
              </a:endParaRPr>
            </a:p>
          </p:txBody>
        </p:sp>
        <p:sp>
          <p:nvSpPr>
            <p:cNvPr id="38" name="TextBox 37">
              <a:extLst>
                <a:ext uri="{FF2B5EF4-FFF2-40B4-BE49-F238E27FC236}">
                  <a16:creationId xmlns:a16="http://schemas.microsoft.com/office/drawing/2014/main" xmlns="" id="{FD3B1900-C503-4ED3-BD7D-7D63457D6C1B}"/>
                </a:ext>
              </a:extLst>
            </p:cNvPr>
            <p:cNvSpPr txBox="1"/>
            <p:nvPr/>
          </p:nvSpPr>
          <p:spPr>
            <a:xfrm>
              <a:off x="7067013" y="5803165"/>
              <a:ext cx="4643828" cy="400110"/>
            </a:xfrm>
            <a:prstGeom prst="rect">
              <a:avLst/>
            </a:prstGeom>
            <a:noFill/>
          </p:spPr>
          <p:txBody>
            <a:bodyPr wrap="square" rtlCol="0">
              <a:spAutoFit/>
            </a:bodyPr>
            <a:lstStyle/>
            <a:p>
              <a:pPr algn="r"/>
              <a:r>
                <a:rPr lang="en-US" sz="2000" i="1" dirty="0" smtClean="0">
                  <a:solidFill>
                    <a:srgbClr val="E8E5D6"/>
                  </a:solidFill>
                  <a:latin typeface="Tw Cen MT" panose="020B0602020104020603" pitchFamily="34" charset="0"/>
                </a:rPr>
                <a:t>Give your best to support your customers</a:t>
              </a:r>
              <a:endParaRPr lang="en-US" sz="2000" i="1" dirty="0">
                <a:solidFill>
                  <a:srgbClr val="E8E5D6"/>
                </a:solidFill>
                <a:latin typeface="Tw Cen MT" panose="020B0602020104020603" pitchFamily="34" charset="0"/>
              </a:endParaRPr>
            </a:p>
          </p:txBody>
        </p:sp>
      </p:grpSp>
      <p:grpSp>
        <p:nvGrpSpPr>
          <p:cNvPr id="16" name="Group 50">
            <a:extLst>
              <a:ext uri="{FF2B5EF4-FFF2-40B4-BE49-F238E27FC236}">
                <a16:creationId xmlns:a16="http://schemas.microsoft.com/office/drawing/2014/main" xmlns="" id="{294DE450-3906-4C2A-BAE5-C082EC0BE962}"/>
              </a:ext>
            </a:extLst>
          </p:cNvPr>
          <p:cNvGrpSpPr/>
          <p:nvPr/>
        </p:nvGrpSpPr>
        <p:grpSpPr>
          <a:xfrm>
            <a:off x="8809201" y="513887"/>
            <a:ext cx="2921797" cy="715816"/>
            <a:chOff x="8809201" y="513887"/>
            <a:chExt cx="2921797" cy="715816"/>
          </a:xfrm>
        </p:grpSpPr>
        <p:pic>
          <p:nvPicPr>
            <p:cNvPr id="7" name="Picture 6">
              <a:extLst>
                <a:ext uri="{FF2B5EF4-FFF2-40B4-BE49-F238E27FC236}">
                  <a16:creationId xmlns:a16="http://schemas.microsoft.com/office/drawing/2014/main" xmlns="" id="{D6522ECA-BCCA-4A1F-887F-1E849F259F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15182" y="513887"/>
              <a:ext cx="715816" cy="715816"/>
            </a:xfrm>
            <a:prstGeom prst="rect">
              <a:avLst/>
            </a:prstGeom>
          </p:spPr>
        </p:pic>
        <p:sp>
          <p:nvSpPr>
            <p:cNvPr id="41" name="TextBox 40">
              <a:extLst>
                <a:ext uri="{FF2B5EF4-FFF2-40B4-BE49-F238E27FC236}">
                  <a16:creationId xmlns:a16="http://schemas.microsoft.com/office/drawing/2014/main" xmlns="" id="{011F4B8D-44D0-4C1F-BC56-65EFA419193E}"/>
                </a:ext>
              </a:extLst>
            </p:cNvPr>
            <p:cNvSpPr txBox="1"/>
            <p:nvPr/>
          </p:nvSpPr>
          <p:spPr>
            <a:xfrm>
              <a:off x="8809201" y="611255"/>
              <a:ext cx="2168276" cy="523220"/>
            </a:xfrm>
            <a:prstGeom prst="rect">
              <a:avLst/>
            </a:prstGeom>
            <a:noFill/>
          </p:spPr>
          <p:txBody>
            <a:bodyPr wrap="square" rtlCol="0">
              <a:spAutoFit/>
            </a:bodyPr>
            <a:lstStyle/>
            <a:p>
              <a:pPr algn="r"/>
              <a:endParaRPr lang="en-US" sz="2800" b="1" i="1" dirty="0">
                <a:solidFill>
                  <a:srgbClr val="E8E5D6"/>
                </a:solidFill>
                <a:latin typeface="Tw Cen MT" panose="020B0602020104020603" pitchFamily="34" charset="0"/>
              </a:endParaRPr>
            </a:p>
          </p:txBody>
        </p:sp>
      </p:grpSp>
      <p:grpSp>
        <p:nvGrpSpPr>
          <p:cNvPr id="17" name="Group 52">
            <a:extLst>
              <a:ext uri="{FF2B5EF4-FFF2-40B4-BE49-F238E27FC236}">
                <a16:creationId xmlns:a16="http://schemas.microsoft.com/office/drawing/2014/main" xmlns="" id="{2B3459AD-17B2-4C46-8AD2-2AD45E819969}"/>
              </a:ext>
            </a:extLst>
          </p:cNvPr>
          <p:cNvGrpSpPr/>
          <p:nvPr/>
        </p:nvGrpSpPr>
        <p:grpSpPr>
          <a:xfrm>
            <a:off x="7704607" y="2179286"/>
            <a:ext cx="2921797" cy="715816"/>
            <a:chOff x="7704607" y="2179286"/>
            <a:chExt cx="2921797" cy="715816"/>
          </a:xfrm>
        </p:grpSpPr>
        <p:pic>
          <p:nvPicPr>
            <p:cNvPr id="42" name="Picture 41">
              <a:extLst>
                <a:ext uri="{FF2B5EF4-FFF2-40B4-BE49-F238E27FC236}">
                  <a16:creationId xmlns:a16="http://schemas.microsoft.com/office/drawing/2014/main" xmlns="" id="{ADED02A0-8644-4495-BB6E-494887CA44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10588" y="2179286"/>
              <a:ext cx="715816" cy="715816"/>
            </a:xfrm>
            <a:prstGeom prst="rect">
              <a:avLst/>
            </a:prstGeom>
          </p:spPr>
        </p:pic>
        <p:sp>
          <p:nvSpPr>
            <p:cNvPr id="43" name="TextBox 42">
              <a:extLst>
                <a:ext uri="{FF2B5EF4-FFF2-40B4-BE49-F238E27FC236}">
                  <a16:creationId xmlns:a16="http://schemas.microsoft.com/office/drawing/2014/main" xmlns="" id="{A56D56A7-E19B-4592-8A56-67CBD4ADE21E}"/>
                </a:ext>
              </a:extLst>
            </p:cNvPr>
            <p:cNvSpPr txBox="1"/>
            <p:nvPr/>
          </p:nvSpPr>
          <p:spPr>
            <a:xfrm>
              <a:off x="7704607" y="2276654"/>
              <a:ext cx="2168276" cy="523220"/>
            </a:xfrm>
            <a:prstGeom prst="rect">
              <a:avLst/>
            </a:prstGeom>
            <a:noFill/>
          </p:spPr>
          <p:txBody>
            <a:bodyPr wrap="square" rtlCol="0">
              <a:spAutoFit/>
            </a:bodyPr>
            <a:lstStyle/>
            <a:p>
              <a:pPr algn="r"/>
              <a:endParaRPr lang="en-US" sz="2800" b="1" i="1" dirty="0">
                <a:solidFill>
                  <a:srgbClr val="E8E5D6"/>
                </a:solidFill>
                <a:latin typeface="Tw Cen MT" panose="020B0602020104020603" pitchFamily="34" charset="0"/>
              </a:endParaRPr>
            </a:p>
          </p:txBody>
        </p:sp>
      </p:grpSp>
      <p:grpSp>
        <p:nvGrpSpPr>
          <p:cNvPr id="18" name="Group 53">
            <a:extLst>
              <a:ext uri="{FF2B5EF4-FFF2-40B4-BE49-F238E27FC236}">
                <a16:creationId xmlns:a16="http://schemas.microsoft.com/office/drawing/2014/main" xmlns="" id="{2D310676-B3D0-4C88-81D3-80D2D32B3E9D}"/>
              </a:ext>
            </a:extLst>
          </p:cNvPr>
          <p:cNvGrpSpPr/>
          <p:nvPr/>
        </p:nvGrpSpPr>
        <p:grpSpPr>
          <a:xfrm>
            <a:off x="1976490" y="3857010"/>
            <a:ext cx="2168276" cy="715816"/>
            <a:chOff x="1976490" y="3857010"/>
            <a:chExt cx="2168276" cy="715816"/>
          </a:xfrm>
        </p:grpSpPr>
        <p:sp>
          <p:nvSpPr>
            <p:cNvPr id="44" name="TextBox 43">
              <a:extLst>
                <a:ext uri="{FF2B5EF4-FFF2-40B4-BE49-F238E27FC236}">
                  <a16:creationId xmlns:a16="http://schemas.microsoft.com/office/drawing/2014/main" xmlns="" id="{084A87A4-FDCF-4115-A620-EE71170D1890}"/>
                </a:ext>
              </a:extLst>
            </p:cNvPr>
            <p:cNvSpPr txBox="1"/>
            <p:nvPr/>
          </p:nvSpPr>
          <p:spPr>
            <a:xfrm>
              <a:off x="1976490" y="3929840"/>
              <a:ext cx="2168276" cy="523220"/>
            </a:xfrm>
            <a:prstGeom prst="rect">
              <a:avLst/>
            </a:prstGeom>
            <a:noFill/>
          </p:spPr>
          <p:txBody>
            <a:bodyPr wrap="square" rtlCol="0">
              <a:spAutoFit/>
            </a:bodyPr>
            <a:lstStyle/>
            <a:p>
              <a:pPr algn="r"/>
              <a:endParaRPr lang="en-US" sz="2800" b="1" i="1" dirty="0">
                <a:solidFill>
                  <a:srgbClr val="E8E5D6"/>
                </a:solidFill>
                <a:latin typeface="Tw Cen MT" panose="020B0602020104020603" pitchFamily="34" charset="0"/>
              </a:endParaRPr>
            </a:p>
          </p:txBody>
        </p:sp>
        <p:pic>
          <p:nvPicPr>
            <p:cNvPr id="45" name="Picture 44">
              <a:extLst>
                <a:ext uri="{FF2B5EF4-FFF2-40B4-BE49-F238E27FC236}">
                  <a16:creationId xmlns:a16="http://schemas.microsoft.com/office/drawing/2014/main" xmlns="" id="{69D373CB-A942-4BE4-94A2-34102BDD17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6490" y="3857010"/>
              <a:ext cx="715816" cy="715816"/>
            </a:xfrm>
            <a:prstGeom prst="rect">
              <a:avLst/>
            </a:prstGeom>
          </p:spPr>
        </p:pic>
      </p:grpSp>
      <p:grpSp>
        <p:nvGrpSpPr>
          <p:cNvPr id="48" name="Group 55">
            <a:extLst>
              <a:ext uri="{FF2B5EF4-FFF2-40B4-BE49-F238E27FC236}">
                <a16:creationId xmlns:a16="http://schemas.microsoft.com/office/drawing/2014/main" xmlns="" id="{8AA6D074-54B8-4D58-86E4-F8AD189D6E95}"/>
              </a:ext>
            </a:extLst>
          </p:cNvPr>
          <p:cNvGrpSpPr/>
          <p:nvPr/>
        </p:nvGrpSpPr>
        <p:grpSpPr>
          <a:xfrm>
            <a:off x="809335" y="5580607"/>
            <a:ext cx="2168276" cy="715816"/>
            <a:chOff x="809335" y="5580607"/>
            <a:chExt cx="2168276" cy="715816"/>
          </a:xfrm>
        </p:grpSpPr>
        <p:sp>
          <p:nvSpPr>
            <p:cNvPr id="46" name="TextBox 45">
              <a:extLst>
                <a:ext uri="{FF2B5EF4-FFF2-40B4-BE49-F238E27FC236}">
                  <a16:creationId xmlns:a16="http://schemas.microsoft.com/office/drawing/2014/main" xmlns="" id="{7BBDAB22-90C5-4236-B693-A84BB85D3287}"/>
                </a:ext>
              </a:extLst>
            </p:cNvPr>
            <p:cNvSpPr txBox="1"/>
            <p:nvPr/>
          </p:nvSpPr>
          <p:spPr>
            <a:xfrm>
              <a:off x="809335" y="5653437"/>
              <a:ext cx="2168276" cy="523220"/>
            </a:xfrm>
            <a:prstGeom prst="rect">
              <a:avLst/>
            </a:prstGeom>
            <a:noFill/>
          </p:spPr>
          <p:txBody>
            <a:bodyPr wrap="square" rtlCol="0">
              <a:spAutoFit/>
            </a:bodyPr>
            <a:lstStyle/>
            <a:p>
              <a:pPr algn="r"/>
              <a:endParaRPr lang="en-US" sz="2800" b="1" i="1" dirty="0">
                <a:solidFill>
                  <a:srgbClr val="E8E5D6"/>
                </a:solidFill>
                <a:latin typeface="Tw Cen MT" panose="020B0602020104020603" pitchFamily="34" charset="0"/>
              </a:endParaRPr>
            </a:p>
          </p:txBody>
        </p:sp>
        <p:pic>
          <p:nvPicPr>
            <p:cNvPr id="47" name="Picture 46">
              <a:extLst>
                <a:ext uri="{FF2B5EF4-FFF2-40B4-BE49-F238E27FC236}">
                  <a16:creationId xmlns:a16="http://schemas.microsoft.com/office/drawing/2014/main" xmlns="" id="{D408A758-1503-42FA-8EDB-1E1D911D3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335" y="5580607"/>
              <a:ext cx="715816" cy="715816"/>
            </a:xfrm>
            <a:prstGeom prst="rect">
              <a:avLst/>
            </a:prstGeom>
          </p:spPr>
        </p:pic>
      </p:grpSp>
      <p:grpSp>
        <p:nvGrpSpPr>
          <p:cNvPr id="49" name="Group 7">
            <a:extLst>
              <a:ext uri="{FF2B5EF4-FFF2-40B4-BE49-F238E27FC236}">
                <a16:creationId xmlns:a16="http://schemas.microsoft.com/office/drawing/2014/main" xmlns="" id="{4F057C57-E026-4AC2-8C47-1A3C209A4B91}"/>
              </a:ext>
            </a:extLst>
          </p:cNvPr>
          <p:cNvGrpSpPr/>
          <p:nvPr/>
        </p:nvGrpSpPr>
        <p:grpSpPr>
          <a:xfrm>
            <a:off x="6267035" y="-1"/>
            <a:ext cx="3626304" cy="1709019"/>
            <a:chOff x="6267035" y="-1"/>
            <a:chExt cx="3626304" cy="1709019"/>
          </a:xfrm>
        </p:grpSpPr>
        <p:sp>
          <p:nvSpPr>
            <p:cNvPr id="10" name="Parallelogram 9">
              <a:extLst>
                <a:ext uri="{FF2B5EF4-FFF2-40B4-BE49-F238E27FC236}">
                  <a16:creationId xmlns:a16="http://schemas.microsoft.com/office/drawing/2014/main" xmlns="" id="{89A2B921-79B6-4D5C-AD5F-FFE5B41ECD4B}"/>
                </a:ext>
              </a:extLst>
            </p:cNvPr>
            <p:cNvSpPr/>
            <p:nvPr/>
          </p:nvSpPr>
          <p:spPr>
            <a:xfrm>
              <a:off x="6267035" y="-1"/>
              <a:ext cx="3626304" cy="1709019"/>
            </a:xfrm>
            <a:prstGeom prst="parallelogram">
              <a:avLst>
                <a:gd name="adj" fmla="val 70487"/>
              </a:avLst>
            </a:prstGeom>
            <a:solidFill>
              <a:srgbClr val="E8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DFA44456-E3C9-4A9E-80FF-62BA61FFCE62}"/>
                </a:ext>
              </a:extLst>
            </p:cNvPr>
            <p:cNvSpPr txBox="1"/>
            <p:nvPr/>
          </p:nvSpPr>
          <p:spPr>
            <a:xfrm>
              <a:off x="6782204" y="500576"/>
              <a:ext cx="1884619" cy="1200329"/>
            </a:xfrm>
            <a:prstGeom prst="rect">
              <a:avLst/>
            </a:prstGeom>
            <a:noFill/>
          </p:spPr>
          <p:txBody>
            <a:bodyPr wrap="square" rtlCol="0">
              <a:spAutoFit/>
            </a:bodyPr>
            <a:lstStyle/>
            <a:p>
              <a:pPr algn="ctr"/>
              <a:endParaRPr lang="en-US" sz="7200" b="1" i="1" dirty="0">
                <a:solidFill>
                  <a:srgbClr val="00A0A8"/>
                </a:solidFill>
                <a:latin typeface="Tw Cen MT" panose="020B0602020104020603" pitchFamily="34" charset="0"/>
              </a:endParaRPr>
            </a:p>
          </p:txBody>
        </p:sp>
        <p:sp>
          <p:nvSpPr>
            <p:cNvPr id="31" name="TextBox 30">
              <a:extLst>
                <a:ext uri="{FF2B5EF4-FFF2-40B4-BE49-F238E27FC236}">
                  <a16:creationId xmlns:a16="http://schemas.microsoft.com/office/drawing/2014/main" xmlns="" id="{2A48E981-0440-46C6-92CA-2CD64D016B72}"/>
                </a:ext>
              </a:extLst>
            </p:cNvPr>
            <p:cNvSpPr txBox="1"/>
            <p:nvPr/>
          </p:nvSpPr>
          <p:spPr>
            <a:xfrm>
              <a:off x="7115909" y="443503"/>
              <a:ext cx="2567354" cy="1200329"/>
            </a:xfrm>
            <a:prstGeom prst="rect">
              <a:avLst/>
            </a:prstGeom>
            <a:noFill/>
          </p:spPr>
          <p:txBody>
            <a:bodyPr wrap="square" rtlCol="0">
              <a:spAutoFit/>
            </a:bodyPr>
            <a:lstStyle/>
            <a:p>
              <a:r>
                <a:rPr lang="en-US" sz="7200" b="1" i="1" dirty="0" smtClean="0">
                  <a:solidFill>
                    <a:srgbClr val="00A0A8"/>
                  </a:solidFill>
                  <a:latin typeface="Tw Cen MT" panose="020B0602020104020603" pitchFamily="34" charset="0"/>
                </a:rPr>
                <a:t>B2C</a:t>
              </a:r>
              <a:endParaRPr lang="en-US" sz="7200" b="1" i="1" dirty="0">
                <a:solidFill>
                  <a:srgbClr val="00A0A8"/>
                </a:solidFill>
                <a:latin typeface="Tw Cen MT" panose="020B0602020104020603" pitchFamily="34" charset="0"/>
              </a:endParaRPr>
            </a:p>
          </p:txBody>
        </p:sp>
      </p:grpSp>
      <p:grpSp>
        <p:nvGrpSpPr>
          <p:cNvPr id="50" name="Group 8">
            <a:extLst>
              <a:ext uri="{FF2B5EF4-FFF2-40B4-BE49-F238E27FC236}">
                <a16:creationId xmlns:a16="http://schemas.microsoft.com/office/drawing/2014/main" xmlns="" id="{85EC0FFC-7FFF-4D63-A4B6-DBEED8C8183C}"/>
              </a:ext>
            </a:extLst>
          </p:cNvPr>
          <p:cNvGrpSpPr/>
          <p:nvPr/>
        </p:nvGrpSpPr>
        <p:grpSpPr>
          <a:xfrm>
            <a:off x="5067714" y="1709018"/>
            <a:ext cx="3626304" cy="1709019"/>
            <a:chOff x="5067714" y="1709018"/>
            <a:chExt cx="3626304" cy="1709019"/>
          </a:xfrm>
        </p:grpSpPr>
        <p:sp>
          <p:nvSpPr>
            <p:cNvPr id="11" name="Parallelogram 10">
              <a:extLst>
                <a:ext uri="{FF2B5EF4-FFF2-40B4-BE49-F238E27FC236}">
                  <a16:creationId xmlns:a16="http://schemas.microsoft.com/office/drawing/2014/main" xmlns="" id="{05DDD72E-F4F6-41A0-AC64-9603FF78CFA2}"/>
                </a:ext>
              </a:extLst>
            </p:cNvPr>
            <p:cNvSpPr/>
            <p:nvPr/>
          </p:nvSpPr>
          <p:spPr>
            <a:xfrm>
              <a:off x="5067714" y="1709018"/>
              <a:ext cx="3626304" cy="1709019"/>
            </a:xfrm>
            <a:prstGeom prst="parallelogram">
              <a:avLst>
                <a:gd name="adj" fmla="val 70487"/>
              </a:avLst>
            </a:prstGeom>
            <a:solidFill>
              <a:srgbClr val="E8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xmlns="" id="{A2C3D8D5-CC86-45D7-852E-F86A444E23FB}"/>
                </a:ext>
              </a:extLst>
            </p:cNvPr>
            <p:cNvSpPr txBox="1"/>
            <p:nvPr/>
          </p:nvSpPr>
          <p:spPr>
            <a:xfrm>
              <a:off x="5595908" y="2162155"/>
              <a:ext cx="1884619" cy="1200329"/>
            </a:xfrm>
            <a:prstGeom prst="rect">
              <a:avLst/>
            </a:prstGeom>
            <a:noFill/>
          </p:spPr>
          <p:txBody>
            <a:bodyPr wrap="square" rtlCol="0">
              <a:spAutoFit/>
            </a:bodyPr>
            <a:lstStyle/>
            <a:p>
              <a:pPr algn="ctr"/>
              <a:endParaRPr lang="en-US" sz="7200" b="1" i="1" dirty="0">
                <a:solidFill>
                  <a:srgbClr val="E2CF70"/>
                </a:solidFill>
                <a:latin typeface="Tw Cen MT" panose="020B0602020104020603" pitchFamily="34" charset="0"/>
              </a:endParaRPr>
            </a:p>
          </p:txBody>
        </p:sp>
        <p:sp>
          <p:nvSpPr>
            <p:cNvPr id="32" name="TextBox 31">
              <a:extLst>
                <a:ext uri="{FF2B5EF4-FFF2-40B4-BE49-F238E27FC236}">
                  <a16:creationId xmlns:a16="http://schemas.microsoft.com/office/drawing/2014/main" xmlns="" id="{59252CF6-F4C1-4C11-B26C-300D3B35E9AB}"/>
                </a:ext>
              </a:extLst>
            </p:cNvPr>
            <p:cNvSpPr txBox="1"/>
            <p:nvPr/>
          </p:nvSpPr>
          <p:spPr>
            <a:xfrm>
              <a:off x="5816231" y="2201778"/>
              <a:ext cx="2458100" cy="1200329"/>
            </a:xfrm>
            <a:prstGeom prst="rect">
              <a:avLst/>
            </a:prstGeom>
            <a:noFill/>
          </p:spPr>
          <p:txBody>
            <a:bodyPr wrap="square" rtlCol="0">
              <a:spAutoFit/>
            </a:bodyPr>
            <a:lstStyle/>
            <a:p>
              <a:r>
                <a:rPr lang="en-US" sz="7200" b="1" i="1" dirty="0" smtClean="0">
                  <a:solidFill>
                    <a:srgbClr val="E2CF70"/>
                  </a:solidFill>
                  <a:latin typeface="Tw Cen MT" panose="020B0602020104020603" pitchFamily="34" charset="0"/>
                </a:rPr>
                <a:t>01</a:t>
              </a:r>
            </a:p>
          </p:txBody>
        </p:sp>
      </p:grpSp>
      <p:grpSp>
        <p:nvGrpSpPr>
          <p:cNvPr id="51" name="Group 47">
            <a:extLst>
              <a:ext uri="{FF2B5EF4-FFF2-40B4-BE49-F238E27FC236}">
                <a16:creationId xmlns:a16="http://schemas.microsoft.com/office/drawing/2014/main" xmlns="" id="{AEFBFCFC-31C2-4850-8730-2E0245D0D4E8}"/>
              </a:ext>
            </a:extLst>
          </p:cNvPr>
          <p:cNvGrpSpPr/>
          <p:nvPr/>
        </p:nvGrpSpPr>
        <p:grpSpPr>
          <a:xfrm>
            <a:off x="3854223" y="3418036"/>
            <a:ext cx="3626304" cy="1736865"/>
            <a:chOff x="3854223" y="3418036"/>
            <a:chExt cx="3626304" cy="1736865"/>
          </a:xfrm>
        </p:grpSpPr>
        <p:sp>
          <p:nvSpPr>
            <p:cNvPr id="12" name="Parallelogram 11">
              <a:extLst>
                <a:ext uri="{FF2B5EF4-FFF2-40B4-BE49-F238E27FC236}">
                  <a16:creationId xmlns:a16="http://schemas.microsoft.com/office/drawing/2014/main" xmlns="" id="{6E5DA36A-0003-47A4-850B-8ADE81C1D6E8}"/>
                </a:ext>
              </a:extLst>
            </p:cNvPr>
            <p:cNvSpPr/>
            <p:nvPr/>
          </p:nvSpPr>
          <p:spPr>
            <a:xfrm>
              <a:off x="3854223" y="3418036"/>
              <a:ext cx="3626304" cy="1730036"/>
            </a:xfrm>
            <a:prstGeom prst="parallelogram">
              <a:avLst>
                <a:gd name="adj" fmla="val 70487"/>
              </a:avLst>
            </a:prstGeom>
            <a:solidFill>
              <a:srgbClr val="E8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xmlns="" id="{8FB20AB4-D043-434C-BA43-141A4D0E4E0B}"/>
                </a:ext>
              </a:extLst>
            </p:cNvPr>
            <p:cNvSpPr txBox="1"/>
            <p:nvPr/>
          </p:nvSpPr>
          <p:spPr>
            <a:xfrm>
              <a:off x="4342797" y="3888509"/>
              <a:ext cx="1884619" cy="1200329"/>
            </a:xfrm>
            <a:prstGeom prst="rect">
              <a:avLst/>
            </a:prstGeom>
            <a:noFill/>
          </p:spPr>
          <p:txBody>
            <a:bodyPr wrap="square" rtlCol="0">
              <a:spAutoFit/>
            </a:bodyPr>
            <a:lstStyle/>
            <a:p>
              <a:pPr algn="ctr"/>
              <a:endParaRPr lang="en-US" sz="7200" b="1" i="1" dirty="0">
                <a:solidFill>
                  <a:srgbClr val="FF685C"/>
                </a:solidFill>
                <a:latin typeface="Tw Cen MT" panose="020B0602020104020603" pitchFamily="34" charset="0"/>
              </a:endParaRPr>
            </a:p>
          </p:txBody>
        </p:sp>
        <p:sp>
          <p:nvSpPr>
            <p:cNvPr id="39" name="TextBox 38">
              <a:extLst>
                <a:ext uri="{FF2B5EF4-FFF2-40B4-BE49-F238E27FC236}">
                  <a16:creationId xmlns:a16="http://schemas.microsoft.com/office/drawing/2014/main" xmlns="" id="{3EA65331-81C3-4C66-8E42-6D25A2176F15}"/>
                </a:ext>
              </a:extLst>
            </p:cNvPr>
            <p:cNvSpPr txBox="1"/>
            <p:nvPr/>
          </p:nvSpPr>
          <p:spPr>
            <a:xfrm>
              <a:off x="4716378" y="3954572"/>
              <a:ext cx="1888959" cy="1200329"/>
            </a:xfrm>
            <a:prstGeom prst="rect">
              <a:avLst/>
            </a:prstGeom>
            <a:noFill/>
          </p:spPr>
          <p:txBody>
            <a:bodyPr wrap="square" rtlCol="0">
              <a:spAutoFit/>
            </a:bodyPr>
            <a:lstStyle/>
            <a:p>
              <a:r>
                <a:rPr lang="en-US" sz="7200" b="1" i="1" dirty="0" smtClean="0">
                  <a:solidFill>
                    <a:srgbClr val="FF685C"/>
                  </a:solidFill>
                  <a:latin typeface="Tw Cen MT" panose="020B0602020104020603" pitchFamily="34" charset="0"/>
                </a:rPr>
                <a:t>02</a:t>
              </a:r>
            </a:p>
          </p:txBody>
        </p:sp>
      </p:grpSp>
      <p:grpSp>
        <p:nvGrpSpPr>
          <p:cNvPr id="52" name="Group 48">
            <a:extLst>
              <a:ext uri="{FF2B5EF4-FFF2-40B4-BE49-F238E27FC236}">
                <a16:creationId xmlns:a16="http://schemas.microsoft.com/office/drawing/2014/main" xmlns="" id="{B0809E47-5C79-41DF-AE7F-F3B667173A06}"/>
              </a:ext>
            </a:extLst>
          </p:cNvPr>
          <p:cNvGrpSpPr/>
          <p:nvPr/>
        </p:nvGrpSpPr>
        <p:grpSpPr>
          <a:xfrm>
            <a:off x="2640731" y="5148072"/>
            <a:ext cx="3626304" cy="1730036"/>
            <a:chOff x="2640731" y="5148072"/>
            <a:chExt cx="3626304" cy="1730036"/>
          </a:xfrm>
        </p:grpSpPr>
        <p:sp>
          <p:nvSpPr>
            <p:cNvPr id="19" name="Parallelogram 18">
              <a:extLst>
                <a:ext uri="{FF2B5EF4-FFF2-40B4-BE49-F238E27FC236}">
                  <a16:creationId xmlns:a16="http://schemas.microsoft.com/office/drawing/2014/main" xmlns="" id="{B5AA8158-4D8A-4B4A-A0A7-73EDE262F4FF}"/>
                </a:ext>
              </a:extLst>
            </p:cNvPr>
            <p:cNvSpPr/>
            <p:nvPr/>
          </p:nvSpPr>
          <p:spPr>
            <a:xfrm>
              <a:off x="2640731" y="5148072"/>
              <a:ext cx="3626304" cy="1730036"/>
            </a:xfrm>
            <a:prstGeom prst="parallelogram">
              <a:avLst>
                <a:gd name="adj" fmla="val 70487"/>
              </a:avLst>
            </a:prstGeom>
            <a:solidFill>
              <a:srgbClr val="E8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xmlns="" id="{A427CB62-FB87-4FA9-B2C1-8DF959003B2F}"/>
                </a:ext>
              </a:extLst>
            </p:cNvPr>
            <p:cNvSpPr txBox="1"/>
            <p:nvPr/>
          </p:nvSpPr>
          <p:spPr>
            <a:xfrm>
              <a:off x="3202457" y="5545815"/>
              <a:ext cx="1884619" cy="1200329"/>
            </a:xfrm>
            <a:prstGeom prst="rect">
              <a:avLst/>
            </a:prstGeom>
            <a:noFill/>
          </p:spPr>
          <p:txBody>
            <a:bodyPr wrap="square" rtlCol="0">
              <a:spAutoFit/>
            </a:bodyPr>
            <a:lstStyle/>
            <a:p>
              <a:pPr algn="ctr"/>
              <a:r>
                <a:rPr lang="en-US" sz="7200" b="1" i="1" dirty="0" smtClean="0">
                  <a:solidFill>
                    <a:srgbClr val="5D7373"/>
                  </a:solidFill>
                  <a:latin typeface="Tw Cen MT" panose="020B0602020104020603" pitchFamily="34" charset="0"/>
                </a:rPr>
                <a:t>03</a:t>
              </a:r>
              <a:endParaRPr lang="en-US" sz="7200" b="1" i="1" dirty="0">
                <a:solidFill>
                  <a:srgbClr val="5D7373"/>
                </a:solidFill>
                <a:latin typeface="Tw Cen MT" panose="020B0602020104020603" pitchFamily="34" charset="0"/>
              </a:endParaRPr>
            </a:p>
          </p:txBody>
        </p:sp>
        <p:sp>
          <p:nvSpPr>
            <p:cNvPr id="40" name="TextBox 39">
              <a:extLst>
                <a:ext uri="{FF2B5EF4-FFF2-40B4-BE49-F238E27FC236}">
                  <a16:creationId xmlns:a16="http://schemas.microsoft.com/office/drawing/2014/main" xmlns="" id="{17606FC1-FF5E-4212-9885-996E5760D5C7}"/>
                </a:ext>
              </a:extLst>
            </p:cNvPr>
            <p:cNvSpPr txBox="1"/>
            <p:nvPr/>
          </p:nvSpPr>
          <p:spPr>
            <a:xfrm>
              <a:off x="3702702" y="5314104"/>
              <a:ext cx="2458100" cy="523220"/>
            </a:xfrm>
            <a:prstGeom prst="rect">
              <a:avLst/>
            </a:prstGeom>
            <a:noFill/>
          </p:spPr>
          <p:txBody>
            <a:bodyPr wrap="square" rtlCol="0">
              <a:spAutoFit/>
            </a:bodyPr>
            <a:lstStyle/>
            <a:p>
              <a:endParaRPr lang="en-US" sz="2800" b="1" i="1" dirty="0">
                <a:solidFill>
                  <a:srgbClr val="5D7373"/>
                </a:solidFill>
                <a:latin typeface="Tw Cen MT" panose="020B0602020104020603" pitchFamily="34" charset="0"/>
              </a:endParaRPr>
            </a:p>
          </p:txBody>
        </p:sp>
      </p:grpSp>
      <p:sp>
        <p:nvSpPr>
          <p:cNvPr id="2" name="Rectangle 1">
            <a:extLst>
              <a:ext uri="{FF2B5EF4-FFF2-40B4-BE49-F238E27FC236}">
                <a16:creationId xmlns:a16="http://schemas.microsoft.com/office/drawing/2014/main" xmlns="" id="{0BF08540-0DA2-4B14-B41B-76A87B22AD82}"/>
              </a:ext>
            </a:extLst>
          </p:cNvPr>
          <p:cNvSpPr/>
          <p:nvPr/>
        </p:nvSpPr>
        <p:spPr>
          <a:xfrm>
            <a:off x="0" y="1661365"/>
            <a:ext cx="12192000" cy="115413"/>
          </a:xfrm>
          <a:prstGeom prst="rect">
            <a:avLst/>
          </a:prstGeom>
          <a:solidFill>
            <a:srgbClr val="67544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A4C315C0-1C74-4F40-A1FD-6F7E5BA767E9}"/>
              </a:ext>
            </a:extLst>
          </p:cNvPr>
          <p:cNvSpPr/>
          <p:nvPr/>
        </p:nvSpPr>
        <p:spPr>
          <a:xfrm>
            <a:off x="0" y="3362150"/>
            <a:ext cx="12192000" cy="115413"/>
          </a:xfrm>
          <a:prstGeom prst="rect">
            <a:avLst/>
          </a:prstGeom>
          <a:solidFill>
            <a:srgbClr val="67544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9477143D-5A92-44FF-AF9D-6AC1B0A7DED8}"/>
              </a:ext>
            </a:extLst>
          </p:cNvPr>
          <p:cNvSpPr/>
          <p:nvPr/>
        </p:nvSpPr>
        <p:spPr>
          <a:xfrm>
            <a:off x="0" y="5062935"/>
            <a:ext cx="12192000" cy="115413"/>
          </a:xfrm>
          <a:prstGeom prst="rect">
            <a:avLst/>
          </a:prstGeom>
          <a:solidFill>
            <a:srgbClr val="67544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68C82746-71AA-4307-BC02-EBE9AFE77BB5}"/>
              </a:ext>
            </a:extLst>
          </p:cNvPr>
          <p:cNvSpPr/>
          <p:nvPr/>
        </p:nvSpPr>
        <p:spPr>
          <a:xfrm>
            <a:off x="0" y="6763720"/>
            <a:ext cx="12192000" cy="115413"/>
          </a:xfrm>
          <a:prstGeom prst="rect">
            <a:avLst/>
          </a:prstGeom>
          <a:solidFill>
            <a:srgbClr val="67544B"/>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E3562231-FAFD-4739-89BA-A017C5B1C54B}"/>
              </a:ext>
            </a:extLst>
          </p:cNvPr>
          <p:cNvSpPr/>
          <p:nvPr/>
        </p:nvSpPr>
        <p:spPr>
          <a:xfrm>
            <a:off x="0" y="-21134"/>
            <a:ext cx="12192000" cy="115413"/>
          </a:xfrm>
          <a:prstGeom prst="rect">
            <a:avLst/>
          </a:prstGeom>
          <a:solidFill>
            <a:srgbClr val="67544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693459C8-F5E8-4328-95D6-2167EC774A9C}"/>
              </a:ext>
            </a:extLst>
          </p:cNvPr>
          <p:cNvSpPr/>
          <p:nvPr/>
        </p:nvSpPr>
        <p:spPr>
          <a:xfrm rot="5400000">
            <a:off x="-3391915" y="3370780"/>
            <a:ext cx="6899242" cy="115413"/>
          </a:xfrm>
          <a:prstGeom prst="rect">
            <a:avLst/>
          </a:prstGeom>
          <a:solidFill>
            <a:srgbClr val="67544B"/>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xmlns="" id="{E84B9CBB-E517-46E8-88BB-51F2614B1041}"/>
              </a:ext>
            </a:extLst>
          </p:cNvPr>
          <p:cNvSpPr/>
          <p:nvPr/>
        </p:nvSpPr>
        <p:spPr>
          <a:xfrm rot="5400000">
            <a:off x="8684672" y="3370780"/>
            <a:ext cx="6899242" cy="115413"/>
          </a:xfrm>
          <a:prstGeom prst="rect">
            <a:avLst/>
          </a:prstGeom>
          <a:solidFill>
            <a:srgbClr val="67544B"/>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04427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1+#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0-#ppt_w/2"/>
                                          </p:val>
                                        </p:tav>
                                        <p:tav tm="100000">
                                          <p:val>
                                            <p:strVal val="#ppt_x"/>
                                          </p:val>
                                        </p:tav>
                                      </p:tavLst>
                                    </p:anim>
                                    <p:anim calcmode="lin" valueType="num">
                                      <p:cBhvr additive="base">
                                        <p:cTn id="12" dur="500" fill="hold"/>
                                        <p:tgtEl>
                                          <p:spTgt spid="5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additive="base">
                                        <p:cTn id="15" dur="500" fill="hold"/>
                                        <p:tgtEl>
                                          <p:spTgt spid="51"/>
                                        </p:tgtEl>
                                        <p:attrNameLst>
                                          <p:attrName>ppt_x</p:attrName>
                                        </p:attrNameLst>
                                      </p:cBhvr>
                                      <p:tavLst>
                                        <p:tav tm="0">
                                          <p:val>
                                            <p:strVal val="1+#ppt_w/2"/>
                                          </p:val>
                                        </p:tav>
                                        <p:tav tm="100000">
                                          <p:val>
                                            <p:strVal val="#ppt_x"/>
                                          </p:val>
                                        </p:tav>
                                      </p:tavLst>
                                    </p:anim>
                                    <p:anim calcmode="lin" valueType="num">
                                      <p:cBhvr additive="base">
                                        <p:cTn id="16" dur="500" fill="hold"/>
                                        <p:tgtEl>
                                          <p:spTgt spid="51"/>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0-#ppt_w/2"/>
                                          </p:val>
                                        </p:tav>
                                        <p:tav tm="100000">
                                          <p:val>
                                            <p:strVal val="#ppt_x"/>
                                          </p:val>
                                        </p:tav>
                                      </p:tavLst>
                                    </p:anim>
                                    <p:anim calcmode="lin" valueType="num">
                                      <p:cBhvr additive="base">
                                        <p:cTn id="20"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1+#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0-#ppt_w/2"/>
                                          </p:val>
                                        </p:tav>
                                        <p:tav tm="100000">
                                          <p:val>
                                            <p:strVal val="#ppt_x"/>
                                          </p:val>
                                        </p:tav>
                                      </p:tavLst>
                                    </p:anim>
                                    <p:anim calcmode="lin" valueType="num">
                                      <p:cBhvr additive="base">
                                        <p:cTn id="3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1+#ppt_w/2"/>
                                          </p:val>
                                        </p:tav>
                                        <p:tav tm="100000">
                                          <p:val>
                                            <p:strVal val="#ppt_x"/>
                                          </p:val>
                                        </p:tav>
                                      </p:tavLst>
                                    </p:anim>
                                    <p:anim calcmode="lin" valueType="num">
                                      <p:cBhvr additive="base">
                                        <p:cTn id="36" dur="500" fill="hold"/>
                                        <p:tgtEl>
                                          <p:spTgt spid="5"/>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0-#ppt_w/2"/>
                                          </p:val>
                                        </p:tav>
                                        <p:tav tm="100000">
                                          <p:val>
                                            <p:strVal val="#ppt_x"/>
                                          </p:val>
                                        </p:tav>
                                      </p:tavLst>
                                    </p:anim>
                                    <p:anim calcmode="lin" valueType="num">
                                      <p:cBhvr additive="base">
                                        <p:cTn id="4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1+#ppt_w/2"/>
                                          </p:val>
                                        </p:tav>
                                        <p:tav tm="100000">
                                          <p:val>
                                            <p:strVal val="#ppt_x"/>
                                          </p:val>
                                        </p:tav>
                                      </p:tavLst>
                                    </p:anim>
                                    <p:anim calcmode="lin" valueType="num">
                                      <p:cBhvr additive="base">
                                        <p:cTn id="46" dur="500" fill="hold"/>
                                        <p:tgtEl>
                                          <p:spTgt spid="18"/>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0-#ppt_w/2"/>
                                          </p:val>
                                        </p:tav>
                                        <p:tav tm="100000">
                                          <p:val>
                                            <p:strVal val="#ppt_x"/>
                                          </p:val>
                                        </p:tav>
                                      </p:tavLst>
                                    </p:anim>
                                    <p:anim calcmode="lin" valueType="num">
                                      <p:cBhvr additive="base">
                                        <p:cTn id="5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0-#ppt_w/2"/>
                                          </p:val>
                                        </p:tav>
                                        <p:tav tm="100000">
                                          <p:val>
                                            <p:strVal val="#ppt_x"/>
                                          </p:val>
                                        </p:tav>
                                      </p:tavLst>
                                    </p:anim>
                                    <p:anim calcmode="lin" valueType="num">
                                      <p:cBhvr additive="base">
                                        <p:cTn id="56" dur="500" fill="hold"/>
                                        <p:tgtEl>
                                          <p:spTgt spid="9"/>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anim calcmode="lin" valueType="num">
                                      <p:cBhvr additive="base">
                                        <p:cTn id="59" dur="500" fill="hold"/>
                                        <p:tgtEl>
                                          <p:spTgt spid="48"/>
                                        </p:tgtEl>
                                        <p:attrNameLst>
                                          <p:attrName>ppt_x</p:attrName>
                                        </p:attrNameLst>
                                      </p:cBhvr>
                                      <p:tavLst>
                                        <p:tav tm="0">
                                          <p:val>
                                            <p:strVal val="1+#ppt_w/2"/>
                                          </p:val>
                                        </p:tav>
                                        <p:tav tm="100000">
                                          <p:val>
                                            <p:strVal val="#ppt_x"/>
                                          </p:val>
                                        </p:tav>
                                      </p:tavLst>
                                    </p:anim>
                                    <p:anim calcmode="lin" valueType="num">
                                      <p:cBhvr additive="base">
                                        <p:cTn id="60"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E7E9"/>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98C4B08-8DED-42E7-A3B3-8D4F095AAC14}"/>
              </a:ext>
            </a:extLst>
          </p:cNvPr>
          <p:cNvSpPr txBox="1"/>
          <p:nvPr/>
        </p:nvSpPr>
        <p:spPr>
          <a:xfrm>
            <a:off x="775249" y="394318"/>
            <a:ext cx="9150804" cy="923330"/>
          </a:xfrm>
          <a:prstGeom prst="rect">
            <a:avLst/>
          </a:prstGeom>
          <a:noFill/>
        </p:spPr>
        <p:txBody>
          <a:bodyPr wrap="square" rtlCol="0">
            <a:spAutoFit/>
          </a:bodyPr>
          <a:lstStyle/>
          <a:p>
            <a:r>
              <a:rPr lang="en-US" sz="5400" b="1" dirty="0" smtClean="0">
                <a:solidFill>
                  <a:srgbClr val="FF7344"/>
                </a:solidFill>
                <a:latin typeface="Agency FB" panose="020B0503020202020204" pitchFamily="34" charset="0"/>
              </a:rPr>
              <a:t>B2B – Business to Business</a:t>
            </a:r>
          </a:p>
        </p:txBody>
      </p:sp>
      <p:sp>
        <p:nvSpPr>
          <p:cNvPr id="5" name="Content Placeholder 4"/>
          <p:cNvSpPr>
            <a:spLocks noGrp="1"/>
          </p:cNvSpPr>
          <p:nvPr>
            <p:ph idx="1"/>
          </p:nvPr>
        </p:nvSpPr>
        <p:spPr>
          <a:xfrm>
            <a:off x="1287378" y="2153653"/>
            <a:ext cx="9852690" cy="2741732"/>
          </a:xfrm>
        </p:spPr>
        <p:txBody>
          <a:bodyPr>
            <a:normAutofit/>
          </a:bodyPr>
          <a:lstStyle/>
          <a:p>
            <a:r>
              <a:rPr lang="en-US" dirty="0" smtClean="0"/>
              <a:t>Intermediate  buyer supplies orders online to company</a:t>
            </a:r>
            <a:endParaRPr lang="en-IN" dirty="0" smtClean="0"/>
          </a:p>
          <a:p>
            <a:r>
              <a:rPr lang="en-US" dirty="0" smtClean="0"/>
              <a:t>Business organization supplies order to intermediate buyer.</a:t>
            </a:r>
            <a:endParaRPr lang="en-IN" dirty="0" smtClean="0"/>
          </a:p>
          <a:p>
            <a:r>
              <a:rPr lang="en-US" dirty="0" smtClean="0"/>
              <a:t>Pays bill to company</a:t>
            </a:r>
            <a:endParaRPr lang="en-IN" dirty="0" smtClean="0"/>
          </a:p>
          <a:p>
            <a:r>
              <a:rPr lang="en-IN" dirty="0" smtClean="0"/>
              <a:t>receives the delivered item and feedback them.</a:t>
            </a:r>
          </a:p>
          <a:p>
            <a:r>
              <a:rPr lang="en-US" dirty="0" smtClean="0"/>
              <a:t>After that intermediate buyer sells the data to customer.</a:t>
            </a:r>
            <a:endParaRPr lang="en-IN" dirty="0" smtClean="0"/>
          </a:p>
        </p:txBody>
      </p:sp>
      <p:sp>
        <p:nvSpPr>
          <p:cNvPr id="6" name="TextBox 5"/>
          <p:cNvSpPr txBox="1"/>
          <p:nvPr/>
        </p:nvSpPr>
        <p:spPr>
          <a:xfrm>
            <a:off x="986589" y="1455821"/>
            <a:ext cx="5739064" cy="523220"/>
          </a:xfrm>
          <a:prstGeom prst="rect">
            <a:avLst/>
          </a:prstGeom>
          <a:noFill/>
        </p:spPr>
        <p:txBody>
          <a:bodyPr wrap="square" rtlCol="0">
            <a:spAutoFit/>
          </a:bodyPr>
          <a:lstStyle/>
          <a:p>
            <a:pPr marL="457200" indent="-457200">
              <a:buFont typeface="+mj-lt"/>
              <a:buAutoNum type="arabicPeriod"/>
            </a:pPr>
            <a:r>
              <a:rPr lang="en-US" sz="2800" b="1" dirty="0" smtClean="0"/>
              <a:t>Functionalities</a:t>
            </a:r>
            <a:endParaRPr lang="en-IN" sz="2800" b="1" dirty="0"/>
          </a:p>
        </p:txBody>
      </p:sp>
    </p:spTree>
    <p:extLst>
      <p:ext uri="{BB962C8B-B14F-4D97-AF65-F5344CB8AC3E}">
        <p14:creationId xmlns:p14="http://schemas.microsoft.com/office/powerpoint/2010/main" val="269183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blinds(horizontal)">
                                      <p:cBhvr>
                                        <p:cTn id="10" dur="500"/>
                                        <p:tgtEl>
                                          <p:spTgt spid="6">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blinds(horizontal)">
                                      <p:cBhvr>
                                        <p:cTn id="13" dur="500"/>
                                        <p:tgtEl>
                                          <p:spTgt spid="5">
                                            <p:txEl>
                                              <p:pRg st="0" end="0"/>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blinds(horizontal)">
                                      <p:cBhvr>
                                        <p:cTn id="16" dur="500"/>
                                        <p:tgtEl>
                                          <p:spTgt spid="5">
                                            <p:txEl>
                                              <p:pRg st="1" end="1"/>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blinds(horizontal)">
                                      <p:cBhvr>
                                        <p:cTn id="19" dur="500"/>
                                        <p:tgtEl>
                                          <p:spTgt spid="5">
                                            <p:txEl>
                                              <p:pRg st="2" end="2"/>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E7E9"/>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98C4B08-8DED-42E7-A3B3-8D4F095AAC14}"/>
              </a:ext>
            </a:extLst>
          </p:cNvPr>
          <p:cNvSpPr txBox="1"/>
          <p:nvPr/>
        </p:nvSpPr>
        <p:spPr>
          <a:xfrm>
            <a:off x="775249" y="394318"/>
            <a:ext cx="9150804" cy="923330"/>
          </a:xfrm>
          <a:prstGeom prst="rect">
            <a:avLst/>
          </a:prstGeom>
          <a:noFill/>
        </p:spPr>
        <p:txBody>
          <a:bodyPr wrap="square" rtlCol="0">
            <a:spAutoFit/>
          </a:bodyPr>
          <a:lstStyle/>
          <a:p>
            <a:r>
              <a:rPr lang="en-US" sz="5400" b="1" dirty="0" smtClean="0">
                <a:solidFill>
                  <a:srgbClr val="FF7344"/>
                </a:solidFill>
                <a:latin typeface="Agency FB" panose="020B0503020202020204" pitchFamily="34" charset="0"/>
              </a:rPr>
              <a:t>B2B – Business to Business</a:t>
            </a:r>
          </a:p>
        </p:txBody>
      </p:sp>
      <p:sp>
        <p:nvSpPr>
          <p:cNvPr id="5" name="Content Placeholder 4"/>
          <p:cNvSpPr>
            <a:spLocks noGrp="1"/>
          </p:cNvSpPr>
          <p:nvPr>
            <p:ph idx="1"/>
          </p:nvPr>
        </p:nvSpPr>
        <p:spPr>
          <a:xfrm>
            <a:off x="1287378" y="2153653"/>
            <a:ext cx="10066421" cy="1672389"/>
          </a:xfrm>
        </p:spPr>
        <p:txBody>
          <a:bodyPr>
            <a:noAutofit/>
          </a:bodyPr>
          <a:lstStyle/>
          <a:p>
            <a:r>
              <a:rPr lang="en-IN" sz="2400" dirty="0" smtClean="0"/>
              <a:t>Building strong client relationships and effective marketing campaigns are key to the success of any business to business model.</a:t>
            </a:r>
          </a:p>
          <a:p>
            <a:r>
              <a:rPr lang="en-IN" sz="2400" dirty="0" smtClean="0"/>
              <a:t>Good relations can make promising clients longer tenure.</a:t>
            </a:r>
            <a:r>
              <a:rPr lang="en-IN" sz="2000" dirty="0" smtClean="0"/>
              <a:t/>
            </a:r>
            <a:br>
              <a:rPr lang="en-IN" sz="2000" dirty="0" smtClean="0"/>
            </a:br>
            <a:endParaRPr lang="en-IN" sz="2000" dirty="0"/>
          </a:p>
        </p:txBody>
      </p:sp>
      <p:sp>
        <p:nvSpPr>
          <p:cNvPr id="6" name="TextBox 5"/>
          <p:cNvSpPr txBox="1"/>
          <p:nvPr/>
        </p:nvSpPr>
        <p:spPr>
          <a:xfrm>
            <a:off x="986589" y="1455821"/>
            <a:ext cx="5739064" cy="523220"/>
          </a:xfrm>
          <a:prstGeom prst="rect">
            <a:avLst/>
          </a:prstGeom>
          <a:noFill/>
        </p:spPr>
        <p:txBody>
          <a:bodyPr wrap="square" rtlCol="0">
            <a:spAutoFit/>
          </a:bodyPr>
          <a:lstStyle/>
          <a:p>
            <a:pPr marL="457200" indent="-457200">
              <a:buFont typeface="+mj-lt"/>
              <a:buAutoNum type="arabicPeriod"/>
            </a:pPr>
            <a:r>
              <a:rPr lang="en-US" sz="2800" b="1" dirty="0" smtClean="0"/>
              <a:t>Strengths</a:t>
            </a:r>
            <a:endParaRPr lang="en-IN" sz="2800" b="1" dirty="0"/>
          </a:p>
        </p:txBody>
      </p:sp>
      <p:sp>
        <p:nvSpPr>
          <p:cNvPr id="8" name="TextBox 7"/>
          <p:cNvSpPr txBox="1"/>
          <p:nvPr/>
        </p:nvSpPr>
        <p:spPr>
          <a:xfrm>
            <a:off x="938464" y="3705726"/>
            <a:ext cx="2418348" cy="523220"/>
          </a:xfrm>
          <a:prstGeom prst="rect">
            <a:avLst/>
          </a:prstGeom>
          <a:noFill/>
        </p:spPr>
        <p:txBody>
          <a:bodyPr wrap="square" rtlCol="0">
            <a:spAutoFit/>
          </a:bodyPr>
          <a:lstStyle/>
          <a:p>
            <a:r>
              <a:rPr lang="en-US" sz="2800" b="1" dirty="0" smtClean="0"/>
              <a:t>2. Weakness</a:t>
            </a:r>
            <a:endParaRPr lang="en-IN" b="1" dirty="0"/>
          </a:p>
        </p:txBody>
      </p:sp>
      <p:sp>
        <p:nvSpPr>
          <p:cNvPr id="9" name="Content Placeholder 4"/>
          <p:cNvSpPr txBox="1">
            <a:spLocks/>
          </p:cNvSpPr>
          <p:nvPr/>
        </p:nvSpPr>
        <p:spPr>
          <a:xfrm>
            <a:off x="1283368" y="4387517"/>
            <a:ext cx="10066421" cy="1672389"/>
          </a:xfrm>
          <a:prstGeom prst="rect">
            <a:avLst/>
          </a:prstGeom>
        </p:spPr>
        <p:txBody>
          <a:bodyPr vert="horz" lIns="91440" tIns="45720" rIns="91440" bIns="45720" rtlCol="0">
            <a:normAutofit fontScale="92500" lnSpcReduction="20000"/>
          </a:bodyPr>
          <a:lstStyle/>
          <a:p>
            <a:pPr marL="228600" lvl="0" indent="-228600">
              <a:lnSpc>
                <a:spcPct val="90000"/>
              </a:lnSpc>
              <a:spcBef>
                <a:spcPts val="1000"/>
              </a:spcBef>
              <a:buFont typeface="Arial" panose="020B0604020202020204" pitchFamily="34" charset="0"/>
              <a:buChar char="•"/>
            </a:pPr>
            <a:r>
              <a:rPr lang="en-US" sz="2400" dirty="0" smtClean="0"/>
              <a:t>Requires continuous care and planning</a:t>
            </a:r>
            <a:endParaRPr lang="en-IN" sz="2400" dirty="0" smtClean="0"/>
          </a:p>
          <a:p>
            <a:pPr marL="228600" lvl="0" indent="-228600">
              <a:lnSpc>
                <a:spcPct val="90000"/>
              </a:lnSpc>
              <a:spcBef>
                <a:spcPts val="1000"/>
              </a:spcBef>
              <a:buFont typeface="Arial" panose="020B0604020202020204" pitchFamily="34" charset="0"/>
              <a:buChar char="•"/>
            </a:pPr>
            <a:r>
              <a:rPr lang="en-IN" sz="2400" dirty="0" smtClean="0"/>
              <a:t>The challenge of the business-to-business model is that businesses need to maintain a steady sales steam in order to stay viable.</a:t>
            </a:r>
          </a:p>
          <a:p>
            <a:pPr marL="228600" lvl="0" indent="-228600">
              <a:lnSpc>
                <a:spcPct val="90000"/>
              </a:lnSpc>
              <a:spcBef>
                <a:spcPts val="1000"/>
              </a:spcBef>
              <a:buFont typeface="Arial" panose="020B0604020202020204" pitchFamily="34" charset="0"/>
              <a:buChar char="•"/>
            </a:pPr>
            <a:r>
              <a:rPr kumimoji="0" lang="en-US" sz="2400" i="0" u="none" strike="noStrike" kern="1200" cap="none" spc="0" normalizeH="0" baseline="0" noProof="0" dirty="0" smtClean="0">
                <a:ln>
                  <a:noFill/>
                </a:ln>
                <a:solidFill>
                  <a:schemeClr val="tx1"/>
                </a:solidFill>
                <a:effectLst/>
                <a:uLnTx/>
                <a:uFillTx/>
                <a:latin typeface="+mn-lt"/>
                <a:ea typeface="+mn-ea"/>
                <a:cs typeface="+mn-cs"/>
              </a:rPr>
              <a:t>Limited</a:t>
            </a:r>
            <a:r>
              <a:rPr kumimoji="0" lang="en-US" sz="2400" i="0" u="none" strike="noStrike" kern="1200" cap="none" spc="0" normalizeH="0" noProof="0" dirty="0" smtClean="0">
                <a:ln>
                  <a:noFill/>
                </a:ln>
                <a:solidFill>
                  <a:schemeClr val="tx1"/>
                </a:solidFill>
                <a:effectLst/>
                <a:uLnTx/>
                <a:uFillTx/>
                <a:latin typeface="+mn-lt"/>
                <a:ea typeface="+mn-ea"/>
                <a:cs typeface="+mn-cs"/>
              </a:rPr>
              <a:t> Market.</a:t>
            </a:r>
          </a:p>
          <a:p>
            <a:pPr marL="228600" lvl="0" indent="-228600">
              <a:lnSpc>
                <a:spcPct val="90000"/>
              </a:lnSpc>
              <a:spcBef>
                <a:spcPts val="1000"/>
              </a:spcBef>
              <a:buFont typeface="Arial" panose="020B0604020202020204" pitchFamily="34" charset="0"/>
              <a:buChar char="•"/>
            </a:pPr>
            <a:r>
              <a:rPr kumimoji="0" lang="en-US" sz="2400" i="0" u="none" strike="noStrike" kern="1200" cap="none" spc="0" normalizeH="0" noProof="0" dirty="0" smtClean="0">
                <a:ln>
                  <a:noFill/>
                </a:ln>
                <a:solidFill>
                  <a:schemeClr val="tx1"/>
                </a:solidFill>
                <a:effectLst/>
                <a:uLnTx/>
                <a:uFillTx/>
                <a:latin typeface="+mn-lt"/>
                <a:ea typeface="+mn-ea"/>
                <a:cs typeface="+mn-cs"/>
              </a:rPr>
              <a:t>Appointment Selling</a:t>
            </a:r>
            <a:r>
              <a:rPr lang="en-US" sz="2400" dirty="0" smtClean="0"/>
              <a:t> is most difficult task.</a:t>
            </a:r>
            <a:endParaRPr kumimoji="0" lang="en-IN" sz="240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69183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blinds(horizontal)">
                                      <p:cBhvr>
                                        <p:cTn id="10" dur="500"/>
                                        <p:tgtEl>
                                          <p:spTgt spid="6">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blinds(horizontal)">
                                      <p:cBhvr>
                                        <p:cTn id="13" dur="500"/>
                                        <p:tgtEl>
                                          <p:spTgt spid="5">
                                            <p:txEl>
                                              <p:pRg st="0" end="0"/>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blinds(horizontal)">
                                      <p:cBhvr>
                                        <p:cTn id="16" dur="500"/>
                                        <p:tgtEl>
                                          <p:spTgt spid="5">
                                            <p:txEl>
                                              <p:pRg st="1" end="1"/>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blinds(horizontal)">
                                      <p:cBhvr>
                                        <p:cTn id="22" dur="500"/>
                                        <p:tgtEl>
                                          <p:spTgt spid="9">
                                            <p:txEl>
                                              <p:pRg st="0" end="0"/>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Effect transition="in" filter="blinds(horizontal)">
                                      <p:cBhvr>
                                        <p:cTn id="25" dur="500"/>
                                        <p:tgtEl>
                                          <p:spTgt spid="9">
                                            <p:txEl>
                                              <p:pRg st="1" end="1"/>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blinds(horizontal)">
                                      <p:cBhvr>
                                        <p:cTn id="28" dur="500"/>
                                        <p:tgtEl>
                                          <p:spTgt spid="9">
                                            <p:txEl>
                                              <p:pRg st="2" end="2"/>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animEffect transition="in" filter="blinds(horizontal)">
                                      <p:cBhvr>
                                        <p:cTn id="31"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p:bldP spid="9"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2B115B4-AB12-4707-B8BA-AA9B812B04C4}"/>
              </a:ext>
            </a:extLst>
          </p:cNvPr>
          <p:cNvSpPr/>
          <p:nvPr/>
        </p:nvSpPr>
        <p:spPr>
          <a:xfrm>
            <a:off x="0" y="5148072"/>
            <a:ext cx="12192000" cy="170992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6A2535FC-656C-4777-8E9B-3783549F8CDD}"/>
              </a:ext>
            </a:extLst>
          </p:cNvPr>
          <p:cNvSpPr/>
          <p:nvPr/>
        </p:nvSpPr>
        <p:spPr>
          <a:xfrm>
            <a:off x="0" y="0"/>
            <a:ext cx="12192000" cy="1719072"/>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257F6EE2-1F4E-49F7-B6AE-4EA3D894EE2E}"/>
              </a:ext>
            </a:extLst>
          </p:cNvPr>
          <p:cNvSpPr/>
          <p:nvPr/>
        </p:nvSpPr>
        <p:spPr>
          <a:xfrm>
            <a:off x="0" y="1709928"/>
            <a:ext cx="12192000" cy="1719072"/>
          </a:xfrm>
          <a:prstGeom prst="rect">
            <a:avLst/>
          </a:prstGeom>
          <a:solidFill>
            <a:srgbClr val="E2C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5A173307-616B-4ABC-8C25-B717A7E4F62C}"/>
              </a:ext>
            </a:extLst>
          </p:cNvPr>
          <p:cNvSpPr/>
          <p:nvPr/>
        </p:nvSpPr>
        <p:spPr>
          <a:xfrm>
            <a:off x="0" y="3429000"/>
            <a:ext cx="12192000" cy="1658815"/>
          </a:xfrm>
          <a:prstGeom prst="rect">
            <a:avLst/>
          </a:prstGeom>
          <a:solidFill>
            <a:srgbClr val="FF6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49">
            <a:extLst>
              <a:ext uri="{FF2B5EF4-FFF2-40B4-BE49-F238E27FC236}">
                <a16:creationId xmlns:a16="http://schemas.microsoft.com/office/drawing/2014/main" xmlns="" id="{3ECD409C-C3F9-4082-B295-E8348274205E}"/>
              </a:ext>
            </a:extLst>
          </p:cNvPr>
          <p:cNvGrpSpPr/>
          <p:nvPr/>
        </p:nvGrpSpPr>
        <p:grpSpPr>
          <a:xfrm>
            <a:off x="508384" y="316540"/>
            <a:ext cx="4643828" cy="781337"/>
            <a:chOff x="508384" y="243970"/>
            <a:chExt cx="4643828" cy="781337"/>
          </a:xfrm>
        </p:grpSpPr>
        <p:sp>
          <p:nvSpPr>
            <p:cNvPr id="29" name="TextBox 28">
              <a:extLst>
                <a:ext uri="{FF2B5EF4-FFF2-40B4-BE49-F238E27FC236}">
                  <a16:creationId xmlns:a16="http://schemas.microsoft.com/office/drawing/2014/main" xmlns="" id="{1F1CDFD7-3AB4-400B-A1CE-B7BE7BDB9A7A}"/>
                </a:ext>
              </a:extLst>
            </p:cNvPr>
            <p:cNvSpPr txBox="1"/>
            <p:nvPr/>
          </p:nvSpPr>
          <p:spPr>
            <a:xfrm>
              <a:off x="508384" y="243970"/>
              <a:ext cx="4593005" cy="584775"/>
            </a:xfrm>
            <a:prstGeom prst="rect">
              <a:avLst/>
            </a:prstGeom>
            <a:noFill/>
          </p:spPr>
          <p:txBody>
            <a:bodyPr wrap="square" rtlCol="0">
              <a:spAutoFit/>
            </a:bodyPr>
            <a:lstStyle/>
            <a:p>
              <a:r>
                <a:rPr lang="en-US" sz="3200" b="1" i="1" dirty="0" smtClean="0">
                  <a:solidFill>
                    <a:srgbClr val="E8E5D6"/>
                  </a:solidFill>
                  <a:latin typeface="Tw Cen MT" panose="020B0602020104020603" pitchFamily="34" charset="0"/>
                </a:rPr>
                <a:t>Business To Business </a:t>
              </a:r>
              <a:endParaRPr lang="en-US" sz="3200" b="1" i="1" dirty="0">
                <a:solidFill>
                  <a:srgbClr val="E8E5D6"/>
                </a:solidFill>
                <a:latin typeface="Tw Cen MT" panose="020B0602020104020603" pitchFamily="34" charset="0"/>
              </a:endParaRPr>
            </a:p>
          </p:txBody>
        </p:sp>
        <p:sp>
          <p:nvSpPr>
            <p:cNvPr id="30" name="TextBox 29">
              <a:extLst>
                <a:ext uri="{FF2B5EF4-FFF2-40B4-BE49-F238E27FC236}">
                  <a16:creationId xmlns:a16="http://schemas.microsoft.com/office/drawing/2014/main" xmlns="" id="{9F5A9453-ECF9-4385-A302-AE65D768BC7B}"/>
                </a:ext>
              </a:extLst>
            </p:cNvPr>
            <p:cNvSpPr txBox="1"/>
            <p:nvPr/>
          </p:nvSpPr>
          <p:spPr>
            <a:xfrm>
              <a:off x="508384" y="625197"/>
              <a:ext cx="4643828" cy="400110"/>
            </a:xfrm>
            <a:prstGeom prst="rect">
              <a:avLst/>
            </a:prstGeom>
            <a:noFill/>
          </p:spPr>
          <p:txBody>
            <a:bodyPr wrap="square" rtlCol="0">
              <a:spAutoFit/>
            </a:bodyPr>
            <a:lstStyle/>
            <a:p>
              <a:endParaRPr lang="en-US" sz="2000" i="1" dirty="0">
                <a:solidFill>
                  <a:srgbClr val="E8E5D6"/>
                </a:solidFill>
                <a:latin typeface="Tw Cen MT" panose="020B0602020104020603" pitchFamily="34" charset="0"/>
              </a:endParaRPr>
            </a:p>
          </p:txBody>
        </p:sp>
      </p:grpSp>
      <p:grpSp>
        <p:nvGrpSpPr>
          <p:cNvPr id="5" name="Group 51">
            <a:extLst>
              <a:ext uri="{FF2B5EF4-FFF2-40B4-BE49-F238E27FC236}">
                <a16:creationId xmlns:a16="http://schemas.microsoft.com/office/drawing/2014/main" xmlns="" id="{DD9CC5B6-6B11-40E2-9940-653F0D4171A1}"/>
              </a:ext>
            </a:extLst>
          </p:cNvPr>
          <p:cNvGrpSpPr/>
          <p:nvPr/>
        </p:nvGrpSpPr>
        <p:grpSpPr>
          <a:xfrm>
            <a:off x="508384" y="1676399"/>
            <a:ext cx="5212478" cy="2341563"/>
            <a:chOff x="508384" y="2037160"/>
            <a:chExt cx="5212478" cy="2217415"/>
          </a:xfrm>
        </p:grpSpPr>
        <p:sp>
          <p:nvSpPr>
            <p:cNvPr id="33" name="TextBox 32">
              <a:extLst>
                <a:ext uri="{FF2B5EF4-FFF2-40B4-BE49-F238E27FC236}">
                  <a16:creationId xmlns:a16="http://schemas.microsoft.com/office/drawing/2014/main" xmlns="" id="{F7190421-F70F-49E0-87EB-44789C49AE17}"/>
                </a:ext>
              </a:extLst>
            </p:cNvPr>
            <p:cNvSpPr txBox="1"/>
            <p:nvPr/>
          </p:nvSpPr>
          <p:spPr>
            <a:xfrm>
              <a:off x="508384" y="2037160"/>
              <a:ext cx="5212478" cy="461665"/>
            </a:xfrm>
            <a:prstGeom prst="rect">
              <a:avLst/>
            </a:prstGeom>
            <a:noFill/>
          </p:spPr>
          <p:txBody>
            <a:bodyPr wrap="square" rtlCol="0">
              <a:spAutoFit/>
            </a:bodyPr>
            <a:lstStyle/>
            <a:p>
              <a:r>
                <a:rPr lang="en-US" sz="2400" b="1" i="1" dirty="0" smtClean="0">
                  <a:solidFill>
                    <a:srgbClr val="E8E5D6"/>
                  </a:solidFill>
                  <a:latin typeface="Tw Cen MT" panose="020B0602020104020603" pitchFamily="34" charset="0"/>
                </a:rPr>
                <a:t>Appointment Selling</a:t>
              </a:r>
              <a:endParaRPr lang="en-US" sz="2400" b="1" i="1" dirty="0">
                <a:solidFill>
                  <a:srgbClr val="E8E5D6"/>
                </a:solidFill>
                <a:latin typeface="Tw Cen MT" panose="020B0602020104020603" pitchFamily="34" charset="0"/>
              </a:endParaRPr>
            </a:p>
          </p:txBody>
        </p:sp>
        <p:sp>
          <p:nvSpPr>
            <p:cNvPr id="34" name="TextBox 33">
              <a:extLst>
                <a:ext uri="{FF2B5EF4-FFF2-40B4-BE49-F238E27FC236}">
                  <a16:creationId xmlns:a16="http://schemas.microsoft.com/office/drawing/2014/main" xmlns="" id="{70D62AAB-D054-4C31-9A8A-218CB90B57FD}"/>
                </a:ext>
              </a:extLst>
            </p:cNvPr>
            <p:cNvSpPr txBox="1"/>
            <p:nvPr/>
          </p:nvSpPr>
          <p:spPr>
            <a:xfrm>
              <a:off x="508384" y="2418387"/>
              <a:ext cx="4643828" cy="1836188"/>
            </a:xfrm>
            <a:prstGeom prst="rect">
              <a:avLst/>
            </a:prstGeom>
            <a:noFill/>
          </p:spPr>
          <p:txBody>
            <a:bodyPr wrap="square" rtlCol="0">
              <a:spAutoFit/>
            </a:bodyPr>
            <a:lstStyle/>
            <a:p>
              <a:pPr fontAlgn="base"/>
              <a:r>
                <a:rPr lang="en-IN" sz="2000" b="1" i="1" dirty="0" smtClean="0">
                  <a:solidFill>
                    <a:srgbClr val="E8E5D6"/>
                  </a:solidFill>
                  <a:latin typeface="Tw Cen MT" panose="020B0602020104020603" pitchFamily="34" charset="0"/>
                </a:rPr>
                <a:t>B2B appointment setting is one such issue that deserves extra attention since it is the transition to a sale. And failing it would obviously mean no sale.</a:t>
              </a:r>
            </a:p>
            <a:p>
              <a:r>
                <a:rPr lang="en-IN" sz="2000" dirty="0" smtClean="0"/>
                <a:t/>
              </a:r>
              <a:br>
                <a:rPr lang="en-IN" sz="2000" dirty="0" smtClean="0"/>
              </a:br>
              <a:endParaRPr lang="en-US" sz="2000" i="1" dirty="0">
                <a:solidFill>
                  <a:srgbClr val="E8E5D6"/>
                </a:solidFill>
                <a:latin typeface="Tw Cen MT" panose="020B0602020104020603" pitchFamily="34" charset="0"/>
              </a:endParaRPr>
            </a:p>
          </p:txBody>
        </p:sp>
      </p:grpSp>
      <p:grpSp>
        <p:nvGrpSpPr>
          <p:cNvPr id="8" name="Group 54">
            <a:extLst>
              <a:ext uri="{FF2B5EF4-FFF2-40B4-BE49-F238E27FC236}">
                <a16:creationId xmlns:a16="http://schemas.microsoft.com/office/drawing/2014/main" xmlns="" id="{436DA621-3E02-4685-891A-4F4959AD9445}"/>
              </a:ext>
            </a:extLst>
          </p:cNvPr>
          <p:cNvGrpSpPr/>
          <p:nvPr/>
        </p:nvGrpSpPr>
        <p:grpSpPr>
          <a:xfrm>
            <a:off x="7221415" y="3434863"/>
            <a:ext cx="4736123" cy="1715558"/>
            <a:chOff x="7067013" y="3390561"/>
            <a:chExt cx="4643828" cy="2142829"/>
          </a:xfrm>
        </p:grpSpPr>
        <p:sp>
          <p:nvSpPr>
            <p:cNvPr id="35" name="TextBox 34">
              <a:extLst>
                <a:ext uri="{FF2B5EF4-FFF2-40B4-BE49-F238E27FC236}">
                  <a16:creationId xmlns:a16="http://schemas.microsoft.com/office/drawing/2014/main" xmlns="" id="{DC918A55-19E7-40C5-AF0C-D9874A6F5827}"/>
                </a:ext>
              </a:extLst>
            </p:cNvPr>
            <p:cNvSpPr txBox="1"/>
            <p:nvPr/>
          </p:nvSpPr>
          <p:spPr>
            <a:xfrm>
              <a:off x="7221415" y="3390561"/>
              <a:ext cx="4052383" cy="1991420"/>
            </a:xfrm>
            <a:prstGeom prst="rect">
              <a:avLst/>
            </a:prstGeom>
            <a:noFill/>
          </p:spPr>
          <p:txBody>
            <a:bodyPr wrap="square" rtlCol="0">
              <a:spAutoFit/>
            </a:bodyPr>
            <a:lstStyle/>
            <a:p>
              <a:pPr fontAlgn="base"/>
              <a:r>
                <a:rPr lang="en-IN" sz="2400" b="1" i="1" dirty="0" smtClean="0">
                  <a:solidFill>
                    <a:srgbClr val="E8E5D6"/>
                  </a:solidFill>
                  <a:latin typeface="Tw Cen MT" panose="020B0602020104020603" pitchFamily="34" charset="0"/>
                </a:rPr>
                <a:t>Unable to Handle Online Orders</a:t>
              </a:r>
            </a:p>
            <a:p>
              <a:r>
                <a:rPr lang="en-IN" sz="2400" b="1" i="1" dirty="0" smtClean="0">
                  <a:solidFill>
                    <a:srgbClr val="E8E5D6"/>
                  </a:solidFill>
                  <a:latin typeface="Tw Cen MT" panose="020B0602020104020603" pitchFamily="34" charset="0"/>
                </a:rPr>
                <a:t/>
              </a:r>
              <a:br>
                <a:rPr lang="en-IN" sz="2400" b="1" i="1" dirty="0" smtClean="0">
                  <a:solidFill>
                    <a:srgbClr val="E8E5D6"/>
                  </a:solidFill>
                  <a:latin typeface="Tw Cen MT" panose="020B0602020104020603" pitchFamily="34" charset="0"/>
                </a:rPr>
              </a:br>
              <a:r>
                <a:rPr lang="en-IN" sz="2400" dirty="0" smtClean="0"/>
                <a:t/>
              </a:r>
              <a:br>
                <a:rPr lang="en-IN" sz="2400" dirty="0" smtClean="0"/>
              </a:br>
              <a:endParaRPr lang="en-US" sz="2400" b="1" i="1" dirty="0">
                <a:solidFill>
                  <a:srgbClr val="E8E5D6"/>
                </a:solidFill>
                <a:latin typeface="Tw Cen MT" panose="020B0602020104020603" pitchFamily="34" charset="0"/>
              </a:endParaRPr>
            </a:p>
          </p:txBody>
        </p:sp>
        <p:sp>
          <p:nvSpPr>
            <p:cNvPr id="36" name="TextBox 35">
              <a:extLst>
                <a:ext uri="{FF2B5EF4-FFF2-40B4-BE49-F238E27FC236}">
                  <a16:creationId xmlns:a16="http://schemas.microsoft.com/office/drawing/2014/main" xmlns="" id="{0BC5B12B-A531-4A7B-815C-3F559BA93972}"/>
                </a:ext>
              </a:extLst>
            </p:cNvPr>
            <p:cNvSpPr txBox="1"/>
            <p:nvPr/>
          </p:nvSpPr>
          <p:spPr>
            <a:xfrm>
              <a:off x="7067013" y="3880339"/>
              <a:ext cx="4643828" cy="1653051"/>
            </a:xfrm>
            <a:prstGeom prst="rect">
              <a:avLst/>
            </a:prstGeom>
            <a:noFill/>
          </p:spPr>
          <p:txBody>
            <a:bodyPr wrap="square" rtlCol="0">
              <a:spAutoFit/>
            </a:bodyPr>
            <a:lstStyle/>
            <a:p>
              <a:pPr algn="r"/>
              <a:r>
                <a:rPr lang="en-IN" sz="2000" b="1" i="1" dirty="0" smtClean="0">
                  <a:solidFill>
                    <a:srgbClr val="E8E5D6"/>
                  </a:solidFill>
                  <a:latin typeface="Tw Cen MT" panose="020B0602020104020603" pitchFamily="34" charset="0"/>
                </a:rPr>
                <a:t>20% of B2B organization say they don’t have technology implemented to take orders online and that their website isn’t built to handle large volumes of sales.</a:t>
              </a:r>
              <a:endParaRPr lang="en-US" sz="2000" b="1" i="1" dirty="0">
                <a:solidFill>
                  <a:srgbClr val="E8E5D6"/>
                </a:solidFill>
                <a:latin typeface="Tw Cen MT" panose="020B0602020104020603" pitchFamily="34" charset="0"/>
              </a:endParaRPr>
            </a:p>
          </p:txBody>
        </p:sp>
      </p:grpSp>
      <p:grpSp>
        <p:nvGrpSpPr>
          <p:cNvPr id="9" name="Group 56">
            <a:extLst>
              <a:ext uri="{FF2B5EF4-FFF2-40B4-BE49-F238E27FC236}">
                <a16:creationId xmlns:a16="http://schemas.microsoft.com/office/drawing/2014/main" xmlns="" id="{E48E6A22-EAEA-4D2F-B3A5-1A4A2F7BB224}"/>
              </a:ext>
            </a:extLst>
          </p:cNvPr>
          <p:cNvGrpSpPr/>
          <p:nvPr/>
        </p:nvGrpSpPr>
        <p:grpSpPr>
          <a:xfrm>
            <a:off x="7067013" y="5240216"/>
            <a:ext cx="4663985" cy="1432400"/>
            <a:chOff x="7067013" y="5421939"/>
            <a:chExt cx="4663985" cy="1310342"/>
          </a:xfrm>
        </p:grpSpPr>
        <p:sp>
          <p:nvSpPr>
            <p:cNvPr id="37" name="TextBox 36">
              <a:extLst>
                <a:ext uri="{FF2B5EF4-FFF2-40B4-BE49-F238E27FC236}">
                  <a16:creationId xmlns:a16="http://schemas.microsoft.com/office/drawing/2014/main" xmlns="" id="{982C470A-05C9-49A4-9E62-483E4CA38782}"/>
                </a:ext>
              </a:extLst>
            </p:cNvPr>
            <p:cNvSpPr txBox="1"/>
            <p:nvPr/>
          </p:nvSpPr>
          <p:spPr>
            <a:xfrm>
              <a:off x="7655169" y="5421939"/>
              <a:ext cx="4075829" cy="1200329"/>
            </a:xfrm>
            <a:prstGeom prst="rect">
              <a:avLst/>
            </a:prstGeom>
            <a:noFill/>
          </p:spPr>
          <p:txBody>
            <a:bodyPr wrap="square" rtlCol="0">
              <a:spAutoFit/>
            </a:bodyPr>
            <a:lstStyle/>
            <a:p>
              <a:pPr fontAlgn="base"/>
              <a:r>
                <a:rPr lang="en-IN" sz="2400" b="1" i="1" dirty="0" smtClean="0">
                  <a:solidFill>
                    <a:srgbClr val="E8E5D6"/>
                  </a:solidFill>
                  <a:latin typeface="Tw Cen MT" panose="020B0602020104020603" pitchFamily="34" charset="0"/>
                </a:rPr>
                <a:t>Long-term Customer Resistance</a:t>
              </a:r>
            </a:p>
            <a:p>
              <a:r>
                <a:rPr lang="en-IN" sz="2400" dirty="0" smtClean="0"/>
                <a:t/>
              </a:r>
              <a:br>
                <a:rPr lang="en-IN" sz="2400" dirty="0" smtClean="0"/>
              </a:br>
              <a:endParaRPr lang="en-US" sz="2400" i="1" dirty="0">
                <a:solidFill>
                  <a:srgbClr val="E8E5D6"/>
                </a:solidFill>
                <a:latin typeface="Tw Cen MT" panose="020B0602020104020603" pitchFamily="34" charset="0"/>
              </a:endParaRPr>
            </a:p>
          </p:txBody>
        </p:sp>
        <p:sp>
          <p:nvSpPr>
            <p:cNvPr id="38" name="TextBox 37">
              <a:extLst>
                <a:ext uri="{FF2B5EF4-FFF2-40B4-BE49-F238E27FC236}">
                  <a16:creationId xmlns:a16="http://schemas.microsoft.com/office/drawing/2014/main" xmlns="" id="{FD3B1900-C503-4ED3-BD7D-7D63457D6C1B}"/>
                </a:ext>
              </a:extLst>
            </p:cNvPr>
            <p:cNvSpPr txBox="1"/>
            <p:nvPr/>
          </p:nvSpPr>
          <p:spPr>
            <a:xfrm>
              <a:off x="7067013" y="5803165"/>
              <a:ext cx="4643828" cy="929116"/>
            </a:xfrm>
            <a:prstGeom prst="rect">
              <a:avLst/>
            </a:prstGeom>
            <a:noFill/>
          </p:spPr>
          <p:txBody>
            <a:bodyPr wrap="square" rtlCol="0">
              <a:spAutoFit/>
            </a:bodyPr>
            <a:lstStyle/>
            <a:p>
              <a:pPr algn="r"/>
              <a:r>
                <a:rPr lang="en-IN" sz="2000" b="1" i="1" dirty="0" smtClean="0">
                  <a:solidFill>
                    <a:srgbClr val="E8E5D6"/>
                  </a:solidFill>
                  <a:latin typeface="Tw Cen MT" panose="020B0602020104020603" pitchFamily="34" charset="0"/>
                </a:rPr>
                <a:t>64% of B2B organizations claim that their long-term customers’ resistance to change is a barrier to driving more online sales. </a:t>
              </a:r>
              <a:endParaRPr lang="en-US" sz="2000" b="1" i="1" dirty="0">
                <a:solidFill>
                  <a:srgbClr val="E8E5D6"/>
                </a:solidFill>
                <a:latin typeface="Tw Cen MT" panose="020B0602020104020603" pitchFamily="34" charset="0"/>
              </a:endParaRPr>
            </a:p>
          </p:txBody>
        </p:sp>
      </p:grpSp>
      <p:grpSp>
        <p:nvGrpSpPr>
          <p:cNvPr id="16" name="Group 50">
            <a:extLst>
              <a:ext uri="{FF2B5EF4-FFF2-40B4-BE49-F238E27FC236}">
                <a16:creationId xmlns:a16="http://schemas.microsoft.com/office/drawing/2014/main" xmlns="" id="{294DE450-3906-4C2A-BAE5-C082EC0BE962}"/>
              </a:ext>
            </a:extLst>
          </p:cNvPr>
          <p:cNvGrpSpPr/>
          <p:nvPr/>
        </p:nvGrpSpPr>
        <p:grpSpPr>
          <a:xfrm>
            <a:off x="8809201" y="513887"/>
            <a:ext cx="2921797" cy="715816"/>
            <a:chOff x="8809201" y="513887"/>
            <a:chExt cx="2921797" cy="715816"/>
          </a:xfrm>
        </p:grpSpPr>
        <p:pic>
          <p:nvPicPr>
            <p:cNvPr id="7" name="Picture 6">
              <a:extLst>
                <a:ext uri="{FF2B5EF4-FFF2-40B4-BE49-F238E27FC236}">
                  <a16:creationId xmlns:a16="http://schemas.microsoft.com/office/drawing/2014/main" xmlns="" id="{D6522ECA-BCCA-4A1F-887F-1E849F259F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15182" y="513887"/>
              <a:ext cx="715816" cy="715816"/>
            </a:xfrm>
            <a:prstGeom prst="rect">
              <a:avLst/>
            </a:prstGeom>
          </p:spPr>
        </p:pic>
        <p:sp>
          <p:nvSpPr>
            <p:cNvPr id="41" name="TextBox 40">
              <a:extLst>
                <a:ext uri="{FF2B5EF4-FFF2-40B4-BE49-F238E27FC236}">
                  <a16:creationId xmlns:a16="http://schemas.microsoft.com/office/drawing/2014/main" xmlns="" id="{011F4B8D-44D0-4C1F-BC56-65EFA419193E}"/>
                </a:ext>
              </a:extLst>
            </p:cNvPr>
            <p:cNvSpPr txBox="1"/>
            <p:nvPr/>
          </p:nvSpPr>
          <p:spPr>
            <a:xfrm>
              <a:off x="8809201" y="611255"/>
              <a:ext cx="2168276" cy="523220"/>
            </a:xfrm>
            <a:prstGeom prst="rect">
              <a:avLst/>
            </a:prstGeom>
            <a:noFill/>
          </p:spPr>
          <p:txBody>
            <a:bodyPr wrap="square" rtlCol="0">
              <a:spAutoFit/>
            </a:bodyPr>
            <a:lstStyle/>
            <a:p>
              <a:pPr algn="r"/>
              <a:endParaRPr lang="en-US" sz="2800" b="1" i="1" dirty="0">
                <a:solidFill>
                  <a:srgbClr val="E8E5D6"/>
                </a:solidFill>
                <a:latin typeface="Tw Cen MT" panose="020B0602020104020603" pitchFamily="34" charset="0"/>
              </a:endParaRPr>
            </a:p>
          </p:txBody>
        </p:sp>
      </p:grpSp>
      <p:grpSp>
        <p:nvGrpSpPr>
          <p:cNvPr id="17" name="Group 52">
            <a:extLst>
              <a:ext uri="{FF2B5EF4-FFF2-40B4-BE49-F238E27FC236}">
                <a16:creationId xmlns:a16="http://schemas.microsoft.com/office/drawing/2014/main" xmlns="" id="{2B3459AD-17B2-4C46-8AD2-2AD45E819969}"/>
              </a:ext>
            </a:extLst>
          </p:cNvPr>
          <p:cNvGrpSpPr/>
          <p:nvPr/>
        </p:nvGrpSpPr>
        <p:grpSpPr>
          <a:xfrm>
            <a:off x="7704607" y="2179286"/>
            <a:ext cx="2921797" cy="715816"/>
            <a:chOff x="7704607" y="2179286"/>
            <a:chExt cx="2921797" cy="715816"/>
          </a:xfrm>
        </p:grpSpPr>
        <p:pic>
          <p:nvPicPr>
            <p:cNvPr id="42" name="Picture 41">
              <a:extLst>
                <a:ext uri="{FF2B5EF4-FFF2-40B4-BE49-F238E27FC236}">
                  <a16:creationId xmlns:a16="http://schemas.microsoft.com/office/drawing/2014/main" xmlns="" id="{ADED02A0-8644-4495-BB6E-494887CA44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10588" y="2179286"/>
              <a:ext cx="715816" cy="715816"/>
            </a:xfrm>
            <a:prstGeom prst="rect">
              <a:avLst/>
            </a:prstGeom>
          </p:spPr>
        </p:pic>
        <p:sp>
          <p:nvSpPr>
            <p:cNvPr id="43" name="TextBox 42">
              <a:extLst>
                <a:ext uri="{FF2B5EF4-FFF2-40B4-BE49-F238E27FC236}">
                  <a16:creationId xmlns:a16="http://schemas.microsoft.com/office/drawing/2014/main" xmlns="" id="{A56D56A7-E19B-4592-8A56-67CBD4ADE21E}"/>
                </a:ext>
              </a:extLst>
            </p:cNvPr>
            <p:cNvSpPr txBox="1"/>
            <p:nvPr/>
          </p:nvSpPr>
          <p:spPr>
            <a:xfrm>
              <a:off x="7704607" y="2276654"/>
              <a:ext cx="2168276" cy="523220"/>
            </a:xfrm>
            <a:prstGeom prst="rect">
              <a:avLst/>
            </a:prstGeom>
            <a:noFill/>
          </p:spPr>
          <p:txBody>
            <a:bodyPr wrap="square" rtlCol="0">
              <a:spAutoFit/>
            </a:bodyPr>
            <a:lstStyle/>
            <a:p>
              <a:pPr algn="r"/>
              <a:endParaRPr lang="en-US" sz="2800" b="1" i="1" dirty="0">
                <a:solidFill>
                  <a:srgbClr val="E8E5D6"/>
                </a:solidFill>
                <a:latin typeface="Tw Cen MT" panose="020B0602020104020603" pitchFamily="34" charset="0"/>
              </a:endParaRPr>
            </a:p>
          </p:txBody>
        </p:sp>
      </p:grpSp>
      <p:grpSp>
        <p:nvGrpSpPr>
          <p:cNvPr id="18" name="Group 53">
            <a:extLst>
              <a:ext uri="{FF2B5EF4-FFF2-40B4-BE49-F238E27FC236}">
                <a16:creationId xmlns:a16="http://schemas.microsoft.com/office/drawing/2014/main" xmlns="" id="{2D310676-B3D0-4C88-81D3-80D2D32B3E9D}"/>
              </a:ext>
            </a:extLst>
          </p:cNvPr>
          <p:cNvGrpSpPr/>
          <p:nvPr/>
        </p:nvGrpSpPr>
        <p:grpSpPr>
          <a:xfrm>
            <a:off x="1976490" y="3857010"/>
            <a:ext cx="2168276" cy="715816"/>
            <a:chOff x="1976490" y="3857010"/>
            <a:chExt cx="2168276" cy="715816"/>
          </a:xfrm>
        </p:grpSpPr>
        <p:sp>
          <p:nvSpPr>
            <p:cNvPr id="44" name="TextBox 43">
              <a:extLst>
                <a:ext uri="{FF2B5EF4-FFF2-40B4-BE49-F238E27FC236}">
                  <a16:creationId xmlns:a16="http://schemas.microsoft.com/office/drawing/2014/main" xmlns="" id="{084A87A4-FDCF-4115-A620-EE71170D1890}"/>
                </a:ext>
              </a:extLst>
            </p:cNvPr>
            <p:cNvSpPr txBox="1"/>
            <p:nvPr/>
          </p:nvSpPr>
          <p:spPr>
            <a:xfrm>
              <a:off x="1976490" y="3929840"/>
              <a:ext cx="2168276" cy="523220"/>
            </a:xfrm>
            <a:prstGeom prst="rect">
              <a:avLst/>
            </a:prstGeom>
            <a:noFill/>
          </p:spPr>
          <p:txBody>
            <a:bodyPr wrap="square" rtlCol="0">
              <a:spAutoFit/>
            </a:bodyPr>
            <a:lstStyle/>
            <a:p>
              <a:pPr algn="r"/>
              <a:endParaRPr lang="en-US" sz="2800" b="1" i="1" dirty="0">
                <a:solidFill>
                  <a:srgbClr val="E8E5D6"/>
                </a:solidFill>
                <a:latin typeface="Tw Cen MT" panose="020B0602020104020603" pitchFamily="34" charset="0"/>
              </a:endParaRPr>
            </a:p>
          </p:txBody>
        </p:sp>
        <p:pic>
          <p:nvPicPr>
            <p:cNvPr id="45" name="Picture 44">
              <a:extLst>
                <a:ext uri="{FF2B5EF4-FFF2-40B4-BE49-F238E27FC236}">
                  <a16:creationId xmlns:a16="http://schemas.microsoft.com/office/drawing/2014/main" xmlns="" id="{69D373CB-A942-4BE4-94A2-34102BDD17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6490" y="3857010"/>
              <a:ext cx="715816" cy="715816"/>
            </a:xfrm>
            <a:prstGeom prst="rect">
              <a:avLst/>
            </a:prstGeom>
          </p:spPr>
        </p:pic>
      </p:grpSp>
      <p:grpSp>
        <p:nvGrpSpPr>
          <p:cNvPr id="48" name="Group 55">
            <a:extLst>
              <a:ext uri="{FF2B5EF4-FFF2-40B4-BE49-F238E27FC236}">
                <a16:creationId xmlns:a16="http://schemas.microsoft.com/office/drawing/2014/main" xmlns="" id="{8AA6D074-54B8-4D58-86E4-F8AD189D6E95}"/>
              </a:ext>
            </a:extLst>
          </p:cNvPr>
          <p:cNvGrpSpPr/>
          <p:nvPr/>
        </p:nvGrpSpPr>
        <p:grpSpPr>
          <a:xfrm>
            <a:off x="809335" y="5580607"/>
            <a:ext cx="2168276" cy="715816"/>
            <a:chOff x="809335" y="5580607"/>
            <a:chExt cx="2168276" cy="715816"/>
          </a:xfrm>
        </p:grpSpPr>
        <p:sp>
          <p:nvSpPr>
            <p:cNvPr id="46" name="TextBox 45">
              <a:extLst>
                <a:ext uri="{FF2B5EF4-FFF2-40B4-BE49-F238E27FC236}">
                  <a16:creationId xmlns:a16="http://schemas.microsoft.com/office/drawing/2014/main" xmlns="" id="{7BBDAB22-90C5-4236-B693-A84BB85D3287}"/>
                </a:ext>
              </a:extLst>
            </p:cNvPr>
            <p:cNvSpPr txBox="1"/>
            <p:nvPr/>
          </p:nvSpPr>
          <p:spPr>
            <a:xfrm>
              <a:off x="809335" y="5653437"/>
              <a:ext cx="2168276" cy="523220"/>
            </a:xfrm>
            <a:prstGeom prst="rect">
              <a:avLst/>
            </a:prstGeom>
            <a:noFill/>
          </p:spPr>
          <p:txBody>
            <a:bodyPr wrap="square" rtlCol="0">
              <a:spAutoFit/>
            </a:bodyPr>
            <a:lstStyle/>
            <a:p>
              <a:pPr algn="r"/>
              <a:endParaRPr lang="en-US" sz="2800" b="1" i="1" dirty="0">
                <a:solidFill>
                  <a:srgbClr val="E8E5D6"/>
                </a:solidFill>
                <a:latin typeface="Tw Cen MT" panose="020B0602020104020603" pitchFamily="34" charset="0"/>
              </a:endParaRPr>
            </a:p>
          </p:txBody>
        </p:sp>
        <p:pic>
          <p:nvPicPr>
            <p:cNvPr id="47" name="Picture 46">
              <a:extLst>
                <a:ext uri="{FF2B5EF4-FFF2-40B4-BE49-F238E27FC236}">
                  <a16:creationId xmlns:a16="http://schemas.microsoft.com/office/drawing/2014/main" xmlns="" id="{D408A758-1503-42FA-8EDB-1E1D911D3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335" y="5580607"/>
              <a:ext cx="715816" cy="715816"/>
            </a:xfrm>
            <a:prstGeom prst="rect">
              <a:avLst/>
            </a:prstGeom>
          </p:spPr>
        </p:pic>
      </p:grpSp>
      <p:grpSp>
        <p:nvGrpSpPr>
          <p:cNvPr id="49" name="Group 7">
            <a:extLst>
              <a:ext uri="{FF2B5EF4-FFF2-40B4-BE49-F238E27FC236}">
                <a16:creationId xmlns:a16="http://schemas.microsoft.com/office/drawing/2014/main" xmlns="" id="{4F057C57-E026-4AC2-8C47-1A3C209A4B91}"/>
              </a:ext>
            </a:extLst>
          </p:cNvPr>
          <p:cNvGrpSpPr/>
          <p:nvPr/>
        </p:nvGrpSpPr>
        <p:grpSpPr>
          <a:xfrm>
            <a:off x="6267035" y="-1"/>
            <a:ext cx="3626304" cy="1709019"/>
            <a:chOff x="6267035" y="-1"/>
            <a:chExt cx="3626304" cy="1709019"/>
          </a:xfrm>
        </p:grpSpPr>
        <p:sp>
          <p:nvSpPr>
            <p:cNvPr id="10" name="Parallelogram 9">
              <a:extLst>
                <a:ext uri="{FF2B5EF4-FFF2-40B4-BE49-F238E27FC236}">
                  <a16:creationId xmlns:a16="http://schemas.microsoft.com/office/drawing/2014/main" xmlns="" id="{89A2B921-79B6-4D5C-AD5F-FFE5B41ECD4B}"/>
                </a:ext>
              </a:extLst>
            </p:cNvPr>
            <p:cNvSpPr/>
            <p:nvPr/>
          </p:nvSpPr>
          <p:spPr>
            <a:xfrm>
              <a:off x="6267035" y="-1"/>
              <a:ext cx="3626304" cy="1709019"/>
            </a:xfrm>
            <a:prstGeom prst="parallelogram">
              <a:avLst>
                <a:gd name="adj" fmla="val 70487"/>
              </a:avLst>
            </a:prstGeom>
            <a:solidFill>
              <a:srgbClr val="E8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DFA44456-E3C9-4A9E-80FF-62BA61FFCE62}"/>
                </a:ext>
              </a:extLst>
            </p:cNvPr>
            <p:cNvSpPr txBox="1"/>
            <p:nvPr/>
          </p:nvSpPr>
          <p:spPr>
            <a:xfrm>
              <a:off x="6782204" y="500576"/>
              <a:ext cx="1884619" cy="1200329"/>
            </a:xfrm>
            <a:prstGeom prst="rect">
              <a:avLst/>
            </a:prstGeom>
            <a:noFill/>
          </p:spPr>
          <p:txBody>
            <a:bodyPr wrap="square" rtlCol="0">
              <a:spAutoFit/>
            </a:bodyPr>
            <a:lstStyle/>
            <a:p>
              <a:pPr algn="ctr"/>
              <a:endParaRPr lang="en-US" sz="7200" b="1" i="1" dirty="0">
                <a:solidFill>
                  <a:srgbClr val="00A0A8"/>
                </a:solidFill>
                <a:latin typeface="Tw Cen MT" panose="020B0602020104020603" pitchFamily="34" charset="0"/>
              </a:endParaRPr>
            </a:p>
          </p:txBody>
        </p:sp>
        <p:sp>
          <p:nvSpPr>
            <p:cNvPr id="31" name="TextBox 30">
              <a:extLst>
                <a:ext uri="{FF2B5EF4-FFF2-40B4-BE49-F238E27FC236}">
                  <a16:creationId xmlns:a16="http://schemas.microsoft.com/office/drawing/2014/main" xmlns="" id="{2A48E981-0440-46C6-92CA-2CD64D016B72}"/>
                </a:ext>
              </a:extLst>
            </p:cNvPr>
            <p:cNvSpPr txBox="1"/>
            <p:nvPr/>
          </p:nvSpPr>
          <p:spPr>
            <a:xfrm>
              <a:off x="7115909" y="443503"/>
              <a:ext cx="2567354" cy="1200329"/>
            </a:xfrm>
            <a:prstGeom prst="rect">
              <a:avLst/>
            </a:prstGeom>
            <a:noFill/>
          </p:spPr>
          <p:txBody>
            <a:bodyPr wrap="square" rtlCol="0">
              <a:spAutoFit/>
            </a:bodyPr>
            <a:lstStyle/>
            <a:p>
              <a:r>
                <a:rPr lang="en-US" sz="7200" b="1" i="1" dirty="0" smtClean="0">
                  <a:solidFill>
                    <a:srgbClr val="00A0A8"/>
                  </a:solidFill>
                  <a:latin typeface="Tw Cen MT" panose="020B0602020104020603" pitchFamily="34" charset="0"/>
                </a:rPr>
                <a:t>B2B</a:t>
              </a:r>
              <a:endParaRPr lang="en-US" sz="7200" b="1" i="1" dirty="0">
                <a:solidFill>
                  <a:srgbClr val="00A0A8"/>
                </a:solidFill>
                <a:latin typeface="Tw Cen MT" panose="020B0602020104020603" pitchFamily="34" charset="0"/>
              </a:endParaRPr>
            </a:p>
          </p:txBody>
        </p:sp>
      </p:grpSp>
      <p:grpSp>
        <p:nvGrpSpPr>
          <p:cNvPr id="50" name="Group 8">
            <a:extLst>
              <a:ext uri="{FF2B5EF4-FFF2-40B4-BE49-F238E27FC236}">
                <a16:creationId xmlns:a16="http://schemas.microsoft.com/office/drawing/2014/main" xmlns="" id="{85EC0FFC-7FFF-4D63-A4B6-DBEED8C8183C}"/>
              </a:ext>
            </a:extLst>
          </p:cNvPr>
          <p:cNvGrpSpPr/>
          <p:nvPr/>
        </p:nvGrpSpPr>
        <p:grpSpPr>
          <a:xfrm>
            <a:off x="5067714" y="1709018"/>
            <a:ext cx="3626304" cy="1709019"/>
            <a:chOff x="5067714" y="1709018"/>
            <a:chExt cx="3626304" cy="1709019"/>
          </a:xfrm>
        </p:grpSpPr>
        <p:sp>
          <p:nvSpPr>
            <p:cNvPr id="11" name="Parallelogram 10">
              <a:extLst>
                <a:ext uri="{FF2B5EF4-FFF2-40B4-BE49-F238E27FC236}">
                  <a16:creationId xmlns:a16="http://schemas.microsoft.com/office/drawing/2014/main" xmlns="" id="{05DDD72E-F4F6-41A0-AC64-9603FF78CFA2}"/>
                </a:ext>
              </a:extLst>
            </p:cNvPr>
            <p:cNvSpPr/>
            <p:nvPr/>
          </p:nvSpPr>
          <p:spPr>
            <a:xfrm>
              <a:off x="5067714" y="1709018"/>
              <a:ext cx="3626304" cy="1709019"/>
            </a:xfrm>
            <a:prstGeom prst="parallelogram">
              <a:avLst>
                <a:gd name="adj" fmla="val 70487"/>
              </a:avLst>
            </a:prstGeom>
            <a:solidFill>
              <a:srgbClr val="E8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xmlns="" id="{A2C3D8D5-CC86-45D7-852E-F86A444E23FB}"/>
                </a:ext>
              </a:extLst>
            </p:cNvPr>
            <p:cNvSpPr txBox="1"/>
            <p:nvPr/>
          </p:nvSpPr>
          <p:spPr>
            <a:xfrm>
              <a:off x="5595908" y="2162155"/>
              <a:ext cx="1884619" cy="1200329"/>
            </a:xfrm>
            <a:prstGeom prst="rect">
              <a:avLst/>
            </a:prstGeom>
            <a:noFill/>
          </p:spPr>
          <p:txBody>
            <a:bodyPr wrap="square" rtlCol="0">
              <a:spAutoFit/>
            </a:bodyPr>
            <a:lstStyle/>
            <a:p>
              <a:pPr algn="ctr"/>
              <a:endParaRPr lang="en-US" sz="7200" b="1" i="1" dirty="0">
                <a:solidFill>
                  <a:srgbClr val="E2CF70"/>
                </a:solidFill>
                <a:latin typeface="Tw Cen MT" panose="020B0602020104020603" pitchFamily="34" charset="0"/>
              </a:endParaRPr>
            </a:p>
          </p:txBody>
        </p:sp>
        <p:sp>
          <p:nvSpPr>
            <p:cNvPr id="32" name="TextBox 31">
              <a:extLst>
                <a:ext uri="{FF2B5EF4-FFF2-40B4-BE49-F238E27FC236}">
                  <a16:creationId xmlns:a16="http://schemas.microsoft.com/office/drawing/2014/main" xmlns="" id="{59252CF6-F4C1-4C11-B26C-300D3B35E9AB}"/>
                </a:ext>
              </a:extLst>
            </p:cNvPr>
            <p:cNvSpPr txBox="1"/>
            <p:nvPr/>
          </p:nvSpPr>
          <p:spPr>
            <a:xfrm>
              <a:off x="5816231" y="2201778"/>
              <a:ext cx="2458100" cy="1200329"/>
            </a:xfrm>
            <a:prstGeom prst="rect">
              <a:avLst/>
            </a:prstGeom>
            <a:noFill/>
          </p:spPr>
          <p:txBody>
            <a:bodyPr wrap="square" rtlCol="0">
              <a:spAutoFit/>
            </a:bodyPr>
            <a:lstStyle/>
            <a:p>
              <a:r>
                <a:rPr lang="en-US" sz="7200" b="1" i="1" dirty="0" smtClean="0">
                  <a:solidFill>
                    <a:srgbClr val="E2CF70"/>
                  </a:solidFill>
                  <a:latin typeface="Tw Cen MT" panose="020B0602020104020603" pitchFamily="34" charset="0"/>
                </a:rPr>
                <a:t>01</a:t>
              </a:r>
            </a:p>
          </p:txBody>
        </p:sp>
      </p:grpSp>
      <p:grpSp>
        <p:nvGrpSpPr>
          <p:cNvPr id="51" name="Group 47">
            <a:extLst>
              <a:ext uri="{FF2B5EF4-FFF2-40B4-BE49-F238E27FC236}">
                <a16:creationId xmlns:a16="http://schemas.microsoft.com/office/drawing/2014/main" xmlns="" id="{AEFBFCFC-31C2-4850-8730-2E0245D0D4E8}"/>
              </a:ext>
            </a:extLst>
          </p:cNvPr>
          <p:cNvGrpSpPr/>
          <p:nvPr/>
        </p:nvGrpSpPr>
        <p:grpSpPr>
          <a:xfrm>
            <a:off x="3854223" y="3418036"/>
            <a:ext cx="3626304" cy="1736865"/>
            <a:chOff x="3854223" y="3418036"/>
            <a:chExt cx="3626304" cy="1736865"/>
          </a:xfrm>
        </p:grpSpPr>
        <p:sp>
          <p:nvSpPr>
            <p:cNvPr id="12" name="Parallelogram 11">
              <a:extLst>
                <a:ext uri="{FF2B5EF4-FFF2-40B4-BE49-F238E27FC236}">
                  <a16:creationId xmlns:a16="http://schemas.microsoft.com/office/drawing/2014/main" xmlns="" id="{6E5DA36A-0003-47A4-850B-8ADE81C1D6E8}"/>
                </a:ext>
              </a:extLst>
            </p:cNvPr>
            <p:cNvSpPr/>
            <p:nvPr/>
          </p:nvSpPr>
          <p:spPr>
            <a:xfrm>
              <a:off x="3854223" y="3418036"/>
              <a:ext cx="3626304" cy="1730036"/>
            </a:xfrm>
            <a:prstGeom prst="parallelogram">
              <a:avLst>
                <a:gd name="adj" fmla="val 70487"/>
              </a:avLst>
            </a:prstGeom>
            <a:solidFill>
              <a:srgbClr val="E8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xmlns="" id="{8FB20AB4-D043-434C-BA43-141A4D0E4E0B}"/>
                </a:ext>
              </a:extLst>
            </p:cNvPr>
            <p:cNvSpPr txBox="1"/>
            <p:nvPr/>
          </p:nvSpPr>
          <p:spPr>
            <a:xfrm>
              <a:off x="4342797" y="3888509"/>
              <a:ext cx="1884619" cy="1200329"/>
            </a:xfrm>
            <a:prstGeom prst="rect">
              <a:avLst/>
            </a:prstGeom>
            <a:noFill/>
          </p:spPr>
          <p:txBody>
            <a:bodyPr wrap="square" rtlCol="0">
              <a:spAutoFit/>
            </a:bodyPr>
            <a:lstStyle/>
            <a:p>
              <a:pPr algn="ctr"/>
              <a:endParaRPr lang="en-US" sz="7200" b="1" i="1" dirty="0">
                <a:solidFill>
                  <a:srgbClr val="FF685C"/>
                </a:solidFill>
                <a:latin typeface="Tw Cen MT" panose="020B0602020104020603" pitchFamily="34" charset="0"/>
              </a:endParaRPr>
            </a:p>
          </p:txBody>
        </p:sp>
        <p:sp>
          <p:nvSpPr>
            <p:cNvPr id="39" name="TextBox 38">
              <a:extLst>
                <a:ext uri="{FF2B5EF4-FFF2-40B4-BE49-F238E27FC236}">
                  <a16:creationId xmlns:a16="http://schemas.microsoft.com/office/drawing/2014/main" xmlns="" id="{3EA65331-81C3-4C66-8E42-6D25A2176F15}"/>
                </a:ext>
              </a:extLst>
            </p:cNvPr>
            <p:cNvSpPr txBox="1"/>
            <p:nvPr/>
          </p:nvSpPr>
          <p:spPr>
            <a:xfrm>
              <a:off x="4716378" y="3954572"/>
              <a:ext cx="1888959" cy="1200329"/>
            </a:xfrm>
            <a:prstGeom prst="rect">
              <a:avLst/>
            </a:prstGeom>
            <a:noFill/>
          </p:spPr>
          <p:txBody>
            <a:bodyPr wrap="square" rtlCol="0">
              <a:spAutoFit/>
            </a:bodyPr>
            <a:lstStyle/>
            <a:p>
              <a:r>
                <a:rPr lang="en-US" sz="7200" b="1" i="1" dirty="0" smtClean="0">
                  <a:solidFill>
                    <a:srgbClr val="FF685C"/>
                  </a:solidFill>
                  <a:latin typeface="Tw Cen MT" panose="020B0602020104020603" pitchFamily="34" charset="0"/>
                </a:rPr>
                <a:t>02</a:t>
              </a:r>
            </a:p>
          </p:txBody>
        </p:sp>
      </p:grpSp>
      <p:grpSp>
        <p:nvGrpSpPr>
          <p:cNvPr id="52" name="Group 48">
            <a:extLst>
              <a:ext uri="{FF2B5EF4-FFF2-40B4-BE49-F238E27FC236}">
                <a16:creationId xmlns:a16="http://schemas.microsoft.com/office/drawing/2014/main" xmlns="" id="{B0809E47-5C79-41DF-AE7F-F3B667173A06}"/>
              </a:ext>
            </a:extLst>
          </p:cNvPr>
          <p:cNvGrpSpPr/>
          <p:nvPr/>
        </p:nvGrpSpPr>
        <p:grpSpPr>
          <a:xfrm>
            <a:off x="2640731" y="5148072"/>
            <a:ext cx="3626304" cy="1730036"/>
            <a:chOff x="2640731" y="5148072"/>
            <a:chExt cx="3626304" cy="1730036"/>
          </a:xfrm>
        </p:grpSpPr>
        <p:sp>
          <p:nvSpPr>
            <p:cNvPr id="19" name="Parallelogram 18">
              <a:extLst>
                <a:ext uri="{FF2B5EF4-FFF2-40B4-BE49-F238E27FC236}">
                  <a16:creationId xmlns:a16="http://schemas.microsoft.com/office/drawing/2014/main" xmlns="" id="{B5AA8158-4D8A-4B4A-A0A7-73EDE262F4FF}"/>
                </a:ext>
              </a:extLst>
            </p:cNvPr>
            <p:cNvSpPr/>
            <p:nvPr/>
          </p:nvSpPr>
          <p:spPr>
            <a:xfrm>
              <a:off x="2640731" y="5148072"/>
              <a:ext cx="3626304" cy="1730036"/>
            </a:xfrm>
            <a:prstGeom prst="parallelogram">
              <a:avLst>
                <a:gd name="adj" fmla="val 70487"/>
              </a:avLst>
            </a:prstGeom>
            <a:solidFill>
              <a:srgbClr val="E8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xmlns="" id="{A427CB62-FB87-4FA9-B2C1-8DF959003B2F}"/>
                </a:ext>
              </a:extLst>
            </p:cNvPr>
            <p:cNvSpPr txBox="1"/>
            <p:nvPr/>
          </p:nvSpPr>
          <p:spPr>
            <a:xfrm>
              <a:off x="3202457" y="5545815"/>
              <a:ext cx="1884619" cy="1200329"/>
            </a:xfrm>
            <a:prstGeom prst="rect">
              <a:avLst/>
            </a:prstGeom>
            <a:noFill/>
          </p:spPr>
          <p:txBody>
            <a:bodyPr wrap="square" rtlCol="0">
              <a:spAutoFit/>
            </a:bodyPr>
            <a:lstStyle/>
            <a:p>
              <a:pPr algn="ctr"/>
              <a:r>
                <a:rPr lang="en-US" sz="7200" b="1" i="1" dirty="0" smtClean="0">
                  <a:solidFill>
                    <a:srgbClr val="5D7373"/>
                  </a:solidFill>
                  <a:latin typeface="Tw Cen MT" panose="020B0602020104020603" pitchFamily="34" charset="0"/>
                </a:rPr>
                <a:t>03</a:t>
              </a:r>
              <a:endParaRPr lang="en-US" sz="7200" b="1" i="1" dirty="0">
                <a:solidFill>
                  <a:srgbClr val="5D7373"/>
                </a:solidFill>
                <a:latin typeface="Tw Cen MT" panose="020B0602020104020603" pitchFamily="34" charset="0"/>
              </a:endParaRPr>
            </a:p>
          </p:txBody>
        </p:sp>
        <p:sp>
          <p:nvSpPr>
            <p:cNvPr id="40" name="TextBox 39">
              <a:extLst>
                <a:ext uri="{FF2B5EF4-FFF2-40B4-BE49-F238E27FC236}">
                  <a16:creationId xmlns:a16="http://schemas.microsoft.com/office/drawing/2014/main" xmlns="" id="{17606FC1-FF5E-4212-9885-996E5760D5C7}"/>
                </a:ext>
              </a:extLst>
            </p:cNvPr>
            <p:cNvSpPr txBox="1"/>
            <p:nvPr/>
          </p:nvSpPr>
          <p:spPr>
            <a:xfrm>
              <a:off x="3702702" y="5314104"/>
              <a:ext cx="2458100" cy="523220"/>
            </a:xfrm>
            <a:prstGeom prst="rect">
              <a:avLst/>
            </a:prstGeom>
            <a:noFill/>
          </p:spPr>
          <p:txBody>
            <a:bodyPr wrap="square" rtlCol="0">
              <a:spAutoFit/>
            </a:bodyPr>
            <a:lstStyle/>
            <a:p>
              <a:endParaRPr lang="en-US" sz="2800" b="1" i="1" dirty="0">
                <a:solidFill>
                  <a:srgbClr val="5D7373"/>
                </a:solidFill>
                <a:latin typeface="Tw Cen MT" panose="020B0602020104020603" pitchFamily="34" charset="0"/>
              </a:endParaRPr>
            </a:p>
          </p:txBody>
        </p:sp>
      </p:grpSp>
      <p:sp>
        <p:nvSpPr>
          <p:cNvPr id="2" name="Rectangle 1">
            <a:extLst>
              <a:ext uri="{FF2B5EF4-FFF2-40B4-BE49-F238E27FC236}">
                <a16:creationId xmlns:a16="http://schemas.microsoft.com/office/drawing/2014/main" xmlns="" id="{0BF08540-0DA2-4B14-B41B-76A87B22AD82}"/>
              </a:ext>
            </a:extLst>
          </p:cNvPr>
          <p:cNvSpPr/>
          <p:nvPr/>
        </p:nvSpPr>
        <p:spPr>
          <a:xfrm>
            <a:off x="0" y="1579303"/>
            <a:ext cx="12192000" cy="115413"/>
          </a:xfrm>
          <a:prstGeom prst="rect">
            <a:avLst/>
          </a:prstGeom>
          <a:solidFill>
            <a:srgbClr val="67544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A4C315C0-1C74-4F40-A1FD-6F7E5BA767E9}"/>
              </a:ext>
            </a:extLst>
          </p:cNvPr>
          <p:cNvSpPr/>
          <p:nvPr/>
        </p:nvSpPr>
        <p:spPr>
          <a:xfrm>
            <a:off x="0" y="3362150"/>
            <a:ext cx="12192000" cy="115413"/>
          </a:xfrm>
          <a:prstGeom prst="rect">
            <a:avLst/>
          </a:prstGeom>
          <a:solidFill>
            <a:srgbClr val="67544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9477143D-5A92-44FF-AF9D-6AC1B0A7DED8}"/>
              </a:ext>
            </a:extLst>
          </p:cNvPr>
          <p:cNvSpPr/>
          <p:nvPr/>
        </p:nvSpPr>
        <p:spPr>
          <a:xfrm>
            <a:off x="0" y="5062935"/>
            <a:ext cx="12192000" cy="115413"/>
          </a:xfrm>
          <a:prstGeom prst="rect">
            <a:avLst/>
          </a:prstGeom>
          <a:solidFill>
            <a:srgbClr val="67544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68C82746-71AA-4307-BC02-EBE9AFE77BB5}"/>
              </a:ext>
            </a:extLst>
          </p:cNvPr>
          <p:cNvSpPr/>
          <p:nvPr/>
        </p:nvSpPr>
        <p:spPr>
          <a:xfrm>
            <a:off x="0" y="6763720"/>
            <a:ext cx="12192000" cy="115413"/>
          </a:xfrm>
          <a:prstGeom prst="rect">
            <a:avLst/>
          </a:prstGeom>
          <a:solidFill>
            <a:srgbClr val="67544B"/>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E3562231-FAFD-4739-89BA-A017C5B1C54B}"/>
              </a:ext>
            </a:extLst>
          </p:cNvPr>
          <p:cNvSpPr/>
          <p:nvPr/>
        </p:nvSpPr>
        <p:spPr>
          <a:xfrm>
            <a:off x="0" y="-21134"/>
            <a:ext cx="12192000" cy="115413"/>
          </a:xfrm>
          <a:prstGeom prst="rect">
            <a:avLst/>
          </a:prstGeom>
          <a:solidFill>
            <a:srgbClr val="67544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693459C8-F5E8-4328-95D6-2167EC774A9C}"/>
              </a:ext>
            </a:extLst>
          </p:cNvPr>
          <p:cNvSpPr/>
          <p:nvPr/>
        </p:nvSpPr>
        <p:spPr>
          <a:xfrm rot="5400000">
            <a:off x="-3391915" y="3370780"/>
            <a:ext cx="6899242" cy="115413"/>
          </a:xfrm>
          <a:prstGeom prst="rect">
            <a:avLst/>
          </a:prstGeom>
          <a:solidFill>
            <a:srgbClr val="67544B"/>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xmlns="" id="{E84B9CBB-E517-46E8-88BB-51F2614B1041}"/>
              </a:ext>
            </a:extLst>
          </p:cNvPr>
          <p:cNvSpPr/>
          <p:nvPr/>
        </p:nvSpPr>
        <p:spPr>
          <a:xfrm rot="5400000">
            <a:off x="8684672" y="3370780"/>
            <a:ext cx="6899242" cy="115413"/>
          </a:xfrm>
          <a:prstGeom prst="rect">
            <a:avLst/>
          </a:prstGeom>
          <a:solidFill>
            <a:srgbClr val="67544B"/>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04427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1+#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0-#ppt_w/2"/>
                                          </p:val>
                                        </p:tav>
                                        <p:tav tm="100000">
                                          <p:val>
                                            <p:strVal val="#ppt_x"/>
                                          </p:val>
                                        </p:tav>
                                      </p:tavLst>
                                    </p:anim>
                                    <p:anim calcmode="lin" valueType="num">
                                      <p:cBhvr additive="base">
                                        <p:cTn id="12" dur="500" fill="hold"/>
                                        <p:tgtEl>
                                          <p:spTgt spid="5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additive="base">
                                        <p:cTn id="15" dur="500" fill="hold"/>
                                        <p:tgtEl>
                                          <p:spTgt spid="51"/>
                                        </p:tgtEl>
                                        <p:attrNameLst>
                                          <p:attrName>ppt_x</p:attrName>
                                        </p:attrNameLst>
                                      </p:cBhvr>
                                      <p:tavLst>
                                        <p:tav tm="0">
                                          <p:val>
                                            <p:strVal val="1+#ppt_w/2"/>
                                          </p:val>
                                        </p:tav>
                                        <p:tav tm="100000">
                                          <p:val>
                                            <p:strVal val="#ppt_x"/>
                                          </p:val>
                                        </p:tav>
                                      </p:tavLst>
                                    </p:anim>
                                    <p:anim calcmode="lin" valueType="num">
                                      <p:cBhvr additive="base">
                                        <p:cTn id="16" dur="500" fill="hold"/>
                                        <p:tgtEl>
                                          <p:spTgt spid="51"/>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0-#ppt_w/2"/>
                                          </p:val>
                                        </p:tav>
                                        <p:tav tm="100000">
                                          <p:val>
                                            <p:strVal val="#ppt_x"/>
                                          </p:val>
                                        </p:tav>
                                      </p:tavLst>
                                    </p:anim>
                                    <p:anim calcmode="lin" valueType="num">
                                      <p:cBhvr additive="base">
                                        <p:cTn id="20"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1+#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0-#ppt_w/2"/>
                                          </p:val>
                                        </p:tav>
                                        <p:tav tm="100000">
                                          <p:val>
                                            <p:strVal val="#ppt_x"/>
                                          </p:val>
                                        </p:tav>
                                      </p:tavLst>
                                    </p:anim>
                                    <p:anim calcmode="lin" valueType="num">
                                      <p:cBhvr additive="base">
                                        <p:cTn id="3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1+#ppt_w/2"/>
                                          </p:val>
                                        </p:tav>
                                        <p:tav tm="100000">
                                          <p:val>
                                            <p:strVal val="#ppt_x"/>
                                          </p:val>
                                        </p:tav>
                                      </p:tavLst>
                                    </p:anim>
                                    <p:anim calcmode="lin" valueType="num">
                                      <p:cBhvr additive="base">
                                        <p:cTn id="36" dur="500" fill="hold"/>
                                        <p:tgtEl>
                                          <p:spTgt spid="5"/>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0-#ppt_w/2"/>
                                          </p:val>
                                        </p:tav>
                                        <p:tav tm="100000">
                                          <p:val>
                                            <p:strVal val="#ppt_x"/>
                                          </p:val>
                                        </p:tav>
                                      </p:tavLst>
                                    </p:anim>
                                    <p:anim calcmode="lin" valueType="num">
                                      <p:cBhvr additive="base">
                                        <p:cTn id="4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1+#ppt_w/2"/>
                                          </p:val>
                                        </p:tav>
                                        <p:tav tm="100000">
                                          <p:val>
                                            <p:strVal val="#ppt_x"/>
                                          </p:val>
                                        </p:tav>
                                      </p:tavLst>
                                    </p:anim>
                                    <p:anim calcmode="lin" valueType="num">
                                      <p:cBhvr additive="base">
                                        <p:cTn id="46" dur="500" fill="hold"/>
                                        <p:tgtEl>
                                          <p:spTgt spid="18"/>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0-#ppt_w/2"/>
                                          </p:val>
                                        </p:tav>
                                        <p:tav tm="100000">
                                          <p:val>
                                            <p:strVal val="#ppt_x"/>
                                          </p:val>
                                        </p:tav>
                                      </p:tavLst>
                                    </p:anim>
                                    <p:anim calcmode="lin" valueType="num">
                                      <p:cBhvr additive="base">
                                        <p:cTn id="5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0-#ppt_w/2"/>
                                          </p:val>
                                        </p:tav>
                                        <p:tav tm="100000">
                                          <p:val>
                                            <p:strVal val="#ppt_x"/>
                                          </p:val>
                                        </p:tav>
                                      </p:tavLst>
                                    </p:anim>
                                    <p:anim calcmode="lin" valueType="num">
                                      <p:cBhvr additive="base">
                                        <p:cTn id="56" dur="500" fill="hold"/>
                                        <p:tgtEl>
                                          <p:spTgt spid="9"/>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anim calcmode="lin" valueType="num">
                                      <p:cBhvr additive="base">
                                        <p:cTn id="59" dur="500" fill="hold"/>
                                        <p:tgtEl>
                                          <p:spTgt spid="48"/>
                                        </p:tgtEl>
                                        <p:attrNameLst>
                                          <p:attrName>ppt_x</p:attrName>
                                        </p:attrNameLst>
                                      </p:cBhvr>
                                      <p:tavLst>
                                        <p:tav tm="0">
                                          <p:val>
                                            <p:strVal val="1+#ppt_w/2"/>
                                          </p:val>
                                        </p:tav>
                                        <p:tav tm="100000">
                                          <p:val>
                                            <p:strVal val="#ppt_x"/>
                                          </p:val>
                                        </p:tav>
                                      </p:tavLst>
                                    </p:anim>
                                    <p:anim calcmode="lin" valueType="num">
                                      <p:cBhvr additive="base">
                                        <p:cTn id="60"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2722</TotalTime>
  <Words>1226</Words>
  <Application>Microsoft Office PowerPoint</Application>
  <PresentationFormat>Custom</PresentationFormat>
  <Paragraphs>191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Saad Ghojaria</dc:creator>
  <cp:lastModifiedBy>LENOVO</cp:lastModifiedBy>
  <cp:revision>110</cp:revision>
  <dcterms:created xsi:type="dcterms:W3CDTF">2017-11-24T08:00:11Z</dcterms:created>
  <dcterms:modified xsi:type="dcterms:W3CDTF">2019-09-17T18:58:50Z</dcterms:modified>
</cp:coreProperties>
</file>