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81" r:id="rId20"/>
    <p:sldId id="276" r:id="rId21"/>
    <p:sldId id="277" r:id="rId22"/>
    <p:sldId id="278" r:id="rId23"/>
    <p:sldId id="279" r:id="rId24"/>
    <p:sldId id="280" r:id="rId25"/>
    <p:sldId id="272" r:id="rId26"/>
    <p:sldId id="27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  <p15:guide id="3" orient="horz" pos="1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F1A275-EBDE-4F03-B6B8-DE5C1E606DD3}">
  <a:tblStyle styleId="{94F1A275-EBDE-4F03-B6B8-DE5C1E606DD3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480" y="221"/>
      </p:cViewPr>
      <p:guideLst>
        <p:guide orient="horz" pos="2160"/>
        <p:guide orient="horz" pos="14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6547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abilitygeek.com/automatic-speech-recognition-asr-software-an-introduc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https://usabilitygeek.com/automatic-speech-recognition-asr-software-an-introduction/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model" TargetMode="External"/><Relationship Id="rId2" Type="http://schemas.openxmlformats.org/officeDocument/2006/relationships/hyperlink" Target="https://en.wikipedia.org/wiki/Statistical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Markov_proces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803868"/>
            <a:ext cx="7772400" cy="236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rebuchet MS"/>
              <a:buNone/>
            </a:pPr>
            <a:r>
              <a:rPr lang="en-IN" sz="4400" b="1">
                <a:solidFill>
                  <a:schemeClr val="accent2"/>
                </a:solidFill>
              </a:rPr>
              <a:t>Spoken Language Understanding using </a:t>
            </a:r>
            <a:br>
              <a:rPr lang="en-IN" sz="4400" b="1">
                <a:solidFill>
                  <a:schemeClr val="accent2"/>
                </a:solidFill>
              </a:rPr>
            </a:br>
            <a:r>
              <a:rPr lang="en-IN" sz="4400" b="1">
                <a:solidFill>
                  <a:schemeClr val="accent2"/>
                </a:solidFill>
              </a:rPr>
              <a:t>Pre-training technique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3762324"/>
            <a:ext cx="7772400" cy="157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>
                <a:solidFill>
                  <a:schemeClr val="accent2"/>
                </a:solidFill>
              </a:rPr>
              <a:t>Project Guide: Prof. Suresh. R. Mestry</a:t>
            </a:r>
            <a:endParaRPr sz="24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sz="2400">
                <a:solidFill>
                  <a:schemeClr val="accent2"/>
                </a:solidFill>
              </a:rPr>
              <a:t>Members: Saad Ghojaria, Rahul Kotian, Yash Sawant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662094" y="0"/>
            <a:ext cx="8596668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IN" sz="3240"/>
              <a:t> </a:t>
            </a:r>
            <a:br>
              <a:rPr lang="en-IN" sz="3240"/>
            </a:br>
            <a:r>
              <a:rPr lang="en-IN" sz="3959" b="1">
                <a:solidFill>
                  <a:schemeClr val="accent2"/>
                </a:solidFill>
              </a:rPr>
              <a:t>End-to-End SLU V/S Conventional SLU system 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662109" y="2647078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End-to-End SLU system maps :-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Speech directly to → intent 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model is first pre-trained to predict words and phonemes-improves performance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2"/>
          </p:nvPr>
        </p:nvSpPr>
        <p:spPr>
          <a:xfrm>
            <a:off x="5074710" y="26470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Conventional SLU system maps :-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Speech → text → intent,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No pre-training is done hence results are slow.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>
            <a:spLocks noGrp="1"/>
          </p:cNvSpPr>
          <p:nvPr>
            <p:ph type="pic" idx="2"/>
          </p:nvPr>
        </p:nvSpPr>
        <p:spPr>
          <a:xfrm>
            <a:off x="677334" y="14478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00" y="1211821"/>
            <a:ext cx="9250679" cy="4317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772350" y="491225"/>
            <a:ext cx="84066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Conventional SLU vs End-to-End SLU</a:t>
            </a:r>
            <a:endParaRPr sz="2800" b="1">
              <a:solidFill>
                <a:srgbClr val="2E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942250" y="5901550"/>
            <a:ext cx="2991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451405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r>
              <a:rPr lang="en-IN" b="1">
                <a:solidFill>
                  <a:schemeClr val="accent2"/>
                </a:solidFill>
              </a:rPr>
              <a:t>Problem Statement &amp; Objective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753626" y="1818750"/>
            <a:ext cx="8098345" cy="387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>
                <a:solidFill>
                  <a:srgbClr val="404040"/>
                </a:solidFill>
              </a:rPr>
              <a:t>In ASR the words which have similar sounding can be difficult for the machine to understand so incorrect input may be detected.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If for new words; the dataset is not trained then the classification cannot be done efficiently and the intent won’t be correct.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2"/>
              </a:solidFill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ctrTitle"/>
          </p:nvPr>
        </p:nvSpPr>
        <p:spPr>
          <a:xfrm>
            <a:off x="1175657" y="452176"/>
            <a:ext cx="8098346" cy="119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r>
              <a:rPr lang="en-IN" sz="3600" b="1">
                <a:solidFill>
                  <a:schemeClr val="accent2"/>
                </a:solidFill>
              </a:rPr>
              <a:t>Scope</a:t>
            </a:r>
            <a:endParaRPr sz="3600" b="1">
              <a:solidFill>
                <a:schemeClr val="accent2"/>
              </a:solidFill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1145326" y="1728317"/>
            <a:ext cx="7766936" cy="232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IN" sz="1600">
                <a:solidFill>
                  <a:schemeClr val="dk2"/>
                </a:solidFill>
              </a:rPr>
              <a:t>1. With significant improvements in the processing time, the end-to-end approach can be implemented for real-time applications like voice-activated personal assistants.</a:t>
            </a:r>
            <a:endParaRPr sz="16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>
                <a:solidFill>
                  <a:schemeClr val="dk2"/>
                </a:solidFill>
              </a:rPr>
              <a:t>2. With every input fed to the machine, the machine is able to learn and then predict the words from the pre-trained set</a:t>
            </a:r>
            <a:endParaRPr sz="16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>
                <a:solidFill>
                  <a:schemeClr val="dk2"/>
                </a:solidFill>
              </a:rPr>
              <a:t>3. As the pre-trained set will contain the most commonly used words, the processing &amp; predicting time along with data requirement is reduced by a lot. This will benefit the IoT based home automation devices.</a:t>
            </a:r>
            <a:endParaRPr sz="16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>
                <a:solidFill>
                  <a:schemeClr val="dk2"/>
                </a:solidFill>
              </a:rPr>
              <a:t>4. The future scope would be to recognize live speech, which would require more resources including larger speech databases, acoustic models and exhaustive vocabularies to produce good recognition results.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ctrTitle"/>
          </p:nvPr>
        </p:nvSpPr>
        <p:spPr>
          <a:xfrm>
            <a:off x="976400" y="510279"/>
            <a:ext cx="77670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endParaRPr sz="40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1">
                <a:solidFill>
                  <a:schemeClr val="accent2"/>
                </a:solidFill>
              </a:rPr>
              <a:t>Proposed System</a:t>
            </a:r>
            <a:endParaRPr sz="4000" b="1">
              <a:solidFill>
                <a:schemeClr val="accent2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040950" y="1959425"/>
            <a:ext cx="8143800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Trebuchet MS"/>
                <a:ea typeface="Trebuchet MS"/>
                <a:cs typeface="Trebuchet MS"/>
                <a:sym typeface="Trebuchet MS"/>
              </a:rPr>
              <a:t>We are proposing end to end speech recognition using SLU wherein the main focus is on the pre-training rather than recognition and increase the efficiency.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1">
                <a:solidFill>
                  <a:schemeClr val="accent2"/>
                </a:solidFill>
              </a:rPr>
              <a:t>List Of Algorithms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7535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►"/>
            </a:pPr>
            <a:r>
              <a:rPr lang="en-IN" sz="2100"/>
              <a:t>Hidden Markov Model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It is a statistical representation of the phonemes to the pronunciation wherein a table is formed consisting of 3 columns , first being input word then its phoneme representation and lastly its pronounciation model.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-IN" sz="2100"/>
              <a:t>Viterbi Algorithm </a:t>
            </a:r>
            <a:endParaRPr sz="2100"/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Its a type of HMM which is used for finding the most likely sequence of hidden states.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>
                <a:solidFill>
                  <a:schemeClr val="accent2"/>
                </a:solidFill>
              </a:rPr>
              <a:t>Software</a:t>
            </a:r>
            <a:r>
              <a:rPr lang="en-IN"/>
              <a:t> </a:t>
            </a:r>
            <a:r>
              <a:rPr lang="en-IN" sz="4000">
                <a:solidFill>
                  <a:schemeClr val="accent2"/>
                </a:solidFill>
              </a:rPr>
              <a:t>Requirements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1950" algn="l" rtl="0">
              <a:spcBef>
                <a:spcPts val="0"/>
              </a:spcBef>
              <a:spcAft>
                <a:spcPts val="0"/>
              </a:spcAft>
              <a:buSzPts val="1740"/>
              <a:buChar char="►"/>
            </a:pPr>
            <a:r>
              <a:rPr lang="en-IN" sz="2100"/>
              <a:t>Fluent Speech Commands Dataset (.wav audio files).</a:t>
            </a:r>
            <a:endParaRPr sz="2100"/>
          </a:p>
          <a:p>
            <a:pPr marL="342900" lvl="0" indent="-361950" algn="l" rtl="0">
              <a:spcBef>
                <a:spcPts val="1000"/>
              </a:spcBef>
              <a:spcAft>
                <a:spcPts val="0"/>
              </a:spcAft>
              <a:buSzPts val="1740"/>
              <a:buChar char="►"/>
            </a:pPr>
            <a:r>
              <a:rPr lang="en-IN" sz="2100"/>
              <a:t>Python Distribution – Anaconda.</a:t>
            </a:r>
            <a:endParaRPr sz="2100"/>
          </a:p>
          <a:p>
            <a:pPr marL="342900" lvl="0" indent="-361950" algn="l" rtl="0">
              <a:spcBef>
                <a:spcPts val="1000"/>
              </a:spcBef>
              <a:spcAft>
                <a:spcPts val="0"/>
              </a:spcAft>
              <a:buSzPts val="1740"/>
              <a:buChar char="►"/>
            </a:pPr>
            <a:r>
              <a:rPr lang="en-IN" sz="2100"/>
              <a:t>Python Packages - PyTorch, numpy, soundfile, pandas, tqdm.</a:t>
            </a:r>
            <a:endParaRPr sz="21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6722"/>
            <a:ext cx="9347612" cy="2330604"/>
          </a:xfrm>
        </p:spPr>
        <p:txBody>
          <a:bodyPr/>
          <a:lstStyle/>
          <a:p>
            <a:r>
              <a:rPr lang="en-US" dirty="0" smtClean="0"/>
              <a:t>Methods and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92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26634"/>
            <a:ext cx="8596668" cy="4299216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1600" dirty="0"/>
              <a:t>CNN - multi-layer NN architecture 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Convolutional + Non-Linear Layer</a:t>
            </a:r>
          </a:p>
          <a:p>
            <a:pPr lvl="1"/>
            <a:r>
              <a:rPr lang="en-US" sz="2000" dirty="0"/>
              <a:t>Sub-sampling Layer</a:t>
            </a:r>
          </a:p>
          <a:p>
            <a:pPr lvl="1"/>
            <a:r>
              <a:rPr lang="en-US" sz="2000" dirty="0"/>
              <a:t>Convolutional +Non-L </a:t>
            </a:r>
            <a:r>
              <a:rPr lang="en-US" sz="2000" dirty="0" err="1"/>
              <a:t>inear</a:t>
            </a:r>
            <a:r>
              <a:rPr lang="en-US" sz="2000" dirty="0"/>
              <a:t> Layer</a:t>
            </a:r>
          </a:p>
          <a:p>
            <a:pPr lvl="1"/>
            <a:r>
              <a:rPr lang="en-US" sz="2000" dirty="0">
                <a:sym typeface="Wingdings" pitchFamily="2" charset="2"/>
              </a:rPr>
              <a:t>Fully connected layers</a:t>
            </a:r>
          </a:p>
          <a:p>
            <a:r>
              <a:rPr lang="en-US" sz="2400" dirty="0">
                <a:sym typeface="Wingdings" pitchFamily="2" charset="2"/>
              </a:rPr>
              <a:t>Supervised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8" y="4523491"/>
            <a:ext cx="8911026" cy="2194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75589" y="4576921"/>
            <a:ext cx="5259232" cy="1901159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412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solidFill>
                  <a:schemeClr val="bg2"/>
                </a:solidFill>
                <a:effectLst/>
                <a:latin typeface="Neo Sans Intel" pitchFamily="34" charset="0"/>
                <a:cs typeface="Arial" pitchFamily="34" charset="0"/>
              </a:rPr>
              <a:t>Feature </a:t>
            </a:r>
            <a:r>
              <a:rPr lang="en-US" sz="2800" b="1" dirty="0">
                <a:solidFill>
                  <a:schemeClr val="bg2"/>
                </a:solidFill>
                <a:effectLst/>
                <a:latin typeface="Neo Sans Intel" pitchFamily="34" charset="0"/>
                <a:cs typeface="Arial" pitchFamily="34" charset="0"/>
              </a:rPr>
              <a:t>Extraction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39894" y="4567687"/>
            <a:ext cx="1913734" cy="191632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err="1">
                <a:solidFill>
                  <a:schemeClr val="bg2"/>
                </a:solidFill>
                <a:effectLst/>
                <a:latin typeface="Neo Sans Intel" pitchFamily="34" charset="0"/>
                <a:cs typeface="Arial" pitchFamily="34" charset="0"/>
              </a:rPr>
              <a:t>Classi</a:t>
            </a:r>
            <a:r>
              <a:rPr lang="en-US" sz="2800" b="1" dirty="0">
                <a:solidFill>
                  <a:schemeClr val="bg2"/>
                </a:solidFill>
                <a:effectLst/>
                <a:latin typeface="Neo Sans Intel" pitchFamily="34" charset="0"/>
                <a:cs typeface="Arial" pitchFamily="34" charset="0"/>
              </a:rPr>
              <a:t>-</a:t>
            </a:r>
          </a:p>
          <a:p>
            <a:pPr algn="ctr" eaLnBrk="0" hangingPunct="0"/>
            <a:r>
              <a:rPr lang="en-US" sz="2800" b="1" dirty="0" err="1">
                <a:solidFill>
                  <a:schemeClr val="bg2"/>
                </a:solidFill>
                <a:effectLst/>
                <a:latin typeface="Neo Sans Intel" pitchFamily="34" charset="0"/>
                <a:cs typeface="Arial" pitchFamily="34" charset="0"/>
              </a:rPr>
              <a:t>fication</a:t>
            </a:r>
            <a:endParaRPr lang="en-US" sz="2800" b="1" dirty="0">
              <a:solidFill>
                <a:schemeClr val="bg2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93092" y="1672749"/>
            <a:ext cx="646658" cy="685471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679082" y="2281304"/>
              <a:ext cx="148184" cy="308174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69627" y="2281304"/>
              <a:ext cx="209454" cy="291703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27002" y="3191762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7274159" y="4259340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26357" y="3961500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274159" y="3949251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31344" y="4715250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7266208" y="4116222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36626" y="805497"/>
            <a:ext cx="646658" cy="773266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567303" y="2258112"/>
              <a:ext cx="279494" cy="33878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67302" y="2258112"/>
              <a:ext cx="294326" cy="32576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160158" y="2415078"/>
            <a:ext cx="646658" cy="685471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514702" y="2258822"/>
              <a:ext cx="144448" cy="32639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59150" y="2264035"/>
              <a:ext cx="169213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 bwMode="auto">
          <a:xfrm>
            <a:off x="2953681" y="1060689"/>
            <a:ext cx="1537635" cy="1612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12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212181" y="1877473"/>
            <a:ext cx="1537635" cy="1612040"/>
          </a:xfrm>
          <a:prstGeom prst="rect">
            <a:avLst/>
          </a:prstGeom>
          <a:solidFill>
            <a:srgbClr val="92D050">
              <a:alpha val="50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471915" y="2478665"/>
            <a:ext cx="1537635" cy="161204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412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31" name="Picture 2" descr="http://www.cosy.sbg.ac.at/~pmeerw/Watermarking/lena_gra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9" y="1643438"/>
            <a:ext cx="1669647" cy="1713280"/>
          </a:xfrm>
          <a:prstGeom prst="rect">
            <a:avLst/>
          </a:prstGeom>
          <a:solidFill>
            <a:srgbClr val="A6CE39"/>
          </a:solidFill>
        </p:spPr>
      </p:pic>
      <p:sp>
        <p:nvSpPr>
          <p:cNvPr id="32" name="Rectangle 31"/>
          <p:cNvSpPr/>
          <p:nvPr/>
        </p:nvSpPr>
        <p:spPr bwMode="auto">
          <a:xfrm>
            <a:off x="3673911" y="3093523"/>
            <a:ext cx="1537635" cy="1612040"/>
          </a:xfrm>
          <a:prstGeom prst="rect">
            <a:avLst/>
          </a:prstGeom>
          <a:solidFill>
            <a:srgbClr val="FF0000">
              <a:alpha val="50000"/>
            </a:srgbClr>
          </a:solidFill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15086" y="1398588"/>
            <a:ext cx="665836" cy="720041"/>
            <a:chOff x="6546098" y="1186490"/>
            <a:chExt cx="665836" cy="7017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6546098" y="1186490"/>
              <a:ext cx="665836" cy="701704"/>
            </a:xfrm>
            <a:prstGeom prst="rect">
              <a:avLst/>
            </a:prstGeom>
            <a:grpFill/>
            <a:ln w="412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786131" y="1424206"/>
              <a:ext cx="208248" cy="20944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33363" y="4462081"/>
            <a:ext cx="646658" cy="685471"/>
            <a:chOff x="5482074" y="3400385"/>
            <a:chExt cx="646658" cy="66801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482074" y="3400385"/>
              <a:ext cx="646658" cy="66801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412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5624795" y="3717697"/>
              <a:ext cx="313662" cy="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45176" y="3454525"/>
            <a:ext cx="665836" cy="692058"/>
            <a:chOff x="5919472" y="3370699"/>
            <a:chExt cx="665836" cy="6744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 39"/>
            <p:cNvSpPr/>
            <p:nvPr/>
          </p:nvSpPr>
          <p:spPr bwMode="auto">
            <a:xfrm>
              <a:off x="5919472" y="3370699"/>
              <a:ext cx="665836" cy="674434"/>
            </a:xfrm>
            <a:prstGeom prst="rect">
              <a:avLst/>
            </a:prstGeom>
            <a:grpFill/>
            <a:ln w="412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238648" y="3611260"/>
              <a:ext cx="6333" cy="240917"/>
            </a:xfrm>
            <a:prstGeom prst="line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532088" y="2446113"/>
            <a:ext cx="665836" cy="692058"/>
            <a:chOff x="5919472" y="3370699"/>
            <a:chExt cx="665836" cy="6744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5919472" y="3370699"/>
              <a:ext cx="665836" cy="674434"/>
            </a:xfrm>
            <a:prstGeom prst="rect">
              <a:avLst/>
            </a:prstGeom>
            <a:grpFill/>
            <a:ln w="412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6152384" y="3579456"/>
              <a:ext cx="262392" cy="2363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Arrow 87"/>
          <p:cNvSpPr/>
          <p:nvPr/>
        </p:nvSpPr>
        <p:spPr bwMode="auto">
          <a:xfrm>
            <a:off x="449790" y="5676254"/>
            <a:ext cx="2870929" cy="7141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 + NL</a:t>
            </a:r>
          </a:p>
        </p:txBody>
      </p:sp>
      <p:sp>
        <p:nvSpPr>
          <p:cNvPr id="89" name="Right Arrow 88"/>
          <p:cNvSpPr/>
          <p:nvPr/>
        </p:nvSpPr>
        <p:spPr bwMode="auto">
          <a:xfrm>
            <a:off x="3404202" y="5691280"/>
            <a:ext cx="2495550" cy="71417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Sub-sampling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90" name="Right Arrow 89"/>
          <p:cNvSpPr/>
          <p:nvPr/>
        </p:nvSpPr>
        <p:spPr bwMode="auto">
          <a:xfrm>
            <a:off x="5956774" y="5691280"/>
            <a:ext cx="2759713" cy="7141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 + NL</a:t>
            </a:r>
          </a:p>
        </p:txBody>
      </p:sp>
    </p:spTree>
    <p:extLst>
      <p:ext uri="{BB962C8B-B14F-4D97-AF65-F5344CB8AC3E}">
        <p14:creationId xmlns:p14="http://schemas.microsoft.com/office/powerpoint/2010/main" val="17487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88" grpId="0" animBg="1"/>
      <p:bldP spid="89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>
                <a:solidFill>
                  <a:schemeClr val="accent2"/>
                </a:solidFill>
              </a:rPr>
              <a:t>Abstract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1748901"/>
            <a:ext cx="8596668" cy="42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We have proposed a pre-training methodology for end-to-end SLU models and used datasets to show that our pre-training techniques improve performance for SLU training sets.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end-to-end SLU systems map speech directly to intent. For high accuracy, a large amount of training data is needed.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We will try to reduce the data requirements of end-to-end SLU model.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 new SLU dataset is introduced which improves performance both when the full dataset is used for training purposes and also when only a small subset is used.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We also make additions to the model where new phrases are learnt by the model which is not trained on the model during the training phase.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Hidden Markov Model</a:t>
            </a:r>
            <a:r>
              <a:rPr lang="en-IN" dirty="0"/>
              <a:t> (</a:t>
            </a:r>
            <a:r>
              <a:rPr lang="en-IN" b="1" dirty="0"/>
              <a:t>HMM</a:t>
            </a:r>
            <a:r>
              <a:rPr lang="en-IN" dirty="0"/>
              <a:t>) is a </a:t>
            </a:r>
            <a:r>
              <a:rPr lang="en-IN" dirty="0">
                <a:hlinkClick r:id="rId2"/>
              </a:rPr>
              <a:t>statistical</a:t>
            </a:r>
            <a:r>
              <a:rPr lang="en-IN" dirty="0"/>
              <a:t> </a:t>
            </a:r>
            <a:r>
              <a:rPr lang="en-IN" dirty="0">
                <a:hlinkClick r:id="rId3"/>
              </a:rPr>
              <a:t>Markov model</a:t>
            </a:r>
            <a:r>
              <a:rPr lang="en-IN" dirty="0"/>
              <a:t> in which the system being </a:t>
            </a:r>
            <a:r>
              <a:rPr lang="en-IN" dirty="0" err="1"/>
              <a:t>modeled</a:t>
            </a:r>
            <a:r>
              <a:rPr lang="en-IN" dirty="0"/>
              <a:t> is assumed to be a </a:t>
            </a:r>
            <a:r>
              <a:rPr lang="en-IN" dirty="0">
                <a:hlinkClick r:id="rId4"/>
              </a:rPr>
              <a:t>Markov process</a:t>
            </a:r>
            <a:r>
              <a:rPr lang="en-IN" dirty="0"/>
              <a:t> with unobserved (i.e. </a:t>
            </a:r>
            <a:r>
              <a:rPr lang="en-IN" i="1" dirty="0"/>
              <a:t>hidden</a:t>
            </a:r>
            <a:r>
              <a:rPr lang="en-IN" dirty="0"/>
              <a:t>) states.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61" y="3639022"/>
            <a:ext cx="6322741" cy="28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4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0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ctrTitle"/>
          </p:nvPr>
        </p:nvSpPr>
        <p:spPr>
          <a:xfrm>
            <a:off x="1507067" y="422032"/>
            <a:ext cx="7766936" cy="120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IN">
                <a:solidFill>
                  <a:schemeClr val="accent2"/>
                </a:solidFill>
              </a:rPr>
              <a:t>References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1"/>
          </p:nvPr>
        </p:nvSpPr>
        <p:spPr>
          <a:xfrm>
            <a:off x="1507075" y="1567550"/>
            <a:ext cx="100047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IN" sz="2100">
                <a:solidFill>
                  <a:schemeClr val="dk2"/>
                </a:solidFill>
              </a:rPr>
              <a:t>[1] G. Tur and R. D. Mori, Spoken Language Understanding: Systems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for Extracting Semantic Information from Speech. Wiley, 2011.</a:t>
            </a:r>
            <a:endParaRPr sz="21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rPr lang="en-IN" sz="2100">
                <a:solidFill>
                  <a:schemeClr val="dk2"/>
                </a:solidFill>
              </a:rPr>
              <a:t>[2] G. Mesnil, Y. Dauphin, K. Yao, Y. Bengio, L. Deng, D. Hakkanitur,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and X. He, “Using Recurrent Neural Networks for Slot Filling in Spoken Language Understanding,” IEEE/ACM Transactions on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Audio, Speech, and Language Processing, 2015.</a:t>
            </a:r>
            <a:endParaRPr sz="21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rPr lang="en-IN" sz="2100">
                <a:solidFill>
                  <a:schemeClr val="dk2"/>
                </a:solidFill>
              </a:rPr>
              <a:t>[3] A. Coucke, A. Caulier, A. Ball, C. L. Dec, and T. Bluche,“Snips Voice Platform: an embedded Spoken Language Understanding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system for private-by-design voice interfaces,”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arXiv:1805.10190v3, 2018.</a:t>
            </a:r>
            <a:endParaRPr sz="21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rPr lang="en-IN" sz="2100">
                <a:solidFill>
                  <a:schemeClr val="dk2"/>
                </a:solidFill>
              </a:rPr>
              <a:t>[4] A. L. Gorin, G. Riccardi, and J. H. Wright, “How may I help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you?” Speech Communication, vol. 23, no. 1-2, pp. 113–127,1997.</a:t>
            </a:r>
            <a:endParaRPr sz="21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rPr lang="en-IN" sz="2100">
                <a:solidFill>
                  <a:schemeClr val="dk2"/>
                </a:solidFill>
              </a:rPr>
              <a:t>[5] Y. Qian, R. Ubale, V. Ramanarayanan, and P. Lange, “Exploring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ASR-free end-to-end modeling to improve spoken language understanding</a:t>
            </a:r>
            <a:r>
              <a:rPr lang="en-IN" sz="2100"/>
              <a:t> </a:t>
            </a:r>
            <a:r>
              <a:rPr lang="en-IN" sz="2100">
                <a:solidFill>
                  <a:schemeClr val="dk2"/>
                </a:solidFill>
              </a:rPr>
              <a:t>in a cloud-based dialog system,” ASRU, 2017.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ctrTitle"/>
          </p:nvPr>
        </p:nvSpPr>
        <p:spPr>
          <a:xfrm flipH="1">
            <a:off x="1507067" y="1627833"/>
            <a:ext cx="7766936" cy="155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IN">
                <a:solidFill>
                  <a:schemeClr val="accent2"/>
                </a:solidFill>
              </a:rPr>
              <a:t>Thank You !!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>
                <a:solidFill>
                  <a:schemeClr val="accent2"/>
                </a:solidFill>
              </a:rPr>
              <a:t>Introduction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1748901"/>
            <a:ext cx="8596668" cy="42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IN" sz="2000"/>
              <a:t>Spoken Language Understanding (SLU) system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/>
              <a:t>Meaning or intent of the spoken utterance.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/>
              <a:t>Signal processing, pattern recognition, ML &amp; AI.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IN" sz="2000"/>
              <a:t>Two main components of SLU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/>
              <a:t>Automatic Speech Recognition (ASR) module.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/>
              <a:t>Natural Language Understanding (NLU) module.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IN" sz="2000"/>
              <a:t>Possible optimizations in ASR &amp; NLU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/>
              <a:t>Reducing the word error rate (WER).</a:t>
            </a:r>
            <a:endParaRPr/>
          </a:p>
          <a:p>
            <a:pPr marL="742950" lvl="1" indent="-21463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40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334" y="265436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rebuchet MS"/>
              <a:buNone/>
            </a:pPr>
            <a:r>
              <a:rPr lang="en-IN" sz="2900">
                <a:solidFill>
                  <a:schemeClr val="accent2"/>
                </a:solidFill>
              </a:rPr>
              <a:t>Basic Command System Architecture </a:t>
            </a:r>
            <a:endParaRPr sz="290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" y="1266824"/>
            <a:ext cx="91344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ctrTitle"/>
          </p:nvPr>
        </p:nvSpPr>
        <p:spPr>
          <a:xfrm>
            <a:off x="1507067" y="1718268"/>
            <a:ext cx="7766936" cy="150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1">
                <a:solidFill>
                  <a:schemeClr val="accent2"/>
                </a:solidFill>
              </a:rPr>
              <a:t>Literature Review</a:t>
            </a:r>
            <a:endParaRPr sz="4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r>
              <a:rPr lang="en-IN" b="1">
                <a:solidFill>
                  <a:schemeClr val="accent2"/>
                </a:solidFill>
              </a:rPr>
              <a:t>Survey Of Existing System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753626" y="1818750"/>
            <a:ext cx="8098345" cy="387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accent2"/>
              </a:solidFill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IN" sz="2000"/>
              <a:t>Data requirement is more.</a:t>
            </a:r>
            <a:endParaRPr sz="2000"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IN" sz="2000"/>
              <a:t>Time complexity is high.</a:t>
            </a:r>
            <a:endParaRPr sz="2000"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IN" sz="2000"/>
              <a:t>Space complexity is high.</a:t>
            </a:r>
            <a:endParaRPr sz="2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b="1">
                <a:solidFill>
                  <a:schemeClr val="accent2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4064000" y="21605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296863" y="1553655"/>
          <a:ext cx="11522825" cy="5092089"/>
        </p:xfrm>
        <a:graphic>
          <a:graphicData uri="http://schemas.openxmlformats.org/drawingml/2006/table">
            <a:tbl>
              <a:tblPr firstRow="1" bandRow="1">
                <a:noFill/>
                <a:tableStyleId>{94F1A275-EBDE-4F03-B6B8-DE5C1E606DD3}</a:tableStyleId>
              </a:tblPr>
              <a:tblGrid>
                <a:gridCol w="2304550"/>
                <a:gridCol w="2060375"/>
                <a:gridCol w="2548775"/>
                <a:gridCol w="1654850"/>
                <a:gridCol w="2954275"/>
              </a:tblGrid>
              <a:tr h="90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/>
                        <a:t>TITLE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/>
                        <a:t>TECHNOLOGY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/>
                        <a:t>METHODS</a:t>
                      </a:r>
                      <a:r>
                        <a:rPr lang="en-IN" sz="1500" u="none" strike="noStrike" cap="none"/>
                        <a:t> &amp; </a:t>
                      </a:r>
                      <a:r>
                        <a:rPr lang="en-IN" sz="1700" u="none" strike="noStrike" cap="none"/>
                        <a:t>ALGORITHMS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/>
                        <a:t>MATHEMATICS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/>
                        <a:t>CRITIC REVIEW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/>
                        <a:t>EXPLORING ASR-FREE END-TO-END MODELING TO IMPROVE SPOKEN LANGUAGE UNDERSTANDING IN A CLOUD-BASED DIALOG SYSTEM</a:t>
                      </a:r>
                      <a:endParaRPr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u="none" strike="noStrike" cap="none"/>
                        <a:t> </a:t>
                      </a:r>
                      <a:endParaRPr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/>
                        <a:t>Natural Language Understanding (NLU), End-to-end (E2E) modeling approach, Recurrent Neural Networks (RNNs), Feedforward neural networks.</a:t>
                      </a:r>
                      <a:endParaRPr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u="none" strike="noStrike" cap="none"/>
                        <a:t> </a:t>
                      </a:r>
                      <a:endParaRPr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/>
                        <a:t>Linear discriminant analysis (LDA), Maximum likelihood linear transform (MLLT), Semantic utterance classification, Pre-training, Word error rate (WER)</a:t>
                      </a:r>
                      <a:endParaRPr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u="none" strike="noStrike" cap="none"/>
                        <a:t> </a:t>
                      </a:r>
                      <a:endParaRPr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/>
                        <a:t>Vector mapping, Sampling, Maximum a posterior (MAP) estimation</a:t>
                      </a:r>
                      <a:endParaRPr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u="none" strike="noStrike" cap="none"/>
                        <a:t> </a:t>
                      </a:r>
                      <a:endParaRPr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/>
                        <a:t>Improve the performance of a sophisticated CNN-based SLU system with more accurate ASR hypotheses by fusing the scores from end-to-end (E2E) system.</a:t>
                      </a:r>
                      <a:endParaRPr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u="none" strike="noStrike" cap="none"/>
                        <a:t> </a:t>
                      </a:r>
                      <a:endParaRPr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9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TOWARDS END-TO-END SPOKEN LANGUAGE UNDERSTANDING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</a:t>
                      </a:r>
                      <a:endParaRPr sz="17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Natural Language Understanding, ASR</a:t>
                      </a:r>
                      <a:endParaRPr sz="17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GRU,LSTM ALGORITHMS;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Word error rate (WER) criterion</a:t>
                      </a:r>
                      <a:endParaRPr sz="17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Chain Rule</a:t>
                      </a:r>
                      <a:endParaRPr sz="17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When noisy data is encountered the efficiency of the system degrades, With significantly less parameters our system is able to reach 10% relatively worse accuracy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</a:t>
                      </a:r>
                      <a:endParaRPr sz="17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7445586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lang="en-IN" sz="3200" b="1">
                <a:solidFill>
                  <a:schemeClr val="accent2"/>
                </a:solidFill>
              </a:rPr>
              <a:t>Literature Survey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4064000" y="21605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152400" y="206532"/>
          <a:ext cx="11760925" cy="6464146"/>
        </p:xfrm>
        <a:graphic>
          <a:graphicData uri="http://schemas.openxmlformats.org/drawingml/2006/table">
            <a:tbl>
              <a:tblPr firstRow="1" bandRow="1">
                <a:noFill/>
                <a:tableStyleId>{94F1A275-EBDE-4F03-B6B8-DE5C1E606DD3}</a:tableStyleId>
              </a:tblPr>
              <a:tblGrid>
                <a:gridCol w="2665550"/>
                <a:gridCol w="2765925"/>
                <a:gridCol w="3372775"/>
                <a:gridCol w="2956675"/>
              </a:tblGrid>
              <a:tr h="100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TITLE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TECHNOLOGY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METHODS</a:t>
                      </a:r>
                      <a:r>
                        <a:rPr lang="en-IN" sz="1600" u="none" strike="noStrike" cap="none"/>
                        <a:t> &amp; </a:t>
                      </a:r>
                      <a:r>
                        <a:rPr lang="en-IN" sz="1800" u="none" strike="noStrike" cap="none"/>
                        <a:t>ALGORITHMS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MATHEMATICS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FROM AUDIO TO SEMANTICS: APPROACHES TO END-TO-END SPOKEN LANGUAGE UNDERSTANDING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 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Automatic speech recognition system (ASR) &amp; Natural language understanding (NLP), Recurrent Neural network, Context-free grammar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Multiple ASR hypothesis, Word confusion network, Recognition lattice. Encoder-decoder based sequence-to-sequence (Seq2Seq) approach, Multitask learning, Minimum Bayes risk (MBR), Long-Short Term Memory (LSTM) cells, Word error rate (WER)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Sets for input &amp; output sequence, structured data, deterministic scheme, conditional probability P(B|A;θ) using chain rule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SPOKEN LANGUAGE UNDERSTANDING WITHOUT SPEECH RECOGNITION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 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Intent Determination</a:t>
                      </a:r>
                      <a:r>
                        <a:rPr lang="en-IN" sz="1600"/>
                        <a:t> (</a:t>
                      </a:r>
                      <a:r>
                        <a:rPr lang="en-IN" sz="1600" u="none" strike="noStrike" cap="none"/>
                        <a:t>NLU)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 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SVM ALGORITHM; 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Fine tuning, Direct training from audio to intent, Viterbi decoding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 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Conditional Probability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CAPSULE NETWORKS FOR LOW RESOURCE SPOKEN LANGUAGE UNDERSTANDING </a:t>
                      </a:r>
                      <a:endParaRPr sz="15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 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Feedforward neural networks, Spoken Language Understanding, Capsule Networks, Deep Learning, Automatic Speech Recognition (ASR).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Iterative dynamic routing ALGORITHM;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Hidden Markov Model (HMM), Cross-validation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Vector mapping, Distributive property, Linear transformation, Probability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451405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r>
              <a:rPr lang="en-IN" b="1">
                <a:solidFill>
                  <a:schemeClr val="accent2"/>
                </a:solidFill>
              </a:rPr>
              <a:t>Limitation Existing system or research gap 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753626" y="1818750"/>
            <a:ext cx="8098345" cy="387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342900" lvl="0" indent="-359410" algn="l" rtl="0"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-IN" sz="2000">
                <a:solidFill>
                  <a:schemeClr val="dk2"/>
                </a:solidFill>
              </a:rPr>
              <a:t>Requires a lot of pre-training on audio inputs before achieving peak performance.</a:t>
            </a:r>
            <a:endParaRPr sz="2000">
              <a:solidFill>
                <a:schemeClr val="dk2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►"/>
            </a:pPr>
            <a:r>
              <a:rPr lang="en-IN" sz="2000">
                <a:solidFill>
                  <a:srgbClr val="2C3C43"/>
                </a:solidFill>
              </a:rPr>
              <a:t>Word-Error Rate is comparatively low but can be reduced further.</a:t>
            </a:r>
            <a:endParaRPr sz="2000">
              <a:solidFill>
                <a:srgbClr val="2C3C43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C3C43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►"/>
            </a:pPr>
            <a:r>
              <a:rPr lang="en-IN" sz="2000">
                <a:solidFill>
                  <a:srgbClr val="2C3C43"/>
                </a:solidFill>
              </a:rPr>
              <a:t>Needs a better noise removal algorithm.</a:t>
            </a:r>
            <a:endParaRPr sz="2000">
              <a:solidFill>
                <a:srgbClr val="2C3C43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C3C43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►"/>
            </a:pPr>
            <a:r>
              <a:rPr lang="en-IN" sz="2000">
                <a:solidFill>
                  <a:srgbClr val="2C3C43"/>
                </a:solidFill>
              </a:rPr>
              <a:t>It takes small dataset to work efficiently.</a:t>
            </a:r>
            <a:endParaRPr sz="2000">
              <a:solidFill>
                <a:srgbClr val="2C3C43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C3C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1211</Words>
  <Application>Microsoft Office PowerPoint</Application>
  <PresentationFormat>Custom</PresentationFormat>
  <Paragraphs>155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Spoken Language Understanding using  Pre-training technique</vt:lpstr>
      <vt:lpstr>Abstract</vt:lpstr>
      <vt:lpstr>Introduction</vt:lpstr>
      <vt:lpstr>Basic Command System Architecture </vt:lpstr>
      <vt:lpstr>Literature Review</vt:lpstr>
      <vt:lpstr> Survey Of Existing System</vt:lpstr>
      <vt:lpstr>Literature Survey</vt:lpstr>
      <vt:lpstr>PowerPoint Presentation</vt:lpstr>
      <vt:lpstr>Limitation Existing system or research gap </vt:lpstr>
      <vt:lpstr>  End-to-End SLU V/S Conventional SLU system </vt:lpstr>
      <vt:lpstr>PowerPoint Presentation</vt:lpstr>
      <vt:lpstr>Problem Statement &amp; Objective</vt:lpstr>
      <vt:lpstr>Scope</vt:lpstr>
      <vt:lpstr> Proposed System</vt:lpstr>
      <vt:lpstr>List Of Algorithms</vt:lpstr>
      <vt:lpstr>Software Requirements</vt:lpstr>
      <vt:lpstr>Methods and Algorithms</vt:lpstr>
      <vt:lpstr>CNN </vt:lpstr>
      <vt:lpstr>PowerPoint Presentation</vt:lpstr>
      <vt:lpstr>HMM</vt:lpstr>
      <vt:lpstr>RNN</vt:lpstr>
      <vt:lpstr>N-gram </vt:lpstr>
      <vt:lpstr>Viterbi</vt:lpstr>
      <vt:lpstr>WER</vt:lpstr>
      <vt:lpstr>References</vt:lpstr>
      <vt:lpstr>Thank You 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Understanding using  Pre-training technique</dc:title>
  <cp:lastModifiedBy>LENOVO</cp:lastModifiedBy>
  <cp:revision>4</cp:revision>
  <dcterms:modified xsi:type="dcterms:W3CDTF">2019-10-03T15:58:56Z</dcterms:modified>
</cp:coreProperties>
</file>