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22E3-1E0C-85FB-0F92-5A94C7744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6DA9F5-53F0-C76D-E5E7-948769E8A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E9387-E95B-283D-F72A-3367E80FDB21}"/>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5" name="Footer Placeholder 4">
            <a:extLst>
              <a:ext uri="{FF2B5EF4-FFF2-40B4-BE49-F238E27FC236}">
                <a16:creationId xmlns:a16="http://schemas.microsoft.com/office/drawing/2014/main" id="{64124434-277F-1750-E0E3-31AE8EA19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F18C4-D9DA-4CB3-EC80-6A8FC984825F}"/>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134388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921-2DF6-7459-2EC0-F98EA3827E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32B73F-4F10-5900-D850-15ED599B2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0555F-367F-1813-2043-8154650E9E20}"/>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5" name="Footer Placeholder 4">
            <a:extLst>
              <a:ext uri="{FF2B5EF4-FFF2-40B4-BE49-F238E27FC236}">
                <a16:creationId xmlns:a16="http://schemas.microsoft.com/office/drawing/2014/main" id="{53B7B4EE-5FF3-0A25-A43B-8397193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72DA6-B169-F66C-AA8A-14EC966B74BD}"/>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332103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44BC8-3A26-C70E-752F-E263BE305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F213EB-E516-277E-8D5C-0A8AA97739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F527-9B87-034A-5832-93269D9DFCFC}"/>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5" name="Footer Placeholder 4">
            <a:extLst>
              <a:ext uri="{FF2B5EF4-FFF2-40B4-BE49-F238E27FC236}">
                <a16:creationId xmlns:a16="http://schemas.microsoft.com/office/drawing/2014/main" id="{F514C6AC-9842-EF4A-9DA2-4E97E9230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372B5-BA6D-F9FF-B891-6F4D86E80BC7}"/>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33577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8AF2-1EC1-D78C-975B-4E5530136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95437-60A8-A10E-C69D-E23214736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3D42B-BA32-2199-03BF-82E4361CE3F3}"/>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5" name="Footer Placeholder 4">
            <a:extLst>
              <a:ext uri="{FF2B5EF4-FFF2-40B4-BE49-F238E27FC236}">
                <a16:creationId xmlns:a16="http://schemas.microsoft.com/office/drawing/2014/main" id="{B229A7DE-2E77-9CCE-CAB2-8F3C5F073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059A7-00FB-E685-FC4C-2D1AF9882A1F}"/>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6374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88B-4962-AC42-46B6-19E1560F0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3F8D0-00E6-FC51-B260-F2B09A05E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EEDF8-5340-BA7E-F173-ED8395E5E4DC}"/>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5" name="Footer Placeholder 4">
            <a:extLst>
              <a:ext uri="{FF2B5EF4-FFF2-40B4-BE49-F238E27FC236}">
                <a16:creationId xmlns:a16="http://schemas.microsoft.com/office/drawing/2014/main" id="{CFB4E45B-495A-8E27-3EB5-B9BBCCF89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06E08-E49E-AE77-E934-D135719AB569}"/>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102182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D5D0-3807-D1D3-071D-6B6F92000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8EF4F-9952-42F2-9A2B-6470076A7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D1F58-C0CD-62ED-BEAE-AEA60FF4C7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F5F01-60DE-0A53-B7E5-2ECD847E86C5}"/>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6" name="Footer Placeholder 5">
            <a:extLst>
              <a:ext uri="{FF2B5EF4-FFF2-40B4-BE49-F238E27FC236}">
                <a16:creationId xmlns:a16="http://schemas.microsoft.com/office/drawing/2014/main" id="{287ADEA4-71AD-4187-4E46-88BA2ABF4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5C133-B3A6-17C6-D1F2-171E38B22613}"/>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158974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B55E-F0B2-56BF-3167-4B4C2B1DE6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2F9FA-893B-9753-EB36-ECF9AA01D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28BB4D-98F2-35F2-3B7B-685A725DC7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315FC-5CD2-3A9D-A856-FD592C0C58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4DF284-909B-9DF9-D4B0-A1A812E74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D3356-9105-454C-84A9-BF6A3DE9EF54}"/>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8" name="Footer Placeholder 7">
            <a:extLst>
              <a:ext uri="{FF2B5EF4-FFF2-40B4-BE49-F238E27FC236}">
                <a16:creationId xmlns:a16="http://schemas.microsoft.com/office/drawing/2014/main" id="{56535026-10CE-9387-D455-460B5586B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8571D2-7E54-CBF4-0933-BDE718E702F3}"/>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148681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E7D5-ED2D-4797-630E-4A1C578C63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1C3AF7-4062-2305-C3FC-FC58FFE89ACF}"/>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4" name="Footer Placeholder 3">
            <a:extLst>
              <a:ext uri="{FF2B5EF4-FFF2-40B4-BE49-F238E27FC236}">
                <a16:creationId xmlns:a16="http://schemas.microsoft.com/office/drawing/2014/main" id="{1C0E3B25-A2E6-B887-81D0-9DED99EDE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AF4FE-3C07-1CED-CDCF-215D9C550064}"/>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103272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46FFC-CA90-FF0E-7542-B0983CDC40CB}"/>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3" name="Footer Placeholder 2">
            <a:extLst>
              <a:ext uri="{FF2B5EF4-FFF2-40B4-BE49-F238E27FC236}">
                <a16:creationId xmlns:a16="http://schemas.microsoft.com/office/drawing/2014/main" id="{F35E8CD7-A225-127B-4641-AB8435A93D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173EF6-4404-23AA-57C5-4299993A1990}"/>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3181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0480-D154-41F0-3724-5FE0627E1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B836F-7459-E3CF-1F11-6E8692627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76449-B828-E7DE-BA2A-62106240A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1B879-3150-94C3-E430-6790C62EF885}"/>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6" name="Footer Placeholder 5">
            <a:extLst>
              <a:ext uri="{FF2B5EF4-FFF2-40B4-BE49-F238E27FC236}">
                <a16:creationId xmlns:a16="http://schemas.microsoft.com/office/drawing/2014/main" id="{65367BA2-F6C7-2904-4865-6317942F9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0FFBD-2A41-8AEC-F7F3-C055656CFCA5}"/>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22970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96E6-F08F-D442-8358-DB3B153E6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ACD261-9F84-A227-E989-7A85E1D6D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5962FC-5FA0-D7A3-ECC7-66FD09E0B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23681-8D09-A752-63B7-8EF142226CCE}"/>
              </a:ext>
            </a:extLst>
          </p:cNvPr>
          <p:cNvSpPr>
            <a:spLocks noGrp="1"/>
          </p:cNvSpPr>
          <p:nvPr>
            <p:ph type="dt" sz="half" idx="10"/>
          </p:nvPr>
        </p:nvSpPr>
        <p:spPr/>
        <p:txBody>
          <a:bodyPr/>
          <a:lstStyle/>
          <a:p>
            <a:fld id="{F6DC5B13-13F3-4C39-A818-BEA6C42AA902}" type="datetimeFigureOut">
              <a:rPr lang="en-US" smtClean="0"/>
              <a:t>6/8/2023</a:t>
            </a:fld>
            <a:endParaRPr lang="en-US"/>
          </a:p>
        </p:txBody>
      </p:sp>
      <p:sp>
        <p:nvSpPr>
          <p:cNvPr id="6" name="Footer Placeholder 5">
            <a:extLst>
              <a:ext uri="{FF2B5EF4-FFF2-40B4-BE49-F238E27FC236}">
                <a16:creationId xmlns:a16="http://schemas.microsoft.com/office/drawing/2014/main" id="{0C917857-F12C-57DE-0476-EE48748F8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438FF-BE60-D3A3-3749-0F7116207C69}"/>
              </a:ext>
            </a:extLst>
          </p:cNvPr>
          <p:cNvSpPr>
            <a:spLocks noGrp="1"/>
          </p:cNvSpPr>
          <p:nvPr>
            <p:ph type="sldNum" sz="quarter" idx="12"/>
          </p:nvPr>
        </p:nvSpPr>
        <p:spPr/>
        <p:txBody>
          <a:bodyPr/>
          <a:lstStyle/>
          <a:p>
            <a:fld id="{3D7951BE-1509-4967-B604-B963FA99FE89}" type="slidenum">
              <a:rPr lang="en-US" smtClean="0"/>
              <a:t>‹#›</a:t>
            </a:fld>
            <a:endParaRPr lang="en-US"/>
          </a:p>
        </p:txBody>
      </p:sp>
    </p:spTree>
    <p:extLst>
      <p:ext uri="{BB962C8B-B14F-4D97-AF65-F5344CB8AC3E}">
        <p14:creationId xmlns:p14="http://schemas.microsoft.com/office/powerpoint/2010/main" val="270900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48117-7877-4F45-D755-25758D422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0E4856-D2A7-E744-85D0-E3FF61B42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032E0-4F40-9C1B-657A-238DC14B4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5B13-13F3-4C39-A818-BEA6C42AA902}" type="datetimeFigureOut">
              <a:rPr lang="en-US" smtClean="0"/>
              <a:t>6/8/2023</a:t>
            </a:fld>
            <a:endParaRPr lang="en-US"/>
          </a:p>
        </p:txBody>
      </p:sp>
      <p:sp>
        <p:nvSpPr>
          <p:cNvPr id="5" name="Footer Placeholder 4">
            <a:extLst>
              <a:ext uri="{FF2B5EF4-FFF2-40B4-BE49-F238E27FC236}">
                <a16:creationId xmlns:a16="http://schemas.microsoft.com/office/drawing/2014/main" id="{587429FA-6241-DA08-7427-B17AE18F38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6E1840-67D5-3D3C-D727-E599959CB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951BE-1509-4967-B604-B963FA99FE89}" type="slidenum">
              <a:rPr lang="en-US" smtClean="0"/>
              <a:t>‹#›</a:t>
            </a:fld>
            <a:endParaRPr lang="en-US"/>
          </a:p>
        </p:txBody>
      </p:sp>
    </p:spTree>
    <p:extLst>
      <p:ext uri="{BB962C8B-B14F-4D97-AF65-F5344CB8AC3E}">
        <p14:creationId xmlns:p14="http://schemas.microsoft.com/office/powerpoint/2010/main" val="290674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EA46-ADF9-94F8-A032-BA627AABFEB6}"/>
              </a:ext>
            </a:extLst>
          </p:cNvPr>
          <p:cNvSpPr>
            <a:spLocks noGrp="1"/>
          </p:cNvSpPr>
          <p:nvPr>
            <p:ph type="ctrTitle"/>
          </p:nvPr>
        </p:nvSpPr>
        <p:spPr/>
        <p:txBody>
          <a:bodyPr/>
          <a:lstStyle/>
          <a:p>
            <a:r>
              <a:rPr lang="en-US" b="1" dirty="0"/>
              <a:t>Layouts</a:t>
            </a:r>
          </a:p>
        </p:txBody>
      </p:sp>
      <p:sp>
        <p:nvSpPr>
          <p:cNvPr id="3" name="Subtitle 2">
            <a:extLst>
              <a:ext uri="{FF2B5EF4-FFF2-40B4-BE49-F238E27FC236}">
                <a16:creationId xmlns:a16="http://schemas.microsoft.com/office/drawing/2014/main" id="{A5AE640D-B1ED-2EDB-8330-208BD8A12F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92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B71A-B445-C223-5831-3619B2DF63C8}"/>
              </a:ext>
            </a:extLst>
          </p:cNvPr>
          <p:cNvSpPr>
            <a:spLocks noGrp="1"/>
          </p:cNvSpPr>
          <p:nvPr>
            <p:ph type="title"/>
          </p:nvPr>
        </p:nvSpPr>
        <p:spPr/>
        <p:txBody>
          <a:bodyPr/>
          <a:lstStyle/>
          <a:p>
            <a:r>
              <a:rPr lang="en-US" b="1" dirty="0"/>
              <a:t>Definition	</a:t>
            </a:r>
          </a:p>
        </p:txBody>
      </p:sp>
      <p:sp>
        <p:nvSpPr>
          <p:cNvPr id="3" name="Content Placeholder 2">
            <a:extLst>
              <a:ext uri="{FF2B5EF4-FFF2-40B4-BE49-F238E27FC236}">
                <a16:creationId xmlns:a16="http://schemas.microsoft.com/office/drawing/2014/main" id="{A38CA234-218B-2132-C169-0F0BF73A96A9}"/>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The arrangement and positioning of elements on a web page. </a:t>
            </a:r>
          </a:p>
          <a:p>
            <a:pPr algn="l"/>
            <a:r>
              <a:rPr lang="en-US" b="0" i="0" dirty="0">
                <a:solidFill>
                  <a:srgbClr val="374151"/>
                </a:solidFill>
                <a:effectLst/>
                <a:latin typeface="Söhne"/>
              </a:rPr>
              <a:t>It involves organizing various components such as text, images, videos, navigation menus, and other interactive elements to create a visually appealing and user-friendly structure.</a:t>
            </a:r>
          </a:p>
          <a:p>
            <a:pPr algn="l"/>
            <a:r>
              <a:rPr lang="en-US" b="0" i="0" dirty="0">
                <a:solidFill>
                  <a:srgbClr val="374151"/>
                </a:solidFill>
                <a:effectLst/>
                <a:latin typeface="Söhne"/>
              </a:rPr>
              <a:t>Layouts determine the flow of information, the grouping of related elements, and the overall visual balance of the page. </a:t>
            </a:r>
          </a:p>
          <a:p>
            <a:pPr algn="l"/>
            <a:r>
              <a:rPr lang="en-US" b="0" i="0" dirty="0">
                <a:solidFill>
                  <a:srgbClr val="374151"/>
                </a:solidFill>
                <a:effectLst/>
                <a:latin typeface="Söhne"/>
              </a:rPr>
              <a:t>A well-designed layout helps users navigate and understand the content easily, enhancing the overall user experience.</a:t>
            </a:r>
          </a:p>
          <a:p>
            <a:br>
              <a:rPr lang="en-US" dirty="0"/>
            </a:br>
            <a:br>
              <a:rPr lang="en-US" dirty="0"/>
            </a:br>
            <a:endParaRPr lang="en-US" dirty="0"/>
          </a:p>
        </p:txBody>
      </p:sp>
    </p:spTree>
    <p:extLst>
      <p:ext uri="{BB962C8B-B14F-4D97-AF65-F5344CB8AC3E}">
        <p14:creationId xmlns:p14="http://schemas.microsoft.com/office/powerpoint/2010/main" val="427052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1084-0D82-E53D-9084-35F0A98F17F3}"/>
              </a:ext>
            </a:extLst>
          </p:cNvPr>
          <p:cNvSpPr>
            <a:spLocks noGrp="1"/>
          </p:cNvSpPr>
          <p:nvPr>
            <p:ph type="title"/>
          </p:nvPr>
        </p:nvSpPr>
        <p:spPr/>
        <p:txBody>
          <a:bodyPr/>
          <a:lstStyle/>
          <a:p>
            <a:r>
              <a:rPr lang="en-US" b="1" i="0" dirty="0">
                <a:solidFill>
                  <a:srgbClr val="374151"/>
                </a:solidFill>
                <a:effectLst/>
                <a:latin typeface="Söhne"/>
              </a:rPr>
              <a:t>Fixed Layout</a:t>
            </a:r>
            <a:endParaRPr lang="en-US" b="1" dirty="0"/>
          </a:p>
        </p:txBody>
      </p:sp>
      <p:sp>
        <p:nvSpPr>
          <p:cNvPr id="3" name="Content Placeholder 2">
            <a:extLst>
              <a:ext uri="{FF2B5EF4-FFF2-40B4-BE49-F238E27FC236}">
                <a16:creationId xmlns:a16="http://schemas.microsoft.com/office/drawing/2014/main" id="{BD183F5F-6D6B-04F1-8395-79627F8F6F94}"/>
              </a:ext>
            </a:extLst>
          </p:cNvPr>
          <p:cNvSpPr>
            <a:spLocks noGrp="1"/>
          </p:cNvSpPr>
          <p:nvPr>
            <p:ph idx="1"/>
          </p:nvPr>
        </p:nvSpPr>
        <p:spPr/>
        <p:txBody>
          <a:bodyPr/>
          <a:lstStyle/>
          <a:p>
            <a:r>
              <a:rPr lang="en-US" b="0" i="0" dirty="0">
                <a:solidFill>
                  <a:srgbClr val="374151"/>
                </a:solidFill>
                <a:effectLst/>
                <a:latin typeface="Söhne"/>
              </a:rPr>
              <a:t>In this type of layout, the width and height of the web page are set to fixed values, typically specified in pixels. The content remains in a fixed position regardless of the screen size or device used to view it. This approach can sometimes lead to usability issues on smaller screens or devices with different resolutions.</a:t>
            </a:r>
          </a:p>
          <a:p>
            <a:endParaRPr lang="en-US" dirty="0"/>
          </a:p>
        </p:txBody>
      </p:sp>
    </p:spTree>
    <p:extLst>
      <p:ext uri="{BB962C8B-B14F-4D97-AF65-F5344CB8AC3E}">
        <p14:creationId xmlns:p14="http://schemas.microsoft.com/office/powerpoint/2010/main" val="227285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6E7C-A14B-4B81-5C74-4C70BFF8B978}"/>
              </a:ext>
            </a:extLst>
          </p:cNvPr>
          <p:cNvSpPr>
            <a:spLocks noGrp="1"/>
          </p:cNvSpPr>
          <p:nvPr>
            <p:ph type="title"/>
          </p:nvPr>
        </p:nvSpPr>
        <p:spPr/>
        <p:txBody>
          <a:bodyPr/>
          <a:lstStyle/>
          <a:p>
            <a:r>
              <a:rPr lang="en-US" b="1" i="0" dirty="0">
                <a:solidFill>
                  <a:srgbClr val="374151"/>
                </a:solidFill>
                <a:effectLst/>
                <a:latin typeface="Söhne"/>
              </a:rPr>
              <a:t>Fluid Layout</a:t>
            </a:r>
            <a:endParaRPr lang="en-US" b="1" dirty="0"/>
          </a:p>
        </p:txBody>
      </p:sp>
      <p:sp>
        <p:nvSpPr>
          <p:cNvPr id="3" name="Content Placeholder 2">
            <a:extLst>
              <a:ext uri="{FF2B5EF4-FFF2-40B4-BE49-F238E27FC236}">
                <a16:creationId xmlns:a16="http://schemas.microsoft.com/office/drawing/2014/main" id="{51D522AD-1874-496D-74DB-32DC20C65073}"/>
              </a:ext>
            </a:extLst>
          </p:cNvPr>
          <p:cNvSpPr>
            <a:spLocks noGrp="1"/>
          </p:cNvSpPr>
          <p:nvPr>
            <p:ph idx="1"/>
          </p:nvPr>
        </p:nvSpPr>
        <p:spPr/>
        <p:txBody>
          <a:bodyPr/>
          <a:lstStyle/>
          <a:p>
            <a:r>
              <a:rPr lang="en-US" b="0" i="0" dirty="0">
                <a:solidFill>
                  <a:srgbClr val="374151"/>
                </a:solidFill>
                <a:effectLst/>
                <a:latin typeface="Söhne"/>
              </a:rPr>
              <a:t>Fluid layouts use relative units, such as percentages, to define the width and height of elements. The content expands or contracts based on the available space, adapting to different screen sizes and resolutions. This approach allows for better responsiveness and can improve the user experience across a variety of devices.</a:t>
            </a:r>
          </a:p>
          <a:p>
            <a:endParaRPr lang="en-US" dirty="0"/>
          </a:p>
        </p:txBody>
      </p:sp>
    </p:spTree>
    <p:extLst>
      <p:ext uri="{BB962C8B-B14F-4D97-AF65-F5344CB8AC3E}">
        <p14:creationId xmlns:p14="http://schemas.microsoft.com/office/powerpoint/2010/main" val="201869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06B8-429F-8F37-082F-3F59F1052999}"/>
              </a:ext>
            </a:extLst>
          </p:cNvPr>
          <p:cNvSpPr>
            <a:spLocks noGrp="1"/>
          </p:cNvSpPr>
          <p:nvPr>
            <p:ph type="title"/>
          </p:nvPr>
        </p:nvSpPr>
        <p:spPr/>
        <p:txBody>
          <a:bodyPr/>
          <a:lstStyle/>
          <a:p>
            <a:r>
              <a:rPr lang="en-US" b="1" i="0" dirty="0">
                <a:solidFill>
                  <a:srgbClr val="374151"/>
                </a:solidFill>
                <a:effectLst/>
                <a:latin typeface="Söhne"/>
              </a:rPr>
              <a:t>Grid Layout</a:t>
            </a:r>
            <a:endParaRPr lang="en-US" b="1" dirty="0"/>
          </a:p>
        </p:txBody>
      </p:sp>
      <p:sp>
        <p:nvSpPr>
          <p:cNvPr id="3" name="Content Placeholder 2">
            <a:extLst>
              <a:ext uri="{FF2B5EF4-FFF2-40B4-BE49-F238E27FC236}">
                <a16:creationId xmlns:a16="http://schemas.microsoft.com/office/drawing/2014/main" id="{94F5418D-99AE-8BE5-4636-48A8AC54FF71}"/>
              </a:ext>
            </a:extLst>
          </p:cNvPr>
          <p:cNvSpPr>
            <a:spLocks noGrp="1"/>
          </p:cNvSpPr>
          <p:nvPr>
            <p:ph idx="1"/>
          </p:nvPr>
        </p:nvSpPr>
        <p:spPr/>
        <p:txBody>
          <a:bodyPr/>
          <a:lstStyle/>
          <a:p>
            <a:r>
              <a:rPr lang="en-US" b="0" i="0" dirty="0">
                <a:solidFill>
                  <a:srgbClr val="374151"/>
                </a:solidFill>
                <a:effectLst/>
                <a:latin typeface="Söhne"/>
              </a:rPr>
              <a:t>Grid-based layouts divide the web page into a grid of columns and rows. This structure helps align elements and create a sense of order and consistency. Grid systems provide a flexible framework for positioning and arranging content, making it easier to create responsive designs.</a:t>
            </a:r>
          </a:p>
          <a:p>
            <a:endParaRPr lang="en-US" dirty="0"/>
          </a:p>
        </p:txBody>
      </p:sp>
    </p:spTree>
    <p:extLst>
      <p:ext uri="{BB962C8B-B14F-4D97-AF65-F5344CB8AC3E}">
        <p14:creationId xmlns:p14="http://schemas.microsoft.com/office/powerpoint/2010/main" val="325928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7575-5813-2509-549E-279365E25612}"/>
              </a:ext>
            </a:extLst>
          </p:cNvPr>
          <p:cNvSpPr>
            <a:spLocks noGrp="1"/>
          </p:cNvSpPr>
          <p:nvPr>
            <p:ph type="title"/>
          </p:nvPr>
        </p:nvSpPr>
        <p:spPr/>
        <p:txBody>
          <a:bodyPr/>
          <a:lstStyle/>
          <a:p>
            <a:r>
              <a:rPr lang="en-US" b="1" i="0" dirty="0">
                <a:solidFill>
                  <a:srgbClr val="374151"/>
                </a:solidFill>
                <a:effectLst/>
                <a:latin typeface="Söhne"/>
              </a:rPr>
              <a:t>Responsive Layout</a:t>
            </a:r>
            <a:endParaRPr lang="en-US" b="1" dirty="0"/>
          </a:p>
        </p:txBody>
      </p:sp>
      <p:sp>
        <p:nvSpPr>
          <p:cNvPr id="3" name="Content Placeholder 2">
            <a:extLst>
              <a:ext uri="{FF2B5EF4-FFF2-40B4-BE49-F238E27FC236}">
                <a16:creationId xmlns:a16="http://schemas.microsoft.com/office/drawing/2014/main" id="{0A90357A-9E79-783C-8E30-C9ACC57ABC44}"/>
              </a:ext>
            </a:extLst>
          </p:cNvPr>
          <p:cNvSpPr>
            <a:spLocks noGrp="1"/>
          </p:cNvSpPr>
          <p:nvPr>
            <p:ph idx="1"/>
          </p:nvPr>
        </p:nvSpPr>
        <p:spPr/>
        <p:txBody>
          <a:bodyPr/>
          <a:lstStyle/>
          <a:p>
            <a:r>
              <a:rPr lang="en-US" b="0" i="0" dirty="0">
                <a:solidFill>
                  <a:srgbClr val="374151"/>
                </a:solidFill>
                <a:effectLst/>
                <a:latin typeface="Söhne"/>
              </a:rPr>
              <a:t>Responsive layouts are designed to adapt and adjust the content based on the user's device, screen size, and orientation. Using media queries and flexible grids, responsive layouts ensure that the website looks and functions well on different devices, from large desktop screens to small mobile devices.</a:t>
            </a:r>
          </a:p>
          <a:p>
            <a:endParaRPr lang="en-US" dirty="0"/>
          </a:p>
        </p:txBody>
      </p:sp>
    </p:spTree>
    <p:extLst>
      <p:ext uri="{BB962C8B-B14F-4D97-AF65-F5344CB8AC3E}">
        <p14:creationId xmlns:p14="http://schemas.microsoft.com/office/powerpoint/2010/main" val="60557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5B98-63E7-EF83-5D31-442D20715319}"/>
              </a:ext>
            </a:extLst>
          </p:cNvPr>
          <p:cNvSpPr>
            <a:spLocks noGrp="1"/>
          </p:cNvSpPr>
          <p:nvPr>
            <p:ph type="title"/>
          </p:nvPr>
        </p:nvSpPr>
        <p:spPr/>
        <p:txBody>
          <a:bodyPr/>
          <a:lstStyle/>
          <a:p>
            <a:r>
              <a:rPr lang="en-US" b="1" i="0" dirty="0">
                <a:solidFill>
                  <a:srgbClr val="374151"/>
                </a:solidFill>
                <a:effectLst/>
                <a:latin typeface="Söhne"/>
              </a:rPr>
              <a:t>Single-Page Layout</a:t>
            </a:r>
            <a:endParaRPr lang="en-US" b="1" dirty="0"/>
          </a:p>
        </p:txBody>
      </p:sp>
      <p:sp>
        <p:nvSpPr>
          <p:cNvPr id="3" name="Content Placeholder 2">
            <a:extLst>
              <a:ext uri="{FF2B5EF4-FFF2-40B4-BE49-F238E27FC236}">
                <a16:creationId xmlns:a16="http://schemas.microsoft.com/office/drawing/2014/main" id="{C3C044F3-9EEB-B645-7CAB-AD4AC6A598DA}"/>
              </a:ext>
            </a:extLst>
          </p:cNvPr>
          <p:cNvSpPr>
            <a:spLocks noGrp="1"/>
          </p:cNvSpPr>
          <p:nvPr>
            <p:ph idx="1"/>
          </p:nvPr>
        </p:nvSpPr>
        <p:spPr/>
        <p:txBody>
          <a:bodyPr/>
          <a:lstStyle/>
          <a:p>
            <a:r>
              <a:rPr lang="en-US" b="0" i="0" dirty="0">
                <a:solidFill>
                  <a:srgbClr val="374151"/>
                </a:solidFill>
                <a:effectLst/>
                <a:latin typeface="Söhne"/>
              </a:rPr>
              <a:t>Single-page layouts, also known as one-page layouts, present all the content on a single page without the need for navigating to different pages. They often use scrolling to reveal different sections or content blocks. Single-page layouts can be effective for websites with a concise amount of information or for specific purposes like portfolios or event promotions.</a:t>
            </a:r>
          </a:p>
          <a:p>
            <a:endParaRPr lang="en-US" dirty="0"/>
          </a:p>
        </p:txBody>
      </p:sp>
    </p:spTree>
    <p:extLst>
      <p:ext uri="{BB962C8B-B14F-4D97-AF65-F5344CB8AC3E}">
        <p14:creationId xmlns:p14="http://schemas.microsoft.com/office/powerpoint/2010/main" val="587188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373</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Layouts</vt:lpstr>
      <vt:lpstr>Definition </vt:lpstr>
      <vt:lpstr>Fixed Layout</vt:lpstr>
      <vt:lpstr>Fluid Layout</vt:lpstr>
      <vt:lpstr>Grid Layout</vt:lpstr>
      <vt:lpstr>Responsive Layout</vt:lpstr>
      <vt:lpstr>Single-Page 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Layouts</dc:title>
  <dc:creator>SAADEDDIN HROUB</dc:creator>
  <cp:lastModifiedBy>SAADEDDIN HROUB</cp:lastModifiedBy>
  <cp:revision>1</cp:revision>
  <dcterms:created xsi:type="dcterms:W3CDTF">2023-06-08T05:10:21Z</dcterms:created>
  <dcterms:modified xsi:type="dcterms:W3CDTF">2023-06-08T07:04:51Z</dcterms:modified>
</cp:coreProperties>
</file>