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51"/>
  </p:notesMasterIdLst>
  <p:handoutMasterIdLst>
    <p:handoutMasterId r:id="rId52"/>
  </p:handoutMasterIdLst>
  <p:sldIdLst>
    <p:sldId id="307" r:id="rId2"/>
    <p:sldId id="30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5" r:id="rId30"/>
    <p:sldId id="306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3" r:id="rId47"/>
    <p:sldId id="299" r:id="rId48"/>
    <p:sldId id="300" r:id="rId49"/>
    <p:sldId id="302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QHIB HUSSAIN" initials="SH" lastIdx="1" clrIdx="0">
    <p:extLst>
      <p:ext uri="{19B8F6BF-5375-455C-9EA6-DF929625EA0E}">
        <p15:presenceInfo xmlns:p15="http://schemas.microsoft.com/office/powerpoint/2012/main" userId="e891bd6ec72acb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20" autoAdjust="0"/>
  </p:normalViewPr>
  <p:slideViewPr>
    <p:cSldViewPr snapToGrid="0">
      <p:cViewPr varScale="1">
        <p:scale>
          <a:sx n="85" d="100"/>
          <a:sy n="85" d="100"/>
        </p:scale>
        <p:origin x="55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3T11:33:17.48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85798E-9980-EE7C-8B22-0E7936525C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8569C-C9D3-5A3A-A449-8DC937591A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6AF85-474B-41B6-99E7-8B9B8689985D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1CB14-2B71-933F-DB9F-6B32F5AC3E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3580C-CB55-A7B9-F7BE-E5484A16C4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4F01B-0EAB-4353-B644-9800E1139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5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6753-DBB4-4271-BA50-47CD06034F41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6B40-59A4-4FCE-B6BF-33EC0FE08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9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B6B40-59A4-4FCE-B6BF-33EC0FE083D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1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72382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63471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54261"/>
      </p:ext>
    </p:extLst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274154"/>
      </p:ext>
    </p:extLst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41550"/>
      </p:ext>
    </p:extLst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49655"/>
      </p:ext>
    </p:extLst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25069"/>
      </p:ext>
    </p:extLst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9061"/>
      </p:ext>
    </p:extLst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16797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80046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14560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3796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762241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273704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594564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74084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196420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2F4D-0CB6-4B05-AF7A-724818D8CCF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4346-4334-441B-9665-C46B7EBE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495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ransition>
    <p:split orient="vert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4C6023-ACFC-C6C1-DC86-D03C1E0BB4DD}"/>
              </a:ext>
            </a:extLst>
          </p:cNvPr>
          <p:cNvSpPr txBox="1"/>
          <p:nvPr/>
        </p:nvSpPr>
        <p:spPr>
          <a:xfrm>
            <a:off x="1687484" y="1554481"/>
            <a:ext cx="81547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Berlin Sans FB" panose="020E0602020502020306" pitchFamily="34" charset="0"/>
              </a:rPr>
              <a:t>MODERNIZING ADVERTISING OPERATIONS THROUGH DATABASE MANAGEMENT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F693B-5536-A788-F149-4841DA983A6F}"/>
              </a:ext>
            </a:extLst>
          </p:cNvPr>
          <p:cNvSpPr txBox="1"/>
          <p:nvPr/>
        </p:nvSpPr>
        <p:spPr>
          <a:xfrm>
            <a:off x="1687484" y="3750258"/>
            <a:ext cx="6097384" cy="2342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Presented by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  <a:b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</a:b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- Saad Hussain</a:t>
            </a:r>
            <a:b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</a:b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- Syed Hisham Akmal</a:t>
            </a:r>
            <a:b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</a:b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- K Ramachandra Shenoy</a:t>
            </a:r>
            <a:b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</a:b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- Narendra Singh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Purohith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99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FCD-421C-A39B-37DB-4A2B954E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8" y="1260568"/>
            <a:ext cx="10353761" cy="233364"/>
          </a:xfrm>
        </p:spPr>
        <p:txBody>
          <a:bodyPr>
            <a:normAutofit fontScale="90000"/>
          </a:bodyPr>
          <a:lstStyle/>
          <a:p>
            <a:pPr algn="l"/>
            <a:r>
              <a:rPr lang="en-IN" sz="31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Campaign Performance</a:t>
            </a:r>
            <a:b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</a:br>
            <a:b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06AF-1B53-9DCF-BF46-14F4A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48" y="1144588"/>
            <a:ext cx="5870172" cy="5032375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96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9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Calculate the total budget spent on campaigns.</a:t>
            </a:r>
          </a:p>
          <a:p>
            <a:pPr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96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sz="9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9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Track overall campaign budget allocation.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9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budget discrepancies and optimize spending.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9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Allocate resources more effectively.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E1683-ED95-CF9B-1718-FB8E91DDE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60568"/>
            <a:ext cx="5405718" cy="47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5698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410C-7DA4-55E9-DA14-98B86B03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26" y="639446"/>
            <a:ext cx="5293659" cy="565480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Budget Analysis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02FC-47F2-8E02-69DD-B439B5933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30" y="1204926"/>
            <a:ext cx="6572597" cy="503237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8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28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Categorize campaigns based on budget.</a:t>
            </a:r>
          </a:p>
          <a:p>
            <a:pPr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8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sz="28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Analyze campaign distribution across budget segments.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under- or over-budgeted campaigns.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Optimize budget allocation for better ROI.</a:t>
            </a:r>
          </a:p>
          <a:p>
            <a:pPr marL="0" indent="0">
              <a:buNone/>
            </a:pPr>
            <a:endParaRPr lang="en-IN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8D609-80D4-396A-5DDD-3D64E0B9F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26" y="1060853"/>
            <a:ext cx="5154543" cy="52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6573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58C6-BEE7-ADCD-3E63-33CE1F91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82" y="784168"/>
            <a:ext cx="4506103" cy="595745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Revenue Tracking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50F8-219A-38EB-1FC5-C7781A9EB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88" y="1281952"/>
            <a:ext cx="6668192" cy="53931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Retrieve the total revenue from invoices.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Track overall agency revenue generated.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high-performing campaigns and clients.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Analyze revenue trends and forecast future financial performance.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69AA4-2320-67D1-D885-18026D3DA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2" y="1537855"/>
            <a:ext cx="4720243" cy="45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05550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7F47-E0D6-49E3-B9F5-CB731642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62" y="829843"/>
            <a:ext cx="8180329" cy="529244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Invoice and Payment Management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6DE1-9663-EB4B-4538-3A135FDA3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75" y="1359087"/>
            <a:ext cx="6758654" cy="488931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2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Categorize invoices based on payment status.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sz="2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Monitor invoice payment status and identify overdue payments.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Improve financial tracking and cash flow management.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potential collection issues and take proactive steps.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93CF4-EF9A-B9C9-29AE-D7157156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596042"/>
            <a:ext cx="4842570" cy="45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69663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09FC-989D-6BA7-C00C-AA2EE4E8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06" y="681241"/>
            <a:ext cx="4522729" cy="595745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Vendor Management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5CA0-7E26-F6FE-6D5D-01FE1C67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2" y="1204655"/>
            <a:ext cx="6626630" cy="534825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40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Retrieve vendors with payment terms longer than 'Net 30'.</a:t>
            </a:r>
          </a:p>
          <a:p>
            <a:pPr algn="l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40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l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vendors with extended payment terms.</a:t>
            </a:r>
          </a:p>
          <a:p>
            <a:pPr lvl="1" algn="l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Proactively manage vendor relationships and negotiate better payment terms.</a:t>
            </a:r>
          </a:p>
          <a:p>
            <a:pPr lvl="1" algn="l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Optimize cash flow and improve financial stability.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ED9D8-10C9-3A6E-807D-3C18E267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03" y="1446415"/>
            <a:ext cx="5106132" cy="48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32294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513B-E1EF-1A6A-2253-06347CBF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21" y="759230"/>
            <a:ext cx="6817041" cy="695498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Account Manager Performance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B209-4DCC-1DD0-7DB7-D5E3CA0B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21" y="1305099"/>
            <a:ext cx="6402185" cy="479367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Calculate the average budget for campaigns managed by each account manager.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Assess the performance of account managers.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top performers and areas for improvement.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Optimize account manager assignments based on skillset and client needs.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92B39-A52F-38B1-4414-65E67494C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25" y="1305098"/>
            <a:ext cx="5199529" cy="50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83387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B93A-35F8-67DA-518E-39A9CC77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6" y="639445"/>
            <a:ext cx="4235824" cy="690591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Top-Performing Ads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70C1-7B60-CA7E-D720-AC494C984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185545"/>
            <a:ext cx="4698077" cy="556439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Retrieve the top-performing advertisement for each campaign.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the most effective advertisements within each campaign.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Analyze factors influencing advertisement success.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Replicate successful strategies for future campaigns.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848DF-9692-90B4-49DA-332F542E4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5" y="365125"/>
            <a:ext cx="6808286" cy="61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3585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7EF1-2A5F-231C-05C7-A45A9A25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70" y="861753"/>
            <a:ext cx="4206845" cy="504305"/>
          </a:xfrm>
        </p:spPr>
        <p:txBody>
          <a:bodyPr>
            <a:no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Employee Analysis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D3F5-64D8-F193-15B8-B7D9C7AF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96" y="1308302"/>
            <a:ext cx="6274859" cy="5325254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Retrieve the average salary by department.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Analyze average employee compensation across different departments.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potential salary discrepancies and address them accordingly.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Benchmark employee compensation against industry standards.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b="0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01ADA-51FA-EA48-8749-DC9D430C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7" y="1113906"/>
            <a:ext cx="4684357" cy="52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93857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F2C5-BEBD-0F13-7C50-7A584CBA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8" y="1018655"/>
            <a:ext cx="6476220" cy="5624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Top Talent Identification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409B-1BE4-8C8B-F044-163216AA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48" y="1581150"/>
            <a:ext cx="6610005" cy="46672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Retrieve the top 5 highest-paid employees.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Recognize and reward top performers within the agency.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key talent to invest in and retain.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Improve employee motivation and satisfaction.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3CA66-AB3B-AFA2-D599-0EE883CC9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58" y="1581150"/>
            <a:ext cx="4819997" cy="4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4539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68B2-B962-45A5-BD27-4DBDB8AC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72" y="910325"/>
            <a:ext cx="8238518" cy="591671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Manager Identification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B5C2-1D82-A2B7-778F-393B906BF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2" y="1350900"/>
            <a:ext cx="6676644" cy="529928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Retrieve employees with the "Manager" position.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all managers within the organization.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Analyze manager distribution across different departments.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Facilitate communication and collaboration between managers and employees.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4A176-35A8-E148-4EA3-E45B0F5E3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74" y="1761158"/>
            <a:ext cx="4695551" cy="41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99090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0CFD-4E3F-656D-D642-7A88B7C7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5" y="872837"/>
            <a:ext cx="11069047" cy="474966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F5DE1-D182-DC17-65E6-3418B151A3B0}"/>
              </a:ext>
            </a:extLst>
          </p:cNvPr>
          <p:cNvSpPr txBox="1"/>
          <p:nvPr/>
        </p:nvSpPr>
        <p:spPr>
          <a:xfrm>
            <a:off x="561475" y="1410355"/>
            <a:ext cx="108979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In the dynamic world of advertising, where creativity meets strategy, the efficient organization and analysis of data play a pivotal role in success. This project delves into the development and utilization of a robust database tailored for an advertising company.</a:t>
            </a:r>
          </a:p>
          <a:p>
            <a:pPr algn="just"/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DEAE4-7431-3874-9AB0-4DB6C9249A4D}"/>
              </a:ext>
            </a:extLst>
          </p:cNvPr>
          <p:cNvSpPr txBox="1"/>
          <p:nvPr/>
        </p:nvSpPr>
        <p:spPr>
          <a:xfrm>
            <a:off x="631767" y="714895"/>
            <a:ext cx="3632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2">
                    <a:lumMod val="75000"/>
                  </a:schemeClr>
                </a:solidFill>
                <a:latin typeface="Berlin Sans FB" panose="020E0602020502020306" pitchFamily="34" charset="0"/>
              </a:rPr>
              <a:t>INTRODUCTION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7E9A9-B71F-7D39-E715-718CDACB84B7}"/>
              </a:ext>
            </a:extLst>
          </p:cNvPr>
          <p:cNvSpPr txBox="1"/>
          <p:nvPr/>
        </p:nvSpPr>
        <p:spPr>
          <a:xfrm>
            <a:off x="561475" y="3797527"/>
            <a:ext cx="7506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u="sng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DATABASE CREATION FOR ADVERTISING COMPANY:</a:t>
            </a:r>
            <a:endParaRPr kumimoji="0" lang="en-US" altLang="en-US" sz="2000" u="sng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671FB-54DD-6599-C119-306C3CF13EBA}"/>
              </a:ext>
            </a:extLst>
          </p:cNvPr>
          <p:cNvSpPr txBox="1"/>
          <p:nvPr/>
        </p:nvSpPr>
        <p:spPr>
          <a:xfrm>
            <a:off x="561475" y="4430374"/>
            <a:ext cx="108276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0" i="0" u="sng" kern="1200" baseline="0" dirty="0">
                <a:ln>
                  <a:noFill/>
                </a:ln>
                <a:solidFill>
                  <a:srgbClr val="F8EBD8"/>
                </a:solidFill>
                <a:effectLst/>
                <a:latin typeface="Berlin Sans FB" panose="020E0602020502020306" pitchFamily="34" charset="0"/>
                <a:ea typeface="+mn-ea"/>
                <a:cs typeface="+mn-cs"/>
              </a:rPr>
              <a:t>Brief Overview</a:t>
            </a:r>
            <a:r>
              <a:rPr lang="en-US" sz="2400" b="0" i="0" kern="1200" baseline="0" dirty="0">
                <a:ln>
                  <a:noFill/>
                </a:ln>
                <a:solidFill>
                  <a:srgbClr val="F8EBD8"/>
                </a:solidFill>
                <a:effectLst/>
                <a:latin typeface="Berlin Sans FB" panose="020E0602020502020306" pitchFamily="34" charset="0"/>
                <a:ea typeface="+mn-ea"/>
                <a:cs typeface="+mn-cs"/>
              </a:rPr>
              <a:t>: Created a database named </a:t>
            </a:r>
            <a:r>
              <a:rPr lang="en-US" sz="2400" kern="1200" dirty="0">
                <a:solidFill>
                  <a:srgbClr val="F8EBD8"/>
                </a:solidFill>
                <a:effectLst/>
                <a:latin typeface="Berlin Sans FB" panose="020E0602020502020306" pitchFamily="34" charset="0"/>
                <a:ea typeface="+mn-ea"/>
                <a:cs typeface="+mn-cs"/>
              </a:rPr>
              <a:t>Advertising Company</a:t>
            </a:r>
            <a:r>
              <a:rPr lang="en-US" sz="2400" i="0" kern="1200" baseline="0" dirty="0">
                <a:ln>
                  <a:noFill/>
                </a:ln>
                <a:solidFill>
                  <a:srgbClr val="F8EBD8"/>
                </a:solidFill>
                <a:effectLst/>
                <a:latin typeface="Berlin Sans FB" panose="020E0602020502020306" pitchFamily="34" charset="0"/>
                <a:ea typeface="+mn-ea"/>
                <a:cs typeface="+mn-cs"/>
              </a:rPr>
              <a:t> </a:t>
            </a:r>
            <a:r>
              <a:rPr lang="en-US" sz="2400" b="0" i="0" kern="1200" baseline="0" dirty="0">
                <a:ln>
                  <a:noFill/>
                </a:ln>
                <a:solidFill>
                  <a:srgbClr val="F8EBD8"/>
                </a:solidFill>
                <a:effectLst/>
                <a:latin typeface="Berlin Sans FB" panose="020E0602020502020306" pitchFamily="34" charset="0"/>
                <a:ea typeface="+mn-ea"/>
                <a:cs typeface="+mn-cs"/>
              </a:rPr>
              <a:t>for managing various aspects of an advertising agency's operations.</a:t>
            </a: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8906878"/>
      </p:ext>
    </p:extLst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1B28-C4EC-2C10-B822-45BD307F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2" y="631133"/>
            <a:ext cx="5130338" cy="649028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Client Payment Habits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F23C-ACB3-0BAC-8D4D-93E5B367A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90" y="1102416"/>
            <a:ext cx="6777888" cy="53904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Retrieve the names of clients who have paid their invoices.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reliable clients with good payment history.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Tailor billing and collection strategies based on client behavior.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Improve client relationships and encourage timely payments</a:t>
            </a: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BFDD9-6DD8-6913-05D1-B97E7E854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5" y="1371600"/>
            <a:ext cx="4836867" cy="46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18588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729A-322C-D9FD-19B9-10BB387B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" y="433412"/>
            <a:ext cx="7865226" cy="557587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Advertisement Performance Analysis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EBEB-BA79-D147-2290-CDCD6741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8" y="832740"/>
            <a:ext cx="11218432" cy="2475725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2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2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Retrieve the average impressions, clicks, and conversions for each advertisement type.</a:t>
            </a:r>
          </a:p>
          <a:p>
            <a:pPr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2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sz="2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Analyze the effectiveness of different advertisement types.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the most engaging and impactful ad formats.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Optimize future campaigns based on performance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E634C-1AC0-D1EC-2A67-CB4FDD523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7" y="3308466"/>
            <a:ext cx="11528612" cy="34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28438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A478-003F-32CF-C5E2-104F3B30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5" y="365126"/>
            <a:ext cx="5935287" cy="931660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Automating Invoice Payments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69FA-FB48-63FD-C95E-B9C16D67F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94" y="1368424"/>
            <a:ext cx="5780116" cy="533717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2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Update the payment status of invoices with pending payments to 'Paid' if payment date has passed.</a:t>
            </a:r>
          </a:p>
          <a:p>
            <a:pPr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sz="2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Streamline invoice processing and payment procedures.</a:t>
            </a:r>
          </a:p>
          <a:p>
            <a:pPr lvl="1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Reduce manual data entry and improve efficiency.</a:t>
            </a:r>
          </a:p>
          <a:p>
            <a:pPr lvl="1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Ensure timely payments and avoid late payment penalties.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71848-0ED7-A307-AC53-79B268657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10" y="964276"/>
            <a:ext cx="6046771" cy="57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69419"/>
      </p:ext>
    </p:ext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AC21-15AC-42A5-04DF-813FA193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9" y="173933"/>
            <a:ext cx="5188528" cy="599152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Advanced Data Analysis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B1C1-BEF2-E128-783C-7F3237E1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9" y="707655"/>
            <a:ext cx="11252986" cy="2409618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6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2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Calculate the total revenue and total cost for each campaign.</a:t>
            </a:r>
          </a:p>
          <a:p>
            <a:pPr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6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sz="2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Analyze profitability of individual campaigns.</a:t>
            </a:r>
          </a:p>
          <a:p>
            <a:pPr lvl="1"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underperforming campaigns requiring adjustments.</a:t>
            </a:r>
          </a:p>
          <a:p>
            <a:pPr lvl="1"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Optimize campaign budgets and pricing strategies.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FB5B7-327B-390B-B98F-7B679652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9" y="3316779"/>
            <a:ext cx="11627222" cy="34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68713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5499-17C8-0629-E504-0A498C98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72" y="1000299"/>
            <a:ext cx="11006656" cy="762000"/>
          </a:xfrm>
        </p:spPr>
        <p:txBody>
          <a:bodyPr>
            <a:normAutofit/>
          </a:bodyPr>
          <a:lstStyle/>
          <a:p>
            <a:pPr algn="l"/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Optimizing Advertising Data with Views and Triggers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5338-3B24-4C9E-C6B5-A2645631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2" y="2066693"/>
            <a:ext cx="11194775" cy="349452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Unleash insights, automate tasks, and enhance data integrity.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Key points: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Views provide consolidated and accessible data for analysis and reporting.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Triggers automate data updates and enforce data integrity rules.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Together, they optimize data management and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251685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FF11-D02C-D37E-B0CB-5FB43BC3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123079"/>
            <a:ext cx="5441168" cy="708194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vw_ad_placement_details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4DEC-EDA1-C9A3-7D93-E9CCE8F0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681" y="123079"/>
            <a:ext cx="5810271" cy="87032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Provides campaign, client, and detailed placement information.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C552C-6972-4F1F-38B7-CA0EEC998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" y="993403"/>
            <a:ext cx="11969512" cy="57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33770"/>
      </p:ext>
    </p:extLst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513E-7A9C-4FA1-E2BD-8684A7CA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6" y="1690013"/>
            <a:ext cx="4594900" cy="609600"/>
          </a:xfrm>
        </p:spPr>
        <p:txBody>
          <a:bodyPr>
            <a:normAutofit fontScale="90000"/>
          </a:bodyPr>
          <a:lstStyle/>
          <a:p>
            <a:r>
              <a:rPr lang="en-US" sz="2800" i="0" dirty="0" err="1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vw_total_payments_by_client</a:t>
            </a:r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 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BF6D-53D8-9533-2F44-6719FC306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32" y="2532371"/>
            <a:ext cx="4244788" cy="24968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Analyzes client payment history and identifies top contributors.</a:t>
            </a:r>
            <a:b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</a:b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7783C-D69D-26AA-F933-C25CAD78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31" y="1025014"/>
            <a:ext cx="6861260" cy="54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55058"/>
      </p:ext>
    </p:extLst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50F6-3913-A07A-5D43-83543363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242046"/>
            <a:ext cx="8798859" cy="484095"/>
          </a:xfrm>
        </p:spPr>
        <p:txBody>
          <a:bodyPr>
            <a:noAutofit/>
          </a:bodyPr>
          <a:lstStyle/>
          <a:p>
            <a:pPr algn="l"/>
            <a:r>
              <a:rPr lang="en-IN" sz="2800" i="0" dirty="0" err="1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vw_performance_metrics_extended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36AB-A895-1D77-A5F5-A874899EA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891" y="98613"/>
            <a:ext cx="4657979" cy="88228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Analyzes campaign performance with additional metrics like conversion rate.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B238C-AF04-35C7-2E22-0195B9B8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0" y="1066800"/>
            <a:ext cx="12035117" cy="56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6766"/>
      </p:ext>
    </p:extLst>
  </p:cSld>
  <p:clrMapOvr>
    <a:masterClrMapping/>
  </p:clrMapOvr>
  <p:transition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1A8-803F-F5AB-6404-043B0408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4" y="379505"/>
            <a:ext cx="8023167" cy="603063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 err="1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vw_campaign_payment_status</a:t>
            </a:r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 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E6DF-B1D4-CD14-B235-AD38C50C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4" y="2474353"/>
            <a:ext cx="3962402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Tracks campaign budget utilization and identifies overspending campaigns.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D7207-7DA0-D064-AEB7-9D6CB4A9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925" y="1129553"/>
            <a:ext cx="7924800" cy="5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23071"/>
      </p:ext>
    </p:extLst>
  </p:cSld>
  <p:clrMapOvr>
    <a:masterClrMapping/>
  </p:clrMapOvr>
  <p:transition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3CE2-2E31-E15B-3303-637199AF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1" y="197224"/>
            <a:ext cx="12137234" cy="908855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erlin Sans FB" panose="020E0602020502020306" pitchFamily="34" charset="0"/>
              </a:rPr>
              <a:t>Trigger to prevent deleting clients with active campaigns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56DA3-F552-40A9-0F3A-460F1DE2B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9" y="1106079"/>
            <a:ext cx="11313622" cy="51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4429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68AEF0-2802-E785-39A2-DF3E24D3A9B3}"/>
              </a:ext>
            </a:extLst>
          </p:cNvPr>
          <p:cNvSpPr txBox="1"/>
          <p:nvPr/>
        </p:nvSpPr>
        <p:spPr>
          <a:xfrm>
            <a:off x="549537" y="951555"/>
            <a:ext cx="11242555" cy="5008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Key Tables in the Database:</a:t>
            </a:r>
          </a:p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Clients Table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Fields: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client_id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name, email, phone,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billing_address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account_manager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Campaigns Table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Fields: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campaign_id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client_id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name, budget,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start_date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end_date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creative_director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Advertisements Table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Fields: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advertisement_id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campaign_id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type, content,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creative_team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Employees Table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Fields: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employee_id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name, position, email, phone, salary, department.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8B4ED-1BD5-37ED-52CE-A892D606EFD6}"/>
              </a:ext>
            </a:extLst>
          </p:cNvPr>
          <p:cNvSpPr txBox="1"/>
          <p:nvPr/>
        </p:nvSpPr>
        <p:spPr>
          <a:xfrm>
            <a:off x="549537" y="348794"/>
            <a:ext cx="6097384" cy="660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rlin Sans FB" panose="020E0602020502020306" pitchFamily="34" charset="0"/>
              </a:rPr>
              <a:t>TABLES OVERVIEW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79162"/>
      </p:ext>
    </p:extLst>
  </p:cSld>
  <p:clrMapOvr>
    <a:masterClrMapping/>
  </p:clrMapOvr>
  <p:transition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D79C-D734-F879-47A3-C1ABE413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0" y="382385"/>
            <a:ext cx="11731213" cy="906087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erlin Sans FB" panose="020E0602020502020306" pitchFamily="34" charset="0"/>
              </a:rPr>
              <a:t>Trigger to enforce a constraint on the maximum duration of an advertisement placement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C91D8-2BA0-861C-A3B0-9B1EF9BB1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90" y="1208933"/>
            <a:ext cx="11358282" cy="5387788"/>
          </a:xfrm>
        </p:spPr>
      </p:pic>
    </p:spTree>
    <p:extLst>
      <p:ext uri="{BB962C8B-B14F-4D97-AF65-F5344CB8AC3E}">
        <p14:creationId xmlns:p14="http://schemas.microsoft.com/office/powerpoint/2010/main" val="2518749763"/>
      </p:ext>
    </p:extLst>
  </p:cSld>
  <p:clrMapOvr>
    <a:masterClrMapping/>
  </p:clrMapOvr>
  <p:transition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1CF0-4769-D145-77AF-7AA5B425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99" y="609600"/>
            <a:ext cx="7382307" cy="570807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erlin Sans FB" panose="020E0602020502020306" pitchFamily="34" charset="0"/>
              </a:rPr>
              <a:t>Importance of Views and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69DC-A72A-BC2A-A1C4-AFB3F556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26" y="1471352"/>
            <a:ext cx="11413375" cy="538664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Enhanced Data Analysis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Views enable quick identification of key insights: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Top-performing campaigns and placements.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Client spending patterns and payment trends.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Campaign performance metrics and key areas for improvement.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Efficient Data Management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Triggers automate routine tasks, saving time and resources.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Improve data accuracy and consistency by enforcing data integrity </a:t>
            </a:r>
            <a:r>
              <a:rPr lang="en-US" sz="2400" b="0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rules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.</a:t>
            </a:r>
            <a:r>
              <a:rPr lang="en-US" sz="2400" b="0" i="0" dirty="0" err="1">
                <a:solidFill>
                  <a:srgbClr val="1F1F1F"/>
                </a:solidFill>
                <a:effectLst/>
                <a:latin typeface="Google Sans"/>
              </a:rPr>
              <a:t>data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availability and security through backup triggers.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999199"/>
      </p:ext>
    </p:extLst>
  </p:cSld>
  <p:clrMapOvr>
    <a:masterClrMapping/>
  </p:clrMapOvr>
  <p:transition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6AF5-1805-BE85-1FCB-320DE0D3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60" y="934570"/>
            <a:ext cx="8488680" cy="507066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 Concurrency Control with Versioning</a:t>
            </a:r>
            <a:b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F09D-26C1-EF2F-3FD5-599B4884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817" y="1246292"/>
            <a:ext cx="6325986" cy="120020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Ensuring Data Integrity in Campaigns Management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Leveraging versioning for optimistic concurrency control.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58217-3D55-F252-83D8-9C2A85E0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543931"/>
            <a:ext cx="5181600" cy="39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23632"/>
      </p:ext>
    </p:extLst>
  </p:cSld>
  <p:clrMapOvr>
    <a:masterClrMapping/>
  </p:clrMapOvr>
  <p:transition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EF76-7DDD-552C-1D36-9C0F9FA6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45" y="310342"/>
            <a:ext cx="5960830" cy="595745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Understanding Versioning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551B-951C-5DFF-E334-EF907B61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5" y="906087"/>
            <a:ext cx="11687694" cy="578565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Versioning adds a version number to the table.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Each update increments the version number.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Read operations retrieve the version number.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Write operations include the version number for comparison.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Key Points: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Concurrent access to data can lead to discrepancies and data loss.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Optimistic concurrency control prevents conflicts during simultaneous updates.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Versioning is a simple and effective technique for optimistic concurrency control.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Google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741793"/>
      </p:ext>
    </p:extLst>
  </p:cSld>
  <p:clrMapOvr>
    <a:masterClrMapping/>
  </p:clrMapOvr>
  <p:transition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D21C-FB35-9CED-B27B-1A4419E3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7" y="275478"/>
            <a:ext cx="11040036" cy="898410"/>
          </a:xfrm>
        </p:spPr>
        <p:txBody>
          <a:bodyPr>
            <a:normAutofit/>
          </a:bodyPr>
          <a:lstStyle/>
          <a:p>
            <a:pPr algn="l"/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Checking Conflicts before Updating (Optimistic Concurrency Control)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4C20-210A-7AB2-2252-908E6708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87" y="1173888"/>
            <a:ext cx="11913524" cy="3123792"/>
          </a:xfrm>
        </p:spPr>
        <p:txBody>
          <a:bodyPr>
            <a:normAutofit fontScale="70000" lnSpcReduction="20000"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oogle Sans"/>
              </a:rPr>
              <a:t>This code snippet demonstrates optimistic concurrency control using versioning in a transaction.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oogle Sans"/>
              </a:rPr>
              <a:t>Key points: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oogle Sans"/>
              </a:rPr>
              <a:t>Versioning ensures data consistency during concurrent updates.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oogle Sans"/>
              </a:rPr>
              <a:t>A transaction begins to manage updates as a single unit.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oogle Sans"/>
              </a:rPr>
              <a:t>The current version is retrieved before any changes are made.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oogle Sans"/>
              </a:rPr>
              <a:t>The expected version is checked against the stored version.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oogle Sans"/>
              </a:rPr>
              <a:t>If versions match, the update proceeds and increments the version.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oogle Sans"/>
              </a:rPr>
              <a:t>If versions mismatch, a conflict is detected and the update is rejected.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oogle Sans"/>
              </a:rPr>
              <a:t>This prevents overwriting changes made by other users.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18B0E-027A-6784-E933-AF35D941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87" y="4700219"/>
            <a:ext cx="10127858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49115"/>
      </p:ext>
    </p:extLst>
  </p:cSld>
  <p:clrMapOvr>
    <a:masterClrMapping/>
  </p:clrMapOvr>
  <p:transition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72A6-6464-3407-A1F9-BE713363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875607"/>
            <a:ext cx="10353761" cy="687185"/>
          </a:xfrm>
        </p:spPr>
        <p:txBody>
          <a:bodyPr>
            <a:normAutofit fontScale="90000"/>
          </a:bodyPr>
          <a:lstStyle/>
          <a:p>
            <a:pPr algn="l"/>
            <a:r>
              <a:rPr lang="en-IN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Powerful Parameterized Stored Procedures</a:t>
            </a:r>
            <a:b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8574-1702-3F98-B2B3-35853B98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446212"/>
            <a:ext cx="10915996" cy="53452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Simplifying Data Management with Parameterized Stored Procedures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Unleash efficiency, security, and maintainability.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Dynamically generate reports based on user input.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Perform complex calculations and data manipulations.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Automate repetitive tasks and improve efficiency.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Ensure data integrity and security through parameterized input.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848338"/>
      </p:ext>
    </p:extLst>
  </p:cSld>
  <p:clrMapOvr>
    <a:masterClrMapping/>
  </p:clrMapOvr>
  <p:transition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0D79-682A-697D-91A5-8633B3BC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99258"/>
            <a:ext cx="9682942" cy="249455"/>
          </a:xfrm>
        </p:spPr>
        <p:txBody>
          <a:bodyPr>
            <a:normAutofit fontScale="90000"/>
          </a:bodyPr>
          <a:lstStyle/>
          <a:p>
            <a:pPr algn="l"/>
            <a:r>
              <a:rPr lang="en-IN" i="0" dirty="0" err="1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GetClientInformation</a:t>
            </a:r>
            <a:r>
              <a:rPr lang="en-IN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(</a:t>
            </a:r>
            <a:r>
              <a:rPr lang="en-IN" i="0" dirty="0" err="1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clientID</a:t>
            </a:r>
            <a:r>
              <a:rPr lang="en-IN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INT) </a:t>
            </a:r>
            <a:endParaRPr lang="en-IN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8448-C7EA-906A-1A96-B97CEB021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87" y="1492813"/>
            <a:ext cx="3781537" cy="2513540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Retrieves client information based on a provided ID.</a:t>
            </a:r>
            <a:br>
              <a:rPr lang="en-IN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</a:b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BEB81-D2C8-FD46-8672-81F0EDE4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97" y="992990"/>
            <a:ext cx="5214067" cy="1990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DAF036-7403-F2C4-9C6A-B9129756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558229"/>
            <a:ext cx="11902440" cy="283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68775"/>
      </p:ext>
    </p:extLst>
  </p:cSld>
  <p:clrMapOvr>
    <a:masterClrMapping/>
  </p:clrMapOvr>
  <p:transition>
    <p:split orient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5C70-0998-6090-11EA-0F05D674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324"/>
            <a:ext cx="12192000" cy="630876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CalculateCampaignTotalCost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(IN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campaignID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INT, OUT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totalCost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DECIMAL(10, 2))</a:t>
            </a:r>
            <a:endParaRPr lang="en-IN" sz="2800" dirty="0">
              <a:solidFill>
                <a:schemeClr val="tx2">
                  <a:lumMod val="75000"/>
                </a:schemeClr>
              </a:solidFill>
              <a:effectLst/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2197-E631-EACC-FC8F-5B46EB2F3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7" y="1326776"/>
            <a:ext cx="6766967" cy="1066800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Berlin Sans FB" panose="020E0602020502020306" pitchFamily="34" charset="0"/>
              </a:rPr>
              <a:t>Calculate Total Cost of a Campaign</a:t>
            </a:r>
            <a:endParaRPr lang="en-IN" sz="2400" dirty="0">
              <a:effectLst/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CA1EC-6C10-10FA-4CC8-C5CF3376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1" y="2152996"/>
            <a:ext cx="6354663" cy="3930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B87DF-7AAC-BEAC-AA7C-6C4C0CF4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8" y="3187930"/>
            <a:ext cx="4704444" cy="216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6177"/>
      </p:ext>
    </p:extLst>
  </p:cSld>
  <p:clrMapOvr>
    <a:masterClrMapping/>
  </p:clrMapOvr>
  <p:transition>
    <p:split orient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F669-D0C5-E50B-DD17-AE5A3B05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26" y="288473"/>
            <a:ext cx="10353761" cy="697325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 err="1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GetAvgMetricsByAdvertisementType</a:t>
            </a:r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()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37D2C-1CCC-2E72-ABDF-6AA423AA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985798"/>
            <a:ext cx="10515600" cy="793126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Calculates average impressions, clicks, and conversions for different ad types.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2FB5F-282F-37F0-ACAD-E0AB20DA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50" y="1778924"/>
            <a:ext cx="10767993" cy="2017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76D5F-01F1-3C8E-E611-5445A802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5" y="4017611"/>
            <a:ext cx="11382075" cy="26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06602"/>
      </p:ext>
    </p:extLst>
  </p:cSld>
  <p:clrMapOvr>
    <a:masterClrMapping/>
  </p:clrMapOvr>
  <p:transition>
    <p:split orient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DA97-1151-493B-F3A4-A32BEDDF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13" y="917172"/>
            <a:ext cx="10923529" cy="67056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Berlin Sans FB" panose="020E0602020502020306" pitchFamily="34" charset="0"/>
              </a:rPr>
              <a:t>Transaction Control for Ensuring Data Consistency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B0BE-1D46-74AB-81FD-E80699AB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1459865"/>
            <a:ext cx="11448010" cy="50379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Guaranteeing Data Integrity with Transactions</a:t>
            </a:r>
          </a:p>
          <a:p>
            <a:pPr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Understanding and implementing transaction control mechanisms.</a:t>
            </a:r>
          </a:p>
          <a:p>
            <a:pPr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Key Points:</a:t>
            </a:r>
          </a:p>
          <a:p>
            <a:pPr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Transactions group multiple database operations into a single unit.</a:t>
            </a:r>
          </a:p>
          <a:p>
            <a:pPr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Ensures data consistency and atomicity by either committing or rolling back all operations.</a:t>
            </a:r>
          </a:p>
          <a:p>
            <a:pPr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Provides isolation from concurrent transactions to prevent data inconsistencies.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348254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37A7E4-F60A-6C0E-D4FA-84D8062E175F}"/>
              </a:ext>
            </a:extLst>
          </p:cNvPr>
          <p:cNvSpPr txBox="1"/>
          <p:nvPr/>
        </p:nvSpPr>
        <p:spPr>
          <a:xfrm>
            <a:off x="507402" y="770964"/>
            <a:ext cx="11496176" cy="5008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Advertisement Placements Table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Fields: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placement_id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advertisement_id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placement_details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cost, duration.</a:t>
            </a:r>
          </a:p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Invoices Table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Fields: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invoice_id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client_id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campaign_id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invoice_date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payment_status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total_amount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Payments Table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Fields: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payment_id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invoice_id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employee_id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payment_date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payment_method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transaction_reference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Vendor Supplier Information Table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Fields: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vendor_id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vendor_name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contact_info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services_provided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payment_terms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58422"/>
      </p:ext>
    </p:extLst>
  </p:cSld>
  <p:clrMapOvr>
    <a:masterClrMapping/>
  </p:clrMapOvr>
  <p:transition>
    <p:split orient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517F-BCC4-E18D-5C58-6D09F951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60" y="277091"/>
            <a:ext cx="6368154" cy="687185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Explicit Locking for Updates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84D4-8E1B-FB6D-DC24-0FD76423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59" y="964276"/>
            <a:ext cx="11630109" cy="2342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This code explicitly locks the selected rows in the campaigns table before performing updates.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Other transactions attempting to access these rows will be blocked until the current transaction commits.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This prevents data inconsistencies caused by concurrent updates to the same data.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dirty="0"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8861D-2382-9C2E-6D39-54EB0117B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10820400" cy="234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37351"/>
      </p:ext>
    </p:extLst>
  </p:cSld>
  <p:clrMapOvr>
    <a:masterClrMapping/>
  </p:clrMapOvr>
  <p:transition>
    <p:split orient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1885-7A5B-76CD-9365-69D40529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05" y="376844"/>
            <a:ext cx="8978350" cy="762000"/>
          </a:xfrm>
        </p:spPr>
        <p:txBody>
          <a:bodyPr>
            <a:normAutofit/>
          </a:bodyPr>
          <a:lstStyle/>
          <a:p>
            <a:pPr algn="l"/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Atomic Insertion of Client and Campaign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2399-AA66-5459-91E9-C3D57B8D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31" y="1138844"/>
            <a:ext cx="11445064" cy="22901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This code ensures that the insertion of client and campaign information is atomic.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If any of the insertions fail, the entire transaction is rolled back, preventing incomplete data updates.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23498-4334-FCC3-6726-D785E9AA2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" y="3863789"/>
            <a:ext cx="10636624" cy="23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07198"/>
      </p:ext>
    </p:extLst>
  </p:cSld>
  <p:clrMapOvr>
    <a:masterClrMapping/>
  </p:clrMapOvr>
  <p:transition>
    <p:split orient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36B8-19D7-D28C-45C7-8368894C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1" y="609600"/>
            <a:ext cx="1086534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Managing User Permissions with GRANT and REVOKE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DF10-4715-EF61-03BE-2FE0EC96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71" y="1163782"/>
            <a:ext cx="10959986" cy="462741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Controlling Data Access in Advertising Agency Databases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Utilizing GRANT and REVOKE for efficient user permission management.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Key Points: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GRANT assigns specific privileges to users, allowing specific operations on tables.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REVOKE removes previously granted privileges, restricting user access.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Ensuring proper user permissions safeguards sensitive data and maintains database integrity.</a:t>
            </a:r>
          </a:p>
          <a:p>
            <a:endParaRPr lang="en-IN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48656"/>
      </p:ext>
    </p:extLst>
  </p:cSld>
  <p:clrMapOvr>
    <a:masterClrMapping/>
  </p:clrMapOvr>
  <p:transition>
    <p:split orient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C11B-B1F5-729B-7AF3-F0AD696D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06188"/>
            <a:ext cx="9236825" cy="557587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Granting Privileges to User '</a:t>
            </a:r>
            <a:r>
              <a:rPr lang="en-IN" sz="2800" i="0" dirty="0" err="1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hussain</a:t>
            </a:r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'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3450-CF88-1678-C860-084002057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93" y="806665"/>
            <a:ext cx="7240385" cy="2991007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GRANT SELECT, INSERT, UPDATE</a:t>
            </a:r>
          </a:p>
          <a:p>
            <a:pPr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, DELETE: Assigns complete control over the 'clients' table.</a:t>
            </a:r>
          </a:p>
          <a:p>
            <a:pPr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GRANT SELECT: Enables viewing data in the 'campaigns' table without modification.</a:t>
            </a:r>
          </a:p>
          <a:p>
            <a:pPr algn="just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GRANT SELECT, INSERT, UPDATE, DELETE: Provides full access to manage the 'advertisements' table.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866D9-C5DF-A485-EA5C-02700DBE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7" y="4093465"/>
            <a:ext cx="10875002" cy="2332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F6042-A5F7-5096-C76C-B31DFA493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894" y="806665"/>
            <a:ext cx="4363611" cy="3243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CEEE5-8AD9-BA21-F7B3-E08842BF8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07" y="6359511"/>
            <a:ext cx="10559118" cy="3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00625"/>
      </p:ext>
    </p:extLst>
  </p:cSld>
  <p:clrMapOvr>
    <a:masterClrMapping/>
  </p:clrMapOvr>
  <p:transition>
    <p:split orient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7A45-6844-5FD8-8CD6-0727322C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13" y="466165"/>
            <a:ext cx="8762220" cy="778625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Revoking Privileges from User '</a:t>
            </a:r>
            <a:r>
              <a:rPr lang="en-IN" sz="2800" i="0" dirty="0" err="1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hussain</a:t>
            </a:r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'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84BF-1B17-F32C-DB3A-8A016E704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5" y="1047404"/>
            <a:ext cx="11718175" cy="27715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REVOKE SELECT, INSERT, UPDATE, DELETE: Eliminates all access to the 'clients' table.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REVOKE SELECT: Removes the ability to view data in the 'campaigns' table.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REVOKE SELECT, INSERT, UPDATE, DELETE: Strips all permissions related to the 'advertisements' table.</a:t>
            </a:r>
          </a:p>
          <a:p>
            <a:pPr marL="0" indent="0" algn="just">
              <a:buNone/>
            </a:pPr>
            <a:endParaRPr lang="en-IN" sz="24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B7A9C-590D-AABC-7079-7B1AD44A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5" y="3620273"/>
            <a:ext cx="10515600" cy="27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48417"/>
      </p:ext>
    </p:extLst>
  </p:cSld>
  <p:clrMapOvr>
    <a:masterClrMapping/>
  </p:clrMapOvr>
  <p:transition>
    <p:split orient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DF14-C5C5-76E2-3575-CECDDD72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63" y="282585"/>
            <a:ext cx="4356474" cy="579120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BC46-58D2-0BBD-77ED-E6C95E40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08" y="789988"/>
            <a:ext cx="11089783" cy="23476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Implementing Normalization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As per our understanding, all tables appear to be in at least 1NF, and there are no apparent violations of 2NF, 3NF, or BCNF. The tables are well-structured and free of significant normalization anomalies.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3FB59-68B3-6775-3EA4-5A6E7F84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" y="3137647"/>
            <a:ext cx="11429999" cy="35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04640"/>
      </p:ext>
    </p:extLst>
  </p:cSld>
  <p:clrMapOvr>
    <a:masterClrMapping/>
  </p:clrMapOvr>
  <p:transition>
    <p:split orient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49EF39-CA11-A10D-C1FE-2D302910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05519"/>
            <a:ext cx="9906000" cy="5228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6009A8-DD65-8BE0-62E5-CC55A80D8741}"/>
              </a:ext>
            </a:extLst>
          </p:cNvPr>
          <p:cNvSpPr txBox="1"/>
          <p:nvPr/>
        </p:nvSpPr>
        <p:spPr>
          <a:xfrm>
            <a:off x="3048000" y="55728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Another Real World Use Case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788148369"/>
      </p:ext>
    </p:extLst>
  </p:cSld>
  <p:clrMapOvr>
    <a:masterClrMapping/>
  </p:clrMapOvr>
  <p:transition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AAFE-1CAF-31A1-231E-FD11F6A8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1"/>
            <a:ext cx="8787158" cy="712124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erlin Sans FB" panose="020E0602020502020306" pitchFamily="34" charset="0"/>
              </a:rPr>
              <a:t>DATA ANALYTICS:-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53686-EFA7-4165-2FEF-920FCF1DE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04851"/>
            <a:ext cx="11449049" cy="5176923"/>
          </a:xfrm>
        </p:spPr>
      </p:pic>
    </p:spTree>
    <p:extLst>
      <p:ext uri="{BB962C8B-B14F-4D97-AF65-F5344CB8AC3E}">
        <p14:creationId xmlns:p14="http://schemas.microsoft.com/office/powerpoint/2010/main" val="1896873388"/>
      </p:ext>
    </p:extLst>
  </p:cSld>
  <p:clrMapOvr>
    <a:masterClrMapping/>
  </p:clrMapOvr>
  <p:transition>
    <p:split orient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BA17-B33C-4C0D-8815-664E20CA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1"/>
            <a:ext cx="9892750" cy="628996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chemeClr val="tx2">
                  <a:lumMod val="75000"/>
                </a:schemeClr>
              </a:solidFill>
              <a:effectLst/>
              <a:latin typeface="Berlin Sans FB" panose="020E0602020502020306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0AAEF-3C8C-3D16-4A68-B98398652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47650"/>
            <a:ext cx="11534775" cy="6457949"/>
          </a:xfrm>
        </p:spPr>
      </p:pic>
    </p:spTree>
    <p:extLst>
      <p:ext uri="{BB962C8B-B14F-4D97-AF65-F5344CB8AC3E}">
        <p14:creationId xmlns:p14="http://schemas.microsoft.com/office/powerpoint/2010/main" val="1989066791"/>
      </p:ext>
    </p:extLst>
  </p:cSld>
  <p:clrMapOvr>
    <a:masterClrMapping/>
  </p:clrMapOvr>
  <p:transition>
    <p:split orient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73D890-BC64-1A3C-17D2-DA180A54A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6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69212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8D84A-17BA-BD74-9965-41B2B45D14A3}"/>
              </a:ext>
            </a:extLst>
          </p:cNvPr>
          <p:cNvSpPr txBox="1"/>
          <p:nvPr/>
        </p:nvSpPr>
        <p:spPr>
          <a:xfrm>
            <a:off x="573580" y="1058778"/>
            <a:ext cx="11163992" cy="4454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Vendor Invoices Table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Fields: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invoice_id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payment_id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vendor_id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invoice_date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total_amount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payment_status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Performance Metrics Table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Fields: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metric_id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advertisement_id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, impressions, clicks, conversions, date</a:t>
            </a:r>
          </a:p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Contact Us Table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Fields: name, email (Primary Key), message</a:t>
            </a:r>
          </a:p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Clients Backup Table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Fields: Same as the Clients Table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41559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D35E3-8600-F015-CCA8-616357F4E1B2}"/>
              </a:ext>
            </a:extLst>
          </p:cNvPr>
          <p:cNvSpPr txBox="1"/>
          <p:nvPr/>
        </p:nvSpPr>
        <p:spPr>
          <a:xfrm>
            <a:off x="530875" y="1305856"/>
            <a:ext cx="9976412" cy="5008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Database Relationships:</a:t>
            </a:r>
          </a:p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Relationships established through Foreign Keys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Clients -&gt; Campaigns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Campaigns -&gt; Advertisements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Advertisements -&gt; Advertisement Placements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Clients, Campaigns -&gt; Invoices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Invoices -&gt; Payments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Vendor Supplier Information -&gt; Vendor Invoices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Advertisements -&gt; Performance Metrics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699A0-F932-D0F0-9D7F-F529E39EB4A7}"/>
              </a:ext>
            </a:extLst>
          </p:cNvPr>
          <p:cNvSpPr txBox="1"/>
          <p:nvPr/>
        </p:nvSpPr>
        <p:spPr>
          <a:xfrm>
            <a:off x="530875" y="634138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latin typeface="Berlin Sans FB" panose="020E0602020502020306" pitchFamily="34" charset="0"/>
              </a:rPr>
              <a:t>RELATIONSHIPS</a:t>
            </a:r>
            <a:endParaRPr lang="en-IN" sz="1200" b="1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08791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B2CA8-54C6-F440-0E1A-B494157B96BA}"/>
              </a:ext>
            </a:extLst>
          </p:cNvPr>
          <p:cNvSpPr txBox="1"/>
          <p:nvPr/>
        </p:nvSpPr>
        <p:spPr>
          <a:xfrm>
            <a:off x="635924" y="2309847"/>
            <a:ext cx="10927079" cy="1684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Backup Table: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Created a backup table named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clients_backup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 with the same structure as the clients table for data security and recovery.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51057-4715-040A-B6AE-3FC36F67B31B}"/>
              </a:ext>
            </a:extLst>
          </p:cNvPr>
          <p:cNvSpPr txBox="1"/>
          <p:nvPr/>
        </p:nvSpPr>
        <p:spPr>
          <a:xfrm>
            <a:off x="635925" y="1606728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45ADF8"/>
                </a:solidFill>
                <a:effectLst/>
                <a:latin typeface="Berlin Sans FB" panose="020E0602020502020306" pitchFamily="34" charset="0"/>
              </a:rPr>
              <a:t>BACKUP TABLE</a:t>
            </a:r>
            <a:endParaRPr lang="en-I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2681237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D4FB-BB4C-1A9E-24EC-12745509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867294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Unlocking Insights: Essential SQL Queries for Advertising Agencies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7240-8740-5FBA-6951-99F433CF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2295570"/>
            <a:ext cx="10724023" cy="3695136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51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Data-Driven Strategies for Optimized Campaigns and Client Satisfaction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1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Key points</a:t>
            </a:r>
            <a:r>
              <a:rPr lang="en-US" sz="51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marL="742950" lvl="1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1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Harness the power of data with SQL queries.</a:t>
            </a:r>
          </a:p>
          <a:p>
            <a:pPr marL="742950" lvl="1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1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Gain valuable insights into campaign performance and client needs.</a:t>
            </a:r>
          </a:p>
          <a:p>
            <a:pPr marL="742950" lvl="1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1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Optimize ad spend and maximize ROI.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39391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1C83-E58B-926E-5438-03AFE775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7" y="576349"/>
            <a:ext cx="10353761" cy="591965"/>
          </a:xfrm>
        </p:spPr>
        <p:txBody>
          <a:bodyPr>
            <a:normAutofit/>
          </a:bodyPr>
          <a:lstStyle/>
          <a:p>
            <a:pPr algn="l"/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Client Management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C9A6-0FD4-A26F-826C-5893C421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027603"/>
            <a:ext cx="6398518" cy="54480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Query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 Retrieve all clients and their respective campaigns.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Benefits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Identify key clients and their campaign portfolio.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Analyze client-specific campaign performance.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Tailor advertising strategies based on client needs.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51E13-AD31-750A-048C-FCC135509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74" y="1027603"/>
            <a:ext cx="5090649" cy="53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6840"/>
      </p:ext>
    </p:extLst>
  </p:cSld>
  <p:clrMapOvr>
    <a:masterClrMapping/>
  </p:clrMapOvr>
  <p:transition>
    <p:split orient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398</TotalTime>
  <Words>1955</Words>
  <Application>Microsoft Office PowerPoint</Application>
  <PresentationFormat>Widescreen</PresentationFormat>
  <Paragraphs>239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Berlin Sans FB</vt:lpstr>
      <vt:lpstr>Bookman Old Style</vt:lpstr>
      <vt:lpstr>Calibri</vt:lpstr>
      <vt:lpstr>Courier New</vt:lpstr>
      <vt:lpstr>Google Sans</vt:lpstr>
      <vt:lpstr>Rockwell</vt:lpstr>
      <vt:lpstr>Damask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Unlocking Insights: Essential SQL Queries for Advertising Agencies</vt:lpstr>
      <vt:lpstr>Client Management</vt:lpstr>
      <vt:lpstr>Campaign Performance  </vt:lpstr>
      <vt:lpstr>Budget Analysis</vt:lpstr>
      <vt:lpstr>Revenue Tracking</vt:lpstr>
      <vt:lpstr>Invoice and Payment Management</vt:lpstr>
      <vt:lpstr>Vendor Management</vt:lpstr>
      <vt:lpstr>Account Manager Performance</vt:lpstr>
      <vt:lpstr>Top-Performing Ads</vt:lpstr>
      <vt:lpstr>Employee Analysis</vt:lpstr>
      <vt:lpstr>Top Talent Identification</vt:lpstr>
      <vt:lpstr>Manager Identification</vt:lpstr>
      <vt:lpstr>Client Payment Habits</vt:lpstr>
      <vt:lpstr>Advertisement Performance Analysis</vt:lpstr>
      <vt:lpstr>Automating Invoice Payments</vt:lpstr>
      <vt:lpstr>Advanced Data Analysis</vt:lpstr>
      <vt:lpstr>Optimizing Advertising Data with Views and Triggers</vt:lpstr>
      <vt:lpstr>vw_ad_placement_details</vt:lpstr>
      <vt:lpstr>vw_total_payments_by_client </vt:lpstr>
      <vt:lpstr>vw_performance_metrics_extended</vt:lpstr>
      <vt:lpstr>vw_campaign_payment_status </vt:lpstr>
      <vt:lpstr>Trigger to prevent deleting clients with active campaigns</vt:lpstr>
      <vt:lpstr>Trigger to enforce a constraint on the maximum duration of an advertisement placement </vt:lpstr>
      <vt:lpstr>Importance of Views and triggers</vt:lpstr>
      <vt:lpstr> Concurrency Control with Versioning </vt:lpstr>
      <vt:lpstr>Understanding Versioning</vt:lpstr>
      <vt:lpstr>Checking Conflicts before Updating (Optimistic Concurrency Control)</vt:lpstr>
      <vt:lpstr>Powerful Parameterized Stored Procedures </vt:lpstr>
      <vt:lpstr>GetClientInformation(clientID INT) </vt:lpstr>
      <vt:lpstr>CalculateCampaignTotalCost (IN campaignID INT, OUT totalCost DECIMAL(10, 2))</vt:lpstr>
      <vt:lpstr>GetAvgMetricsByAdvertisementType()</vt:lpstr>
      <vt:lpstr>Transaction Control for Ensuring Data Consistency </vt:lpstr>
      <vt:lpstr>Explicit Locking for Updates</vt:lpstr>
      <vt:lpstr>Atomic Insertion of Client and Campaign</vt:lpstr>
      <vt:lpstr>Managing User Permissions with GRANT and REVOKE</vt:lpstr>
      <vt:lpstr>Granting Privileges to User 'hussain'</vt:lpstr>
      <vt:lpstr>Revoking Privileges from User 'hussain'</vt:lpstr>
      <vt:lpstr>Normalization</vt:lpstr>
      <vt:lpstr>PowerPoint Presentation</vt:lpstr>
      <vt:lpstr>DATA ANALYTICS:-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SAQHIB HUSSAIN</dc:creator>
  <cp:lastModifiedBy>SAQHIB HUSSAIN</cp:lastModifiedBy>
  <cp:revision>53</cp:revision>
  <dcterms:created xsi:type="dcterms:W3CDTF">2023-12-12T16:40:15Z</dcterms:created>
  <dcterms:modified xsi:type="dcterms:W3CDTF">2023-12-13T08:26:23Z</dcterms:modified>
</cp:coreProperties>
</file>