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2"/>
  </p:notesMasterIdLst>
  <p:sldIdLst>
    <p:sldId id="256" r:id="rId2"/>
    <p:sldId id="279" r:id="rId3"/>
    <p:sldId id="270" r:id="rId4"/>
    <p:sldId id="257" r:id="rId5"/>
    <p:sldId id="269" r:id="rId6"/>
    <p:sldId id="271" r:id="rId7"/>
    <p:sldId id="281" r:id="rId8"/>
    <p:sldId id="272" r:id="rId9"/>
    <p:sldId id="273" r:id="rId10"/>
    <p:sldId id="274" r:id="rId11"/>
    <p:sldId id="275" r:id="rId12"/>
    <p:sldId id="276" r:id="rId13"/>
    <p:sldId id="278" r:id="rId14"/>
    <p:sldId id="265" r:id="rId15"/>
    <p:sldId id="268" r:id="rId16"/>
    <p:sldId id="280" r:id="rId17"/>
    <p:sldId id="262" r:id="rId18"/>
    <p:sldId id="263" r:id="rId19"/>
    <p:sldId id="277"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10A8F-EF3D-4B94-B8DD-8A559847BC33}" type="datetimeFigureOut">
              <a:rPr lang="en-GB" smtClean="0"/>
              <a:t>03/03/2024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57C7D-E928-4E1B-AAA1-B8117015D925}" type="slidenum">
              <a:rPr lang="en-GB" smtClean="0"/>
              <a:t>‹#›</a:t>
            </a:fld>
            <a:endParaRPr lang="en-GB"/>
          </a:p>
        </p:txBody>
      </p:sp>
    </p:spTree>
    <p:extLst>
      <p:ext uri="{BB962C8B-B14F-4D97-AF65-F5344CB8AC3E}">
        <p14:creationId xmlns:p14="http://schemas.microsoft.com/office/powerpoint/2010/main" val="194410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9DAE42CC-54F2-4371-8B7D-45825AA60A72}" type="datetime1">
              <a:rPr lang="en-US" smtClean="0"/>
              <a:t>3/3/2024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533283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6C6D71-8318-4449-B227-5AA4B577259A}" type="datetime1">
              <a:rPr lang="en-US" smtClean="0"/>
              <a:t>3/3/2024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42474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68C91-2E43-45E7-800F-563DFCB6DBD8}" type="datetime1">
              <a:rPr lang="en-US" smtClean="0"/>
              <a:t>3/3/2024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49657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14DC1-98ED-47DD-AF67-736B46081A34}" type="datetime1">
              <a:rPr lang="en-US" smtClean="0"/>
              <a:t>3/3/2024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1099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3B70CD-F29B-45E9-B39E-3F66A33B3463}" type="datetime1">
              <a:rPr lang="en-US" smtClean="0"/>
              <a:t>3/3/2024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0334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6C76B-08CA-47EF-8322-5E35FF2B6C62}" type="datetime1">
              <a:rPr lang="en-US" smtClean="0"/>
              <a:t>3/3/2024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312499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DAC050-3FD3-435C-A76E-04B57AA0571A}" type="datetime1">
              <a:rPr lang="en-US" smtClean="0"/>
              <a:t>3/3/2024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4857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74034-D052-47F7-B82B-8FE5E38143D8}" type="datetime1">
              <a:rPr lang="en-US" smtClean="0"/>
              <a:t>3/3/2024</a:t>
            </a:fld>
            <a:endParaRPr lang="en-US"/>
          </a:p>
        </p:txBody>
      </p:sp>
      <p:sp>
        <p:nvSpPr>
          <p:cNvPr id="5" name="Footer Placeholder 4"/>
          <p:cNvSpPr>
            <a:spLocks noGrp="1"/>
          </p:cNvSpPr>
          <p:nvPr>
            <p:ph type="ftr" sz="quarter" idx="11"/>
          </p:nvPr>
        </p:nvSpPr>
        <p:spPr/>
        <p:txBody>
          <a:bodyPr/>
          <a:lstStyle/>
          <a:p>
            <a:r>
              <a:rPr lang="en-GB"/>
              <a:t>Frankfurt University of Applied Sciences 2023/24</a:t>
            </a:r>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53159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7DE8A-5CB4-44EE-9744-F301D6131B93}" type="datetime1">
              <a:rPr lang="en-US" smtClean="0"/>
              <a:t>3/3/2024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44181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D2200-03CD-41DD-B0DF-8792C811816E}" type="datetime1">
              <a:rPr lang="en-US" smtClean="0"/>
              <a:t>3/3/2024</a:t>
            </a:fld>
            <a:endParaRPr lang="en-US" dirty="0"/>
          </a:p>
        </p:txBody>
      </p:sp>
      <p:sp>
        <p:nvSpPr>
          <p:cNvPr id="5" name="Footer Placeholder 4"/>
          <p:cNvSpPr>
            <a:spLocks noGrp="1"/>
          </p:cNvSpPr>
          <p:nvPr>
            <p:ph type="ftr" sz="quarter" idx="11"/>
          </p:nvPr>
        </p:nvSpPr>
        <p:spPr/>
        <p:txBody>
          <a:bodyPr/>
          <a:lstStyle/>
          <a:p>
            <a:r>
              <a:rPr lang="en-GB"/>
              <a:t>Frankfurt University of Applied Sciences 2023/24</a:t>
            </a:r>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99224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CAD776-474D-4509-8ABD-B76E59C4EA47}" type="datetime1">
              <a:rPr lang="en-US" smtClean="0"/>
              <a:t>3/3/2024</a:t>
            </a:fld>
            <a:endParaRPr lang="en-US" dirty="0"/>
          </a:p>
        </p:txBody>
      </p:sp>
      <p:sp>
        <p:nvSpPr>
          <p:cNvPr id="6" name="Footer Placeholder 5"/>
          <p:cNvSpPr>
            <a:spLocks noGrp="1"/>
          </p:cNvSpPr>
          <p:nvPr>
            <p:ph type="ftr" sz="quarter" idx="11"/>
          </p:nvPr>
        </p:nvSpPr>
        <p:spPr/>
        <p:txBody>
          <a:bodyPr/>
          <a:lstStyle/>
          <a:p>
            <a:r>
              <a:rPr lang="en-GB"/>
              <a:t>Frankfurt University of Applied Sciences 2023/24</a:t>
            </a:r>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57658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D317CA-E6EF-4799-A15F-9FA1B62F5FAD}" type="datetime1">
              <a:rPr lang="en-US" smtClean="0"/>
              <a:t>3/3/2024</a:t>
            </a:fld>
            <a:endParaRPr lang="en-US" dirty="0"/>
          </a:p>
        </p:txBody>
      </p:sp>
      <p:sp>
        <p:nvSpPr>
          <p:cNvPr id="8" name="Footer Placeholder 7"/>
          <p:cNvSpPr>
            <a:spLocks noGrp="1"/>
          </p:cNvSpPr>
          <p:nvPr>
            <p:ph type="ftr" sz="quarter" idx="11"/>
          </p:nvPr>
        </p:nvSpPr>
        <p:spPr/>
        <p:txBody>
          <a:bodyPr/>
          <a:lstStyle/>
          <a:p>
            <a:r>
              <a:rPr lang="en-GB"/>
              <a:t>Frankfurt University of Applied Sciences 2023/24</a:t>
            </a:r>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872023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D49B58-E195-4333-BEB2-A22152AB439D}" type="datetime1">
              <a:rPr lang="en-US" smtClean="0"/>
              <a:t>3/3/2024</a:t>
            </a:fld>
            <a:endParaRPr lang="en-US" dirty="0"/>
          </a:p>
        </p:txBody>
      </p:sp>
      <p:sp>
        <p:nvSpPr>
          <p:cNvPr id="4" name="Footer Placeholder 3"/>
          <p:cNvSpPr>
            <a:spLocks noGrp="1"/>
          </p:cNvSpPr>
          <p:nvPr>
            <p:ph type="ftr" sz="quarter" idx="11"/>
          </p:nvPr>
        </p:nvSpPr>
        <p:spPr/>
        <p:txBody>
          <a:bodyPr/>
          <a:lstStyle/>
          <a:p>
            <a:r>
              <a:rPr lang="en-GB"/>
              <a:t>Frankfurt University of Applied Sciences 2023/24</a:t>
            </a:r>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52349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0B6D6-6985-4098-BA4F-4F5BB359C165}" type="datetime1">
              <a:rPr lang="en-US" smtClean="0"/>
              <a:t>3/3/2024</a:t>
            </a:fld>
            <a:endParaRPr lang="en-US" dirty="0"/>
          </a:p>
        </p:txBody>
      </p:sp>
      <p:sp>
        <p:nvSpPr>
          <p:cNvPr id="3" name="Footer Placeholder 2"/>
          <p:cNvSpPr>
            <a:spLocks noGrp="1"/>
          </p:cNvSpPr>
          <p:nvPr>
            <p:ph type="ftr" sz="quarter" idx="11"/>
          </p:nvPr>
        </p:nvSpPr>
        <p:spPr/>
        <p:txBody>
          <a:bodyPr/>
          <a:lstStyle/>
          <a:p>
            <a:r>
              <a:rPr lang="en-GB"/>
              <a:t>Frankfurt University of Applied Sciences 2023/24</a:t>
            </a:r>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8346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B67C40-D887-419C-BF74-30657AE68D78}" type="datetime1">
              <a:rPr lang="en-US" smtClean="0"/>
              <a:t>3/3/2024</a:t>
            </a:fld>
            <a:endParaRPr lang="en-US" dirty="0"/>
          </a:p>
        </p:txBody>
      </p:sp>
      <p:sp>
        <p:nvSpPr>
          <p:cNvPr id="6" name="Footer Placeholder 5"/>
          <p:cNvSpPr>
            <a:spLocks noGrp="1"/>
          </p:cNvSpPr>
          <p:nvPr>
            <p:ph type="ftr" sz="quarter" idx="11"/>
          </p:nvPr>
        </p:nvSpPr>
        <p:spPr/>
        <p:txBody>
          <a:bodyPr/>
          <a:lstStyle/>
          <a:p>
            <a:r>
              <a:rPr lang="en-GB"/>
              <a:t>Frankfurt University of Applied Sciences 2023/24</a:t>
            </a:r>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108373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DC399-5085-4C53-864E-53AF786663A6}" type="datetime1">
              <a:rPr lang="en-US" smtClean="0"/>
              <a:t>3/3/2024</a:t>
            </a:fld>
            <a:endParaRPr lang="en-US" dirty="0"/>
          </a:p>
        </p:txBody>
      </p:sp>
      <p:sp>
        <p:nvSpPr>
          <p:cNvPr id="6" name="Footer Placeholder 5"/>
          <p:cNvSpPr>
            <a:spLocks noGrp="1"/>
          </p:cNvSpPr>
          <p:nvPr>
            <p:ph type="ftr" sz="quarter" idx="11"/>
          </p:nvPr>
        </p:nvSpPr>
        <p:spPr/>
        <p:txBody>
          <a:bodyPr/>
          <a:lstStyle/>
          <a:p>
            <a:r>
              <a:rPr lang="en-GB"/>
              <a:t>Frankfurt University of Applied Sciences 2023/24</a:t>
            </a:r>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850867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C3E194-E3B4-4030-879B-05C9910A0D64}" type="datetime1">
              <a:rPr lang="en-US" smtClean="0"/>
              <a:t>3/3/2024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Frankfurt University of Applied Sciences 2023/24</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08744200"/>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figure/Hierarchical-Temporal-Memory-HTM-algorithm-flowchart_fig2_369126441" TargetMode="External"/><Relationship Id="rId2" Type="http://schemas.openxmlformats.org/officeDocument/2006/relationships/hyperlink" Target="http://ai.stanford.edu/~pabbeel/depth_qual/Rabiner_Juang_hmms.pdf" TargetMode="External"/><Relationship Id="rId1" Type="http://schemas.openxmlformats.org/officeDocument/2006/relationships/slideLayout" Target="../slideLayouts/slideLayout2.xml"/><Relationship Id="rId4" Type="http://schemas.openxmlformats.org/officeDocument/2006/relationships/hyperlink" Target="https://pubmed.ncbi.nlm.nih.gov/2122720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B10D-503A-02E2-7813-FD8560EBAF68}"/>
              </a:ext>
            </a:extLst>
          </p:cNvPr>
          <p:cNvSpPr>
            <a:spLocks noGrp="1"/>
          </p:cNvSpPr>
          <p:nvPr>
            <p:ph type="ctrTitle"/>
          </p:nvPr>
        </p:nvSpPr>
        <p:spPr>
          <a:xfrm>
            <a:off x="1375344" y="1184423"/>
            <a:ext cx="7719086" cy="527775"/>
          </a:xfrm>
        </p:spPr>
        <p:txBody>
          <a:bodyPr>
            <a:noAutofit/>
          </a:bodyPr>
          <a:lstStyle/>
          <a:p>
            <a:pPr algn="l"/>
            <a:r>
              <a:rPr lang="en-US" sz="2400" dirty="0">
                <a:latin typeface="Times New Roman" panose="02020603050405020304" pitchFamily="18" charset="0"/>
                <a:cs typeface="Times New Roman" panose="02020603050405020304" pitchFamily="18" charset="0"/>
              </a:rPr>
              <a:t>ML23/24-09 Approve Prediction of Multisequence Learning </a:t>
            </a: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597247D-1D40-3287-CF28-A9D589890013}"/>
              </a:ext>
            </a:extLst>
          </p:cNvPr>
          <p:cNvSpPr>
            <a:spLocks noGrp="1"/>
          </p:cNvSpPr>
          <p:nvPr>
            <p:ph type="subTitle" idx="1"/>
          </p:nvPr>
        </p:nvSpPr>
        <p:spPr>
          <a:xfrm>
            <a:off x="1528092" y="2129246"/>
            <a:ext cx="7413590" cy="3381702"/>
          </a:xfrm>
        </p:spPr>
        <p:txBody>
          <a:bodyPr>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Course:  Software Engineering</a:t>
            </a:r>
          </a:p>
          <a:p>
            <a:pPr algn="ctr"/>
            <a:r>
              <a:rPr lang="en-US" sz="2000" b="1" dirty="0">
                <a:solidFill>
                  <a:schemeClr val="tx1"/>
                </a:solidFill>
                <a:latin typeface="Times New Roman" panose="02020603050405020304" pitchFamily="18" charset="0"/>
                <a:cs typeface="Times New Roman" panose="02020603050405020304" pitchFamily="18" charset="0"/>
              </a:rPr>
              <a:t>Lecturer: Damir </a:t>
            </a:r>
            <a:r>
              <a:rPr lang="en-US" sz="2000" b="1" dirty="0" err="1">
                <a:solidFill>
                  <a:schemeClr val="tx1"/>
                </a:solidFill>
                <a:latin typeface="Times New Roman" panose="02020603050405020304" pitchFamily="18" charset="0"/>
                <a:cs typeface="Times New Roman" panose="02020603050405020304" pitchFamily="18" charset="0"/>
              </a:rPr>
              <a:t>Dobric</a:t>
            </a:r>
            <a:r>
              <a:rPr lang="en-US" sz="2000" b="1" dirty="0">
                <a:solidFill>
                  <a:schemeClr val="tx1"/>
                </a:solidFill>
                <a:latin typeface="Times New Roman" panose="02020603050405020304" pitchFamily="18" charset="0"/>
                <a:cs typeface="Times New Roman" panose="02020603050405020304" pitchFamily="18" charset="0"/>
              </a:rPr>
              <a:t> / Andreas </a:t>
            </a:r>
            <a:r>
              <a:rPr lang="en-US" sz="2000" b="1" dirty="0" err="1">
                <a:solidFill>
                  <a:schemeClr val="tx1"/>
                </a:solidFill>
                <a:latin typeface="Times New Roman" panose="02020603050405020304" pitchFamily="18" charset="0"/>
                <a:cs typeface="Times New Roman" panose="02020603050405020304" pitchFamily="18" charset="0"/>
              </a:rPr>
              <a:t>Pech</a:t>
            </a:r>
            <a:endParaRPr lang="en-US" sz="2000" b="1" dirty="0">
              <a:solidFill>
                <a:schemeClr val="tx1"/>
              </a:solidFill>
              <a:latin typeface="Times New Roman" panose="02020603050405020304" pitchFamily="18" charset="0"/>
              <a:cs typeface="Times New Roman" panose="02020603050405020304" pitchFamily="18" charset="0"/>
            </a:endParaRPr>
          </a:p>
          <a:p>
            <a:pPr algn="l"/>
            <a:r>
              <a:rPr lang="en-US" sz="2000" b="1" u="sng" dirty="0">
                <a:solidFill>
                  <a:schemeClr val="tx1"/>
                </a:solidFill>
                <a:latin typeface="Times New Roman" panose="02020603050405020304" pitchFamily="18" charset="0"/>
                <a:cs typeface="Times New Roman" panose="02020603050405020304" pitchFamily="18" charset="0"/>
              </a:rPr>
              <a:t>Presented by:</a:t>
            </a:r>
          </a:p>
          <a:p>
            <a:pPr algn="l"/>
            <a:r>
              <a:rPr lang="en-US" b="1" dirty="0">
                <a:solidFill>
                  <a:schemeClr val="tx1"/>
                </a:solidFill>
                <a:latin typeface="Times New Roman" panose="02020603050405020304" pitchFamily="18" charset="0"/>
                <a:cs typeface="Times New Roman" panose="02020603050405020304" pitchFamily="18" charset="0"/>
              </a:rPr>
              <a:t>Saad Jamil                            </a:t>
            </a:r>
            <a:r>
              <a:rPr lang="en-PK"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Matriculation No. # 14</a:t>
            </a:r>
            <a:r>
              <a:rPr lang="en-PK" b="1" dirty="0">
                <a:solidFill>
                  <a:schemeClr val="tx1"/>
                </a:solidFill>
                <a:latin typeface="Times New Roman" panose="02020603050405020304" pitchFamily="18" charset="0"/>
                <a:cs typeface="Times New Roman" panose="02020603050405020304" pitchFamily="18" charset="0"/>
              </a:rPr>
              <a:t>27200</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Nabeela </a:t>
            </a:r>
            <a:r>
              <a:rPr lang="en-US" b="1" dirty="0" err="1">
                <a:solidFill>
                  <a:schemeClr val="tx1"/>
                </a:solidFill>
                <a:latin typeface="Times New Roman" panose="02020603050405020304" pitchFamily="18" charset="0"/>
                <a:cs typeface="Times New Roman" panose="02020603050405020304" pitchFamily="18" charset="0"/>
              </a:rPr>
              <a:t>Maham</a:t>
            </a:r>
            <a:r>
              <a:rPr 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ea typeface="+mn-lt"/>
                <a:cs typeface="Times New Roman" panose="02020603050405020304" pitchFamily="18" charset="0"/>
              </a:rPr>
              <a:t>Matriculation No. # 14</a:t>
            </a:r>
            <a:r>
              <a:rPr lang="en-PK" b="1" dirty="0">
                <a:solidFill>
                  <a:schemeClr val="tx1"/>
                </a:solidFill>
                <a:latin typeface="Times New Roman" panose="02020603050405020304" pitchFamily="18" charset="0"/>
                <a:ea typeface="+mn-lt"/>
                <a:cs typeface="Times New Roman" panose="02020603050405020304" pitchFamily="18" charset="0"/>
              </a:rPr>
              <a:t>00502</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Tanvir Ahmed                              </a:t>
            </a:r>
            <a:r>
              <a:rPr lang="en-PK"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Matriculation No. # 1386435</a:t>
            </a:r>
          </a:p>
        </p:txBody>
      </p:sp>
      <p:pic>
        <p:nvPicPr>
          <p:cNvPr id="6" name="Grafik 4">
            <a:extLst>
              <a:ext uri="{FF2B5EF4-FFF2-40B4-BE49-F238E27FC236}">
                <a16:creationId xmlns:a16="http://schemas.microsoft.com/office/drawing/2014/main" id="{D0E175D2-6E28-7203-A204-53BF0B830E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9766" y="230326"/>
            <a:ext cx="1209675" cy="628650"/>
          </a:xfrm>
          <a:prstGeom prst="rect">
            <a:avLst/>
          </a:prstGeom>
          <a:noFill/>
          <a:ln>
            <a:noFill/>
          </a:ln>
        </p:spPr>
      </p:pic>
      <p:sp>
        <p:nvSpPr>
          <p:cNvPr id="7" name="Footer Placeholder 6">
            <a:extLst>
              <a:ext uri="{FF2B5EF4-FFF2-40B4-BE49-F238E27FC236}">
                <a16:creationId xmlns:a16="http://schemas.microsoft.com/office/drawing/2014/main" id="{1BA47E50-74C6-E04E-4DE8-292CA99D0565}"/>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480149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5FB3-C362-B2B4-9B1C-580A8D3CEEB3}"/>
              </a:ext>
            </a:extLst>
          </p:cNvPr>
          <p:cNvSpPr>
            <a:spLocks noGrp="1"/>
          </p:cNvSpPr>
          <p:nvPr>
            <p:ph type="title"/>
          </p:nvPr>
        </p:nvSpPr>
        <p:spPr/>
        <p:txBody>
          <a:bodyPr>
            <a:normAutofit/>
          </a:bodyPr>
          <a:lstStyle/>
          <a:p>
            <a:r>
              <a:rPr lang="en-GB" sz="2400" dirty="0">
                <a:latin typeface="Times New Roman" panose="02020603050405020304" pitchFamily="18" charset="0"/>
                <a:cs typeface="Times New Roman" panose="02020603050405020304" pitchFamily="18" charset="0"/>
              </a:rPr>
              <a:t>T</a:t>
            </a:r>
            <a:r>
              <a:rPr lang="en-PK" sz="2400" dirty="0">
                <a:latin typeface="Times New Roman" panose="02020603050405020304" pitchFamily="18" charset="0"/>
                <a:cs typeface="Times New Roman" panose="02020603050405020304" pitchFamily="18" charset="0"/>
              </a:rPr>
              <a:t>EMPORAL</a:t>
            </a:r>
            <a:r>
              <a:rPr lang="en-GB" sz="2400" dirty="0">
                <a:latin typeface="Times New Roman" panose="02020603050405020304" pitchFamily="18" charset="0"/>
                <a:cs typeface="Times New Roman" panose="02020603050405020304" pitchFamily="18" charset="0"/>
              </a:rPr>
              <a:t> M</a:t>
            </a:r>
            <a:r>
              <a:rPr lang="en-PK" sz="2400" dirty="0">
                <a:latin typeface="Times New Roman" panose="02020603050405020304" pitchFamily="18" charset="0"/>
                <a:cs typeface="Times New Roman" panose="02020603050405020304" pitchFamily="18" charset="0"/>
              </a:rPr>
              <a:t>EMORY</a:t>
            </a:r>
            <a:endParaRPr lang="en-DE"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6C4B66-CE44-0906-4E6E-06D1CA665409}"/>
              </a:ext>
            </a:extLst>
          </p:cNvPr>
          <p:cNvSpPr>
            <a:spLocks noGrp="1"/>
          </p:cNvSpPr>
          <p:nvPr>
            <p:ph idx="1"/>
          </p:nvPr>
        </p:nvSpPr>
        <p:spPr>
          <a:xfrm>
            <a:off x="364351" y="1488613"/>
            <a:ext cx="8596668" cy="3880773"/>
          </a:xfrm>
        </p:spPr>
        <p:txBody>
          <a:bodyPr/>
          <a:lstStyle/>
          <a:p>
            <a:pPr algn="just"/>
            <a:r>
              <a:rPr lang="en-GB" dirty="0">
                <a:latin typeface="Times New Roman" panose="02020603050405020304" pitchFamily="18" charset="0"/>
                <a:cs typeface="Times New Roman" panose="02020603050405020304" pitchFamily="18" charset="0"/>
              </a:rPr>
              <a:t>Temporal Storage is an AI concept that focuses on identifying patterns that emerge over time.</a:t>
            </a:r>
          </a:p>
          <a:p>
            <a:pPr algn="just"/>
            <a:r>
              <a:rPr lang="en-GB" dirty="0">
                <a:latin typeface="Times New Roman" panose="02020603050405020304" pitchFamily="18" charset="0"/>
                <a:cs typeface="Times New Roman" panose="02020603050405020304" pitchFamily="18" charset="0"/>
              </a:rPr>
              <a:t>It excels in organising and recognising data sequences, which is critical when dealing with time-dependent patterns.</a:t>
            </a:r>
          </a:p>
          <a:p>
            <a:pPr algn="just"/>
            <a:r>
              <a:rPr lang="en-GB" dirty="0">
                <a:latin typeface="Times New Roman" panose="02020603050405020304" pitchFamily="18" charset="0"/>
                <a:cs typeface="Times New Roman" panose="02020603050405020304" pitchFamily="18" charset="0"/>
              </a:rPr>
              <a:t>Temporal Memory employs memory systems to predict future patterns based on prior evidence, resulting in more informed decision-making.</a:t>
            </a:r>
          </a:p>
          <a:p>
            <a:pPr algn="just"/>
            <a:r>
              <a:rPr lang="en-GB" dirty="0">
                <a:latin typeface="Times New Roman" panose="02020603050405020304" pitchFamily="18" charset="0"/>
                <a:cs typeface="Times New Roman" panose="02020603050405020304" pitchFamily="18" charset="0"/>
              </a:rPr>
              <a:t>When used across several domains, it improves systems' ability to learn and adapt to temporal patterns, such as forecasting trends or sequences.</a:t>
            </a:r>
          </a:p>
        </p:txBody>
      </p:sp>
      <p:sp>
        <p:nvSpPr>
          <p:cNvPr id="4" name="Footer Placeholder 3">
            <a:extLst>
              <a:ext uri="{FF2B5EF4-FFF2-40B4-BE49-F238E27FC236}">
                <a16:creationId xmlns:a16="http://schemas.microsoft.com/office/drawing/2014/main" id="{A636E3E7-72A4-5E10-18E7-C986E78B40F7}"/>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37286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BE0C-CEE5-4AC5-F4D5-C9E41A909173}"/>
              </a:ext>
            </a:extLst>
          </p:cNvPr>
          <p:cNvSpPr>
            <a:spLocks noGrp="1"/>
          </p:cNvSpPr>
          <p:nvPr>
            <p:ph type="title"/>
          </p:nvPr>
        </p:nvSpPr>
        <p:spPr>
          <a:xfrm>
            <a:off x="204792" y="683243"/>
            <a:ext cx="8596668" cy="1320800"/>
          </a:xfrm>
        </p:spPr>
        <p:txBody>
          <a:bodyPr>
            <a:normAutofit/>
          </a:bodyPr>
          <a:lstStyle/>
          <a:p>
            <a:r>
              <a:rPr lang="en-GB" sz="2400" dirty="0">
                <a:latin typeface="Times New Roman" panose="02020603050405020304" pitchFamily="18" charset="0"/>
                <a:cs typeface="Times New Roman" panose="02020603050405020304" pitchFamily="18" charset="0"/>
              </a:rPr>
              <a:t>I</a:t>
            </a:r>
            <a:r>
              <a:rPr lang="en-PK" sz="2400" dirty="0">
                <a:latin typeface="Times New Roman" panose="02020603050405020304" pitchFamily="18" charset="0"/>
                <a:cs typeface="Times New Roman" panose="02020603050405020304" pitchFamily="18" charset="0"/>
              </a:rPr>
              <a:t>MPLEMENTATION</a:t>
            </a:r>
            <a:r>
              <a:rPr lang="en-GB" sz="2400" dirty="0">
                <a:latin typeface="Times New Roman" panose="02020603050405020304" pitchFamily="18" charset="0"/>
                <a:cs typeface="Times New Roman" panose="02020603050405020304" pitchFamily="18" charset="0"/>
              </a:rPr>
              <a:t>: L</a:t>
            </a:r>
            <a:r>
              <a:rPr lang="en-PK" sz="2400" dirty="0">
                <a:latin typeface="Times New Roman" panose="02020603050405020304" pitchFamily="18" charset="0"/>
                <a:cs typeface="Times New Roman" panose="02020603050405020304" pitchFamily="18" charset="0"/>
              </a:rPr>
              <a:t>EARNING</a:t>
            </a:r>
            <a:r>
              <a:rPr lang="en-GB" sz="2400" dirty="0">
                <a:latin typeface="Times New Roman" panose="02020603050405020304" pitchFamily="18" charset="0"/>
                <a:cs typeface="Times New Roman" panose="02020603050405020304" pitchFamily="18" charset="0"/>
              </a:rPr>
              <a:t> </a:t>
            </a:r>
            <a:r>
              <a:rPr lang="en-PK" sz="2400" dirty="0">
                <a:latin typeface="Times New Roman" panose="02020603050405020304" pitchFamily="18" charset="0"/>
                <a:cs typeface="Times New Roman" panose="02020603050405020304" pitchFamily="18" charset="0"/>
              </a:rPr>
              <a:t>AND</a:t>
            </a:r>
            <a:r>
              <a:rPr lang="en-GB" sz="2400" dirty="0">
                <a:latin typeface="Times New Roman" panose="02020603050405020304" pitchFamily="18" charset="0"/>
                <a:cs typeface="Times New Roman" panose="02020603050405020304" pitchFamily="18" charset="0"/>
              </a:rPr>
              <a:t> P</a:t>
            </a:r>
            <a:r>
              <a:rPr lang="en-PK" sz="2400" dirty="0">
                <a:latin typeface="Times New Roman" panose="02020603050405020304" pitchFamily="18" charset="0"/>
                <a:cs typeface="Times New Roman" panose="02020603050405020304" pitchFamily="18" charset="0"/>
              </a:rPr>
              <a:t>REDICTION</a:t>
            </a:r>
            <a:r>
              <a:rPr lang="en-GB" sz="2400" dirty="0">
                <a:latin typeface="Times New Roman" panose="02020603050405020304" pitchFamily="18" charset="0"/>
                <a:cs typeface="Times New Roman" panose="02020603050405020304" pitchFamily="18" charset="0"/>
              </a:rPr>
              <a:t> S</a:t>
            </a:r>
            <a:r>
              <a:rPr lang="en-PK" sz="2400" dirty="0">
                <a:latin typeface="Times New Roman" panose="02020603050405020304" pitchFamily="18" charset="0"/>
                <a:cs typeface="Times New Roman" panose="02020603050405020304" pitchFamily="18" charset="0"/>
              </a:rPr>
              <a:t>TAGES</a:t>
            </a:r>
            <a:endParaRPr lang="en-DE"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B4FB3A-7E53-622B-98F1-8FFA71AF0AC5}"/>
              </a:ext>
            </a:extLst>
          </p:cNvPr>
          <p:cNvSpPr>
            <a:spLocks noGrp="1"/>
          </p:cNvSpPr>
          <p:nvPr>
            <p:ph idx="1"/>
          </p:nvPr>
        </p:nvSpPr>
        <p:spPr>
          <a:xfrm>
            <a:off x="505500" y="1565308"/>
            <a:ext cx="8596668" cy="3880773"/>
          </a:xfrm>
        </p:spPr>
        <p:txBody>
          <a:bodyPr/>
          <a:lstStyle/>
          <a:p>
            <a:pPr marL="0" indent="0" algn="just">
              <a:buNone/>
            </a:pPr>
            <a:r>
              <a:rPr lang="en-GB" dirty="0">
                <a:latin typeface="Times New Roman" panose="02020603050405020304" pitchFamily="18" charset="0"/>
                <a:cs typeface="Times New Roman" panose="02020603050405020304" pitchFamily="18" charset="0"/>
              </a:rPr>
              <a:t>Regarding scientific information:</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Acquire datasets and use a scalar encoder for learning the Spatial Pooler.</a:t>
            </a:r>
          </a:p>
          <a:p>
            <a:pPr algn="just"/>
            <a:r>
              <a:rPr lang="en-GB" dirty="0">
                <a:latin typeface="Times New Roman" panose="02020603050405020304" pitchFamily="18" charset="0"/>
                <a:cs typeface="Times New Roman" panose="02020603050405020304" pitchFamily="18" charset="0"/>
              </a:rPr>
              <a:t>The Spatial Pooler repeatedly trains each sequence till it reaches a stable state.</a:t>
            </a:r>
          </a:p>
          <a:p>
            <a:pPr algn="just"/>
            <a:r>
              <a:rPr lang="en-GB" dirty="0">
                <a:latin typeface="Times New Roman" panose="02020603050405020304" pitchFamily="18" charset="0"/>
                <a:cs typeface="Times New Roman" panose="02020603050405020304" pitchFamily="18" charset="0"/>
              </a:rPr>
              <a:t>HTM, which operates as a memory-based structure, can hold a wide variety of designs and patterns.</a:t>
            </a:r>
          </a:p>
        </p:txBody>
      </p:sp>
      <p:sp>
        <p:nvSpPr>
          <p:cNvPr id="4" name="Footer Placeholder 3">
            <a:extLst>
              <a:ext uri="{FF2B5EF4-FFF2-40B4-BE49-F238E27FC236}">
                <a16:creationId xmlns:a16="http://schemas.microsoft.com/office/drawing/2014/main" id="{95497C13-8007-1A6F-4D23-230B35808929}"/>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492423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152D-DB72-914F-977F-7CF25B1664F5}"/>
              </a:ext>
            </a:extLst>
          </p:cNvPr>
          <p:cNvSpPr>
            <a:spLocks noGrp="1"/>
          </p:cNvSpPr>
          <p:nvPr>
            <p:ph type="title"/>
          </p:nvPr>
        </p:nvSpPr>
        <p:spPr/>
        <p:txBody>
          <a:bodyPr>
            <a:normAutofit/>
          </a:bodyPr>
          <a:lstStyle/>
          <a:p>
            <a:r>
              <a:rPr lang="en-GB" sz="2800" dirty="0">
                <a:latin typeface="Times New Roman" panose="02020603050405020304" pitchFamily="18" charset="0"/>
                <a:cs typeface="Times New Roman" panose="02020603050405020304" pitchFamily="18" charset="0"/>
              </a:rPr>
              <a:t>F</a:t>
            </a:r>
            <a:r>
              <a:rPr lang="en-PK" sz="2800" dirty="0">
                <a:latin typeface="Times New Roman" panose="02020603050405020304" pitchFamily="18" charset="0"/>
                <a:cs typeface="Times New Roman" panose="02020603050405020304" pitchFamily="18" charset="0"/>
              </a:rPr>
              <a:t>LOW CHART</a:t>
            </a:r>
            <a:endParaRPr lang="en-DE"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3C6E074-F7DE-9356-7927-15626A49958C}"/>
              </a:ext>
            </a:extLst>
          </p:cNvPr>
          <p:cNvPicPr>
            <a:picLocks noGrp="1" noChangeAspect="1"/>
          </p:cNvPicPr>
          <p:nvPr>
            <p:ph idx="1"/>
          </p:nvPr>
        </p:nvPicPr>
        <p:blipFill>
          <a:blip r:embed="rId2"/>
          <a:stretch>
            <a:fillRect/>
          </a:stretch>
        </p:blipFill>
        <p:spPr>
          <a:xfrm>
            <a:off x="355941" y="1597841"/>
            <a:ext cx="8596312" cy="2644971"/>
          </a:xfrm>
        </p:spPr>
      </p:pic>
      <p:sp>
        <p:nvSpPr>
          <p:cNvPr id="3" name="Footer Placeholder 2">
            <a:extLst>
              <a:ext uri="{FF2B5EF4-FFF2-40B4-BE49-F238E27FC236}">
                <a16:creationId xmlns:a16="http://schemas.microsoft.com/office/drawing/2014/main" id="{02BCC35F-7FE6-D9C1-92BB-14AA2A2D8036}"/>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2426725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3874-FAD0-BE90-BE40-25E6322D3D18}"/>
              </a:ext>
            </a:extLst>
          </p:cNvPr>
          <p:cNvSpPr>
            <a:spLocks noGrp="1"/>
          </p:cNvSpPr>
          <p:nvPr>
            <p:ph type="title"/>
          </p:nvPr>
        </p:nvSpPr>
        <p:spPr>
          <a:xfrm>
            <a:off x="330004" y="554569"/>
            <a:ext cx="8596668" cy="1320800"/>
          </a:xfrm>
        </p:spPr>
        <p:txBody>
          <a:bodyPr>
            <a:normAutofit/>
          </a:bodyPr>
          <a:lstStyle/>
          <a:p>
            <a:r>
              <a:rPr lang="en-GB" sz="2800" dirty="0">
                <a:latin typeface="Times New Roman" panose="02020603050405020304" pitchFamily="18" charset="0"/>
                <a:cs typeface="Times New Roman" panose="02020603050405020304" pitchFamily="18" charset="0"/>
              </a:rPr>
              <a:t>I</a:t>
            </a:r>
            <a:r>
              <a:rPr lang="en-PK" sz="2800" dirty="0">
                <a:latin typeface="Times New Roman" panose="02020603050405020304" pitchFamily="18" charset="0"/>
                <a:cs typeface="Times New Roman" panose="02020603050405020304" pitchFamily="18" charset="0"/>
              </a:rPr>
              <a:t>MPLEMENTATION</a:t>
            </a:r>
            <a:r>
              <a:rPr lang="en-GB" sz="2800" dirty="0">
                <a:latin typeface="Times New Roman" panose="02020603050405020304" pitchFamily="18" charset="0"/>
                <a:cs typeface="Times New Roman" panose="02020603050405020304" pitchFamily="18" charset="0"/>
              </a:rPr>
              <a:t>:</a:t>
            </a:r>
            <a:r>
              <a:rPr lang="en-PK"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D</a:t>
            </a:r>
            <a:r>
              <a:rPr lang="en-PK" sz="2800" dirty="0">
                <a:latin typeface="Times New Roman" panose="02020603050405020304" pitchFamily="18" charset="0"/>
                <a:cs typeface="Times New Roman" panose="02020603050405020304" pitchFamily="18" charset="0"/>
              </a:rPr>
              <a:t>ATA</a:t>
            </a:r>
            <a:r>
              <a:rPr lang="en-GB" sz="2800" dirty="0">
                <a:latin typeface="Times New Roman" panose="02020603050405020304" pitchFamily="18" charset="0"/>
                <a:cs typeface="Times New Roman" panose="02020603050405020304" pitchFamily="18" charset="0"/>
              </a:rPr>
              <a:t> M</a:t>
            </a:r>
            <a:r>
              <a:rPr lang="en-PK" sz="2800" dirty="0">
                <a:latin typeface="Times New Roman" panose="02020603050405020304" pitchFamily="18" charset="0"/>
                <a:cs typeface="Times New Roman" panose="02020603050405020304" pitchFamily="18" charset="0"/>
              </a:rPr>
              <a:t>ODEL</a:t>
            </a:r>
            <a:br>
              <a:rPr lang="en-GB" sz="2800" dirty="0">
                <a:latin typeface="Times New Roman" panose="02020603050405020304" pitchFamily="18" charset="0"/>
                <a:cs typeface="Times New Roman" panose="02020603050405020304" pitchFamily="18" charset="0"/>
              </a:rPr>
            </a:br>
            <a:endParaRPr lang="en-D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832DCB-FD33-88BB-D7C0-A944B916DC37}"/>
              </a:ext>
            </a:extLst>
          </p:cNvPr>
          <p:cNvSpPr>
            <a:spLocks noGrp="1"/>
          </p:cNvSpPr>
          <p:nvPr>
            <p:ph idx="1"/>
          </p:nvPr>
        </p:nvSpPr>
        <p:spPr>
          <a:xfrm>
            <a:off x="299827" y="1322436"/>
            <a:ext cx="8596668" cy="3880773"/>
          </a:xfrm>
        </p:spPr>
        <p:txBody>
          <a:bodyPr/>
          <a:lstStyle/>
          <a:p>
            <a:r>
              <a:rPr lang="en-GB" dirty="0">
                <a:latin typeface="Times New Roman" panose="02020603050405020304" pitchFamily="18" charset="0"/>
                <a:cs typeface="Times New Roman" panose="02020603050405020304" pitchFamily="18" charset="0"/>
              </a:rPr>
              <a:t>The sequence represents the model for processing and storing the dataset.</a:t>
            </a:r>
            <a:endParaRPr lang="en-US" dirty="0">
              <a:latin typeface="Times New Roman" panose="02020603050405020304" pitchFamily="18" charset="0"/>
              <a:cs typeface="Times New Roman" panose="02020603050405020304" pitchFamily="18" charset="0"/>
            </a:endParaRPr>
          </a:p>
          <a:p>
            <a:endParaRPr lang="en-DE"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FF58304-19A2-6F2C-B312-DE78AE5EB05D}"/>
              </a:ext>
            </a:extLst>
          </p:cNvPr>
          <p:cNvSpPr txBox="1">
            <a:spLocks/>
          </p:cNvSpPr>
          <p:nvPr/>
        </p:nvSpPr>
        <p:spPr>
          <a:xfrm>
            <a:off x="-106150" y="269348"/>
            <a:ext cx="4433323" cy="286640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800" dirty="0"/>
          </a:p>
        </p:txBody>
      </p:sp>
      <p:pic>
        <p:nvPicPr>
          <p:cNvPr id="6" name="Picture 5">
            <a:extLst>
              <a:ext uri="{FF2B5EF4-FFF2-40B4-BE49-F238E27FC236}">
                <a16:creationId xmlns:a16="http://schemas.microsoft.com/office/drawing/2014/main" id="{53D06016-97DF-4BB4-B978-6136580E1F4D}"/>
              </a:ext>
            </a:extLst>
          </p:cNvPr>
          <p:cNvPicPr>
            <a:picLocks noChangeAspect="1"/>
          </p:cNvPicPr>
          <p:nvPr/>
        </p:nvPicPr>
        <p:blipFill>
          <a:blip r:embed="rId2"/>
          <a:stretch>
            <a:fillRect/>
          </a:stretch>
        </p:blipFill>
        <p:spPr>
          <a:xfrm>
            <a:off x="4083836" y="2160589"/>
            <a:ext cx="2597318" cy="2779944"/>
          </a:xfrm>
          <a:prstGeom prst="rect">
            <a:avLst/>
          </a:prstGeom>
        </p:spPr>
      </p:pic>
      <p:pic>
        <p:nvPicPr>
          <p:cNvPr id="7" name="Picture 6">
            <a:extLst>
              <a:ext uri="{FF2B5EF4-FFF2-40B4-BE49-F238E27FC236}">
                <a16:creationId xmlns:a16="http://schemas.microsoft.com/office/drawing/2014/main" id="{366FAD1A-E933-FC89-8AF6-FE0365A31F3E}"/>
              </a:ext>
            </a:extLst>
          </p:cNvPr>
          <p:cNvPicPr>
            <a:picLocks noChangeAspect="1"/>
          </p:cNvPicPr>
          <p:nvPr/>
        </p:nvPicPr>
        <p:blipFill>
          <a:blip r:embed="rId3"/>
          <a:stretch>
            <a:fillRect/>
          </a:stretch>
        </p:blipFill>
        <p:spPr>
          <a:xfrm>
            <a:off x="6755475" y="2160589"/>
            <a:ext cx="2689596" cy="2779944"/>
          </a:xfrm>
          <a:prstGeom prst="rect">
            <a:avLst/>
          </a:prstGeom>
        </p:spPr>
      </p:pic>
      <p:pic>
        <p:nvPicPr>
          <p:cNvPr id="8" name="Picture 7">
            <a:extLst>
              <a:ext uri="{FF2B5EF4-FFF2-40B4-BE49-F238E27FC236}">
                <a16:creationId xmlns:a16="http://schemas.microsoft.com/office/drawing/2014/main" id="{B2A908F8-A69B-ECF6-5F6E-DEF4130488CF}"/>
              </a:ext>
            </a:extLst>
          </p:cNvPr>
          <p:cNvPicPr>
            <a:picLocks noChangeAspect="1"/>
          </p:cNvPicPr>
          <p:nvPr/>
        </p:nvPicPr>
        <p:blipFill>
          <a:blip r:embed="rId4"/>
          <a:stretch>
            <a:fillRect/>
          </a:stretch>
        </p:blipFill>
        <p:spPr>
          <a:xfrm>
            <a:off x="475224" y="2234712"/>
            <a:ext cx="3469415" cy="2067930"/>
          </a:xfrm>
          <a:prstGeom prst="rect">
            <a:avLst/>
          </a:prstGeom>
        </p:spPr>
      </p:pic>
      <p:sp>
        <p:nvSpPr>
          <p:cNvPr id="5" name="Footer Placeholder 4">
            <a:extLst>
              <a:ext uri="{FF2B5EF4-FFF2-40B4-BE49-F238E27FC236}">
                <a16:creationId xmlns:a16="http://schemas.microsoft.com/office/drawing/2014/main" id="{3C0FA1F9-904E-831A-0972-48E72CE255BD}"/>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338595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87ED7-91FA-81AC-2D2C-5DA4E90331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ECA525-F5E3-3BDB-F83B-954D5AADB4EA}"/>
              </a:ext>
            </a:extLst>
          </p:cNvPr>
          <p:cNvSpPr>
            <a:spLocks noGrp="1"/>
          </p:cNvSpPr>
          <p:nvPr>
            <p:ph type="title"/>
          </p:nvPr>
        </p:nvSpPr>
        <p:spPr>
          <a:xfrm>
            <a:off x="123984" y="75538"/>
            <a:ext cx="8610600" cy="1293028"/>
          </a:xfrm>
        </p:spPr>
        <p:txBody>
          <a:bodyPr>
            <a:normAutofit/>
          </a:bodyPr>
          <a:lstStyle/>
          <a:p>
            <a:br>
              <a:rPr lang="en-PK"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a:t>
            </a:r>
            <a:r>
              <a:rPr lang="en-PK" sz="2400" dirty="0">
                <a:latin typeface="Times New Roman" panose="02020603050405020304" pitchFamily="18" charset="0"/>
                <a:cs typeface="Times New Roman" panose="02020603050405020304" pitchFamily="18" charset="0"/>
              </a:rPr>
              <a:t>MPLEMENTATION</a:t>
            </a:r>
            <a:r>
              <a:rPr lang="en-IN" sz="2400" dirty="0">
                <a:latin typeface="Times New Roman" panose="02020603050405020304" pitchFamily="18" charset="0"/>
                <a:cs typeface="Times New Roman" panose="02020603050405020304" pitchFamily="18" charset="0"/>
              </a:rPr>
              <a:t>: M</a:t>
            </a:r>
            <a:r>
              <a:rPr lang="en-PK" sz="2400" dirty="0">
                <a:latin typeface="Times New Roman" panose="02020603050405020304" pitchFamily="18" charset="0"/>
                <a:cs typeface="Times New Roman" panose="02020603050405020304" pitchFamily="18" charset="0"/>
              </a:rPr>
              <a:t>ETHODS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256908-7E6C-2C5E-3014-6B37C08D2D24}"/>
              </a:ext>
            </a:extLst>
          </p:cNvPr>
          <p:cNvSpPr>
            <a:spLocks noGrp="1"/>
          </p:cNvSpPr>
          <p:nvPr>
            <p:ph idx="1"/>
          </p:nvPr>
        </p:nvSpPr>
        <p:spPr>
          <a:xfrm>
            <a:off x="137916" y="963891"/>
            <a:ext cx="8596668" cy="3880773"/>
          </a:xfrm>
        </p:spPr>
        <p:txBody>
          <a:bodyPr>
            <a:normAutofit lnSpcReduction="10000"/>
          </a:bodyPr>
          <a:lstStyle/>
          <a:p>
            <a:endParaRPr lang="en-PK"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Fetch</a:t>
            </a:r>
            <a:r>
              <a:rPr lang="en-PK"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HTM</a:t>
            </a:r>
            <a:r>
              <a:rPr lang="en-PK"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Config()</a:t>
            </a:r>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Get</a:t>
            </a:r>
            <a:r>
              <a:rPr lang="en-PK"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Encoder()</a:t>
            </a:r>
          </a:p>
        </p:txBody>
      </p:sp>
      <p:pic>
        <p:nvPicPr>
          <p:cNvPr id="5" name="Picture 4">
            <a:extLst>
              <a:ext uri="{FF2B5EF4-FFF2-40B4-BE49-F238E27FC236}">
                <a16:creationId xmlns:a16="http://schemas.microsoft.com/office/drawing/2014/main" id="{D966883C-3D95-24E6-9283-CDE12282EDA2}"/>
              </a:ext>
            </a:extLst>
          </p:cNvPr>
          <p:cNvPicPr>
            <a:picLocks noChangeAspect="1"/>
          </p:cNvPicPr>
          <p:nvPr/>
        </p:nvPicPr>
        <p:blipFill>
          <a:blip r:embed="rId2"/>
          <a:stretch>
            <a:fillRect/>
          </a:stretch>
        </p:blipFill>
        <p:spPr>
          <a:xfrm>
            <a:off x="4285485" y="930451"/>
            <a:ext cx="3621029" cy="2596818"/>
          </a:xfrm>
          <a:prstGeom prst="rect">
            <a:avLst/>
          </a:prstGeom>
        </p:spPr>
      </p:pic>
      <p:pic>
        <p:nvPicPr>
          <p:cNvPr id="4" name="Picture 3">
            <a:extLst>
              <a:ext uri="{FF2B5EF4-FFF2-40B4-BE49-F238E27FC236}">
                <a16:creationId xmlns:a16="http://schemas.microsoft.com/office/drawing/2014/main" id="{6C8962F1-88F4-9CFE-32DB-5C1528F621A0}"/>
              </a:ext>
            </a:extLst>
          </p:cNvPr>
          <p:cNvPicPr>
            <a:picLocks noChangeAspect="1"/>
          </p:cNvPicPr>
          <p:nvPr/>
        </p:nvPicPr>
        <p:blipFill>
          <a:blip r:embed="rId3"/>
          <a:stretch>
            <a:fillRect/>
          </a:stretch>
        </p:blipFill>
        <p:spPr>
          <a:xfrm>
            <a:off x="4285485" y="3607407"/>
            <a:ext cx="3621029" cy="2596818"/>
          </a:xfrm>
          <a:prstGeom prst="rect">
            <a:avLst/>
          </a:prstGeom>
        </p:spPr>
      </p:pic>
      <p:sp>
        <p:nvSpPr>
          <p:cNvPr id="6" name="Footer Placeholder 5">
            <a:extLst>
              <a:ext uri="{FF2B5EF4-FFF2-40B4-BE49-F238E27FC236}">
                <a16:creationId xmlns:a16="http://schemas.microsoft.com/office/drawing/2014/main" id="{CC87DF63-9425-051E-0CB4-29562B46CB46}"/>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545493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F4899-EF36-9D10-D943-364143DF5A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53B0A-1CE8-3059-883B-0BEEAB1BAA58}"/>
              </a:ext>
            </a:extLst>
          </p:cNvPr>
          <p:cNvSpPr>
            <a:spLocks noGrp="1"/>
          </p:cNvSpPr>
          <p:nvPr>
            <p:ph type="title"/>
          </p:nvPr>
        </p:nvSpPr>
        <p:spPr>
          <a:xfrm>
            <a:off x="0" y="0"/>
            <a:ext cx="8610600" cy="1293028"/>
          </a:xfrm>
        </p:spPr>
        <p:txBody>
          <a:bodyPr>
            <a:noAutofit/>
          </a:bodyPr>
          <a:lstStyle/>
          <a:p>
            <a:br>
              <a:rPr lang="en-PK" sz="2400" dirty="0">
                <a:latin typeface="Times New Roman" panose="02020603050405020304" pitchFamily="18" charset="0"/>
                <a:cs typeface="Times New Roman" panose="02020603050405020304" pitchFamily="18" charset="0"/>
              </a:rPr>
            </a:br>
            <a:r>
              <a:rPr lang="en-PK"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a:t>
            </a:r>
            <a:r>
              <a:rPr lang="en-PK" sz="2400" dirty="0">
                <a:latin typeface="Times New Roman" panose="02020603050405020304" pitchFamily="18" charset="0"/>
                <a:cs typeface="Times New Roman" panose="02020603050405020304" pitchFamily="18" charset="0"/>
              </a:rPr>
              <a:t>MPLEMENTATION</a:t>
            </a:r>
            <a:r>
              <a:rPr lang="en-IN" sz="2400" dirty="0">
                <a:latin typeface="Times New Roman" panose="02020603050405020304" pitchFamily="18" charset="0"/>
                <a:cs typeface="Times New Roman" panose="02020603050405020304" pitchFamily="18" charset="0"/>
              </a:rPr>
              <a:t>: M</a:t>
            </a:r>
            <a:r>
              <a:rPr lang="en-PK" sz="2400" dirty="0">
                <a:latin typeface="Times New Roman" panose="02020603050405020304" pitchFamily="18" charset="0"/>
                <a:cs typeface="Times New Roman" panose="02020603050405020304" pitchFamily="18" charset="0"/>
              </a:rPr>
              <a:t>ETHODS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E3F5AD-FB40-2AC3-B64E-B15C791F9678}"/>
              </a:ext>
            </a:extLst>
          </p:cNvPr>
          <p:cNvSpPr>
            <a:spLocks noGrp="1"/>
          </p:cNvSpPr>
          <p:nvPr>
            <p:ph idx="1"/>
          </p:nvPr>
        </p:nvSpPr>
        <p:spPr>
          <a:xfrm>
            <a:off x="63642" y="902522"/>
            <a:ext cx="8596668" cy="3880773"/>
          </a:xfrm>
        </p:spPr>
        <p:txBody>
          <a:bodyPr>
            <a:normAutofit lnSpcReduction="10000"/>
          </a:bodyPr>
          <a:lstStyle/>
          <a:p>
            <a:endParaRPr lang="en-PK"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Read</a:t>
            </a:r>
            <a:r>
              <a:rPr lang="en-PK"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Dataset()</a:t>
            </a:r>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Create</a:t>
            </a:r>
            <a:r>
              <a:rPr lang="en-PK"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Dataset()</a:t>
            </a:r>
          </a:p>
        </p:txBody>
      </p:sp>
      <p:pic>
        <p:nvPicPr>
          <p:cNvPr id="9" name="Picture 8">
            <a:extLst>
              <a:ext uri="{FF2B5EF4-FFF2-40B4-BE49-F238E27FC236}">
                <a16:creationId xmlns:a16="http://schemas.microsoft.com/office/drawing/2014/main" id="{56CDD9AF-78AB-2F5D-4E25-DF71D53ECF53}"/>
              </a:ext>
            </a:extLst>
          </p:cNvPr>
          <p:cNvPicPr>
            <a:picLocks noChangeAspect="1"/>
          </p:cNvPicPr>
          <p:nvPr/>
        </p:nvPicPr>
        <p:blipFill>
          <a:blip r:embed="rId2"/>
          <a:stretch>
            <a:fillRect/>
          </a:stretch>
        </p:blipFill>
        <p:spPr>
          <a:xfrm>
            <a:off x="3903554" y="1091961"/>
            <a:ext cx="5204884" cy="2034011"/>
          </a:xfrm>
          <a:prstGeom prst="rect">
            <a:avLst/>
          </a:prstGeom>
        </p:spPr>
      </p:pic>
      <p:pic>
        <p:nvPicPr>
          <p:cNvPr id="4" name="Picture 3">
            <a:extLst>
              <a:ext uri="{FF2B5EF4-FFF2-40B4-BE49-F238E27FC236}">
                <a16:creationId xmlns:a16="http://schemas.microsoft.com/office/drawing/2014/main" id="{04FA11C0-41E9-E8B2-BD3F-ED690904EBC8}"/>
              </a:ext>
            </a:extLst>
          </p:cNvPr>
          <p:cNvPicPr>
            <a:picLocks noChangeAspect="1"/>
          </p:cNvPicPr>
          <p:nvPr/>
        </p:nvPicPr>
        <p:blipFill>
          <a:blip r:embed="rId3"/>
          <a:stretch>
            <a:fillRect/>
          </a:stretch>
        </p:blipFill>
        <p:spPr>
          <a:xfrm>
            <a:off x="3903553" y="3428999"/>
            <a:ext cx="5190827" cy="1935563"/>
          </a:xfrm>
          <a:prstGeom prst="rect">
            <a:avLst/>
          </a:prstGeom>
        </p:spPr>
      </p:pic>
      <p:sp>
        <p:nvSpPr>
          <p:cNvPr id="5" name="Footer Placeholder 4">
            <a:extLst>
              <a:ext uri="{FF2B5EF4-FFF2-40B4-BE49-F238E27FC236}">
                <a16:creationId xmlns:a16="http://schemas.microsoft.com/office/drawing/2014/main" id="{BF6A76A1-F0A7-7738-B496-4A5551BCB412}"/>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200382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5EEC-907A-FBE3-E3B1-5BA2E96B6AC5}"/>
              </a:ext>
            </a:extLst>
          </p:cNvPr>
          <p:cNvSpPr>
            <a:spLocks noGrp="1"/>
          </p:cNvSpPr>
          <p:nvPr>
            <p:ph type="title"/>
          </p:nvPr>
        </p:nvSpPr>
        <p:spPr/>
        <p:txBody>
          <a:bodyPr>
            <a:normAutofit/>
          </a:bodyPr>
          <a:lstStyle/>
          <a:p>
            <a:r>
              <a:rPr lang="en-GB" sz="2800" dirty="0">
                <a:latin typeface="Times New Roman" panose="02020603050405020304" pitchFamily="18" charset="0"/>
                <a:cs typeface="Times New Roman" panose="02020603050405020304" pitchFamily="18" charset="0"/>
              </a:rPr>
              <a:t>I</a:t>
            </a:r>
            <a:r>
              <a:rPr lang="en-PK" sz="2800" dirty="0">
                <a:latin typeface="Times New Roman" panose="02020603050405020304" pitchFamily="18" charset="0"/>
                <a:cs typeface="Times New Roman" panose="02020603050405020304" pitchFamily="18" charset="0"/>
              </a:rPr>
              <a:t>MPLEMENTATION</a:t>
            </a:r>
            <a:r>
              <a:rPr lang="en-GB" sz="2800" dirty="0">
                <a:latin typeface="Times New Roman" panose="02020603050405020304" pitchFamily="18" charset="0"/>
                <a:cs typeface="Times New Roman" panose="02020603050405020304" pitchFamily="18" charset="0"/>
              </a:rPr>
              <a:t>: C</a:t>
            </a:r>
            <a:r>
              <a:rPr lang="en-PK" sz="2800" dirty="0">
                <a:latin typeface="Times New Roman" panose="02020603050405020304" pitchFamily="18" charset="0"/>
                <a:cs typeface="Times New Roman" panose="02020603050405020304" pitchFamily="18" charset="0"/>
              </a:rPr>
              <a:t>ALCULATING</a:t>
            </a:r>
            <a:r>
              <a:rPr lang="en-GB" sz="2800" dirty="0">
                <a:latin typeface="Times New Roman" panose="02020603050405020304" pitchFamily="18" charset="0"/>
                <a:cs typeface="Times New Roman" panose="02020603050405020304" pitchFamily="18" charset="0"/>
              </a:rPr>
              <a:t> </a:t>
            </a:r>
            <a:r>
              <a:rPr lang="en-PK" sz="2800" dirty="0">
                <a:latin typeface="Times New Roman" panose="02020603050405020304" pitchFamily="18" charset="0"/>
                <a:cs typeface="Times New Roman" panose="02020603050405020304" pitchFamily="18" charset="0"/>
              </a:rPr>
              <a:t>ACCURACY</a:t>
            </a:r>
            <a:endParaRPr lang="en-GB" sz="2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70D68C8-D8AC-81EA-8DAD-7957CC416BB4}"/>
              </a:ext>
            </a:extLst>
          </p:cNvPr>
          <p:cNvSpPr>
            <a:spLocks noGrp="1"/>
          </p:cNvSpPr>
          <p:nvPr>
            <p:ph type="ftr" sz="quarter" idx="11"/>
          </p:nvPr>
        </p:nvSpPr>
        <p:spPr/>
        <p:txBody>
          <a:bodyPr/>
          <a:lstStyle/>
          <a:p>
            <a:r>
              <a:rPr lang="en-GB"/>
              <a:t>Frankfurt University of Applied Sciences 2023/24</a:t>
            </a:r>
            <a:endParaRPr lang="en-US" dirty="0"/>
          </a:p>
        </p:txBody>
      </p:sp>
      <p:pic>
        <p:nvPicPr>
          <p:cNvPr id="5" name="Content Placeholder 4">
            <a:extLst>
              <a:ext uri="{FF2B5EF4-FFF2-40B4-BE49-F238E27FC236}">
                <a16:creationId xmlns:a16="http://schemas.microsoft.com/office/drawing/2014/main" id="{9F133D2F-911F-8FA0-6322-87C977A7CB39}"/>
              </a:ext>
            </a:extLst>
          </p:cNvPr>
          <p:cNvPicPr>
            <a:picLocks noGrp="1" noChangeAspect="1"/>
          </p:cNvPicPr>
          <p:nvPr>
            <p:ph idx="1"/>
          </p:nvPr>
        </p:nvPicPr>
        <p:blipFill>
          <a:blip r:embed="rId2"/>
          <a:stretch>
            <a:fillRect/>
          </a:stretch>
        </p:blipFill>
        <p:spPr>
          <a:xfrm>
            <a:off x="873134" y="1943361"/>
            <a:ext cx="5906012" cy="3345470"/>
          </a:xfrm>
          <a:prstGeom prst="rect">
            <a:avLst/>
          </a:prstGeom>
        </p:spPr>
      </p:pic>
      <p:sp>
        <p:nvSpPr>
          <p:cNvPr id="6" name="TextBox 5">
            <a:extLst>
              <a:ext uri="{FF2B5EF4-FFF2-40B4-BE49-F238E27FC236}">
                <a16:creationId xmlns:a16="http://schemas.microsoft.com/office/drawing/2014/main" id="{773F1DCD-B38C-3639-1A2D-58839DFE1131}"/>
              </a:ext>
            </a:extLst>
          </p:cNvPr>
          <p:cNvSpPr txBox="1"/>
          <p:nvPr/>
        </p:nvSpPr>
        <p:spPr>
          <a:xfrm>
            <a:off x="677334" y="1319436"/>
            <a:ext cx="7576814"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Calculating accuracy in </a:t>
            </a:r>
            <a:r>
              <a:rPr lang="en-GB" dirty="0" err="1">
                <a:latin typeface="Times New Roman" panose="02020603050405020304" pitchFamily="18" charset="0"/>
                <a:cs typeface="Times New Roman" panose="02020603050405020304" pitchFamily="18" charset="0"/>
              </a:rPr>
              <a:t>PredictNextElement</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20573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3103-41D2-09F9-3157-4A179C59C189}"/>
              </a:ext>
            </a:extLst>
          </p:cNvPr>
          <p:cNvSpPr>
            <a:spLocks noGrp="1"/>
          </p:cNvSpPr>
          <p:nvPr>
            <p:ph type="title"/>
          </p:nvPr>
        </p:nvSpPr>
        <p:spPr>
          <a:xfrm>
            <a:off x="317058" y="462280"/>
            <a:ext cx="4133559" cy="1268984"/>
          </a:xfrm>
        </p:spPr>
        <p:txBody>
          <a:bodyPr>
            <a:normAutofit/>
          </a:bodyPr>
          <a:lstStyle/>
          <a:p>
            <a:r>
              <a:rPr lang="en-IN" sz="2400" dirty="0">
                <a:latin typeface="Times New Roman" panose="02020603050405020304" pitchFamily="18" charset="0"/>
                <a:cs typeface="Times New Roman" panose="02020603050405020304" pitchFamily="18" charset="0"/>
              </a:rPr>
              <a:t>R</a:t>
            </a:r>
            <a:r>
              <a:rPr lang="en-PK" sz="2400" dirty="0">
                <a:latin typeface="Times New Roman" panose="02020603050405020304" pitchFamily="18" charset="0"/>
                <a:cs typeface="Times New Roman" panose="02020603050405020304" pitchFamily="18" charset="0"/>
              </a:rPr>
              <a:t>ESULTS</a:t>
            </a:r>
            <a:endParaRPr lang="en-IN" sz="24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68F8EDB-0664-5F5C-D063-0E24381EB5EC}"/>
              </a:ext>
            </a:extLst>
          </p:cNvPr>
          <p:cNvSpPr>
            <a:spLocks noGrp="1"/>
          </p:cNvSpPr>
          <p:nvPr>
            <p:ph idx="1"/>
          </p:nvPr>
        </p:nvSpPr>
        <p:spPr>
          <a:xfrm>
            <a:off x="317058" y="1224351"/>
            <a:ext cx="7536858" cy="3601212"/>
          </a:xfrm>
        </p:spPr>
        <p:txBody>
          <a:bodyPr>
            <a:normAutofit/>
          </a:bodyPr>
          <a:lstStyle/>
          <a:p>
            <a:r>
              <a:rPr lang="en-GB" dirty="0">
                <a:latin typeface="Times New Roman" panose="02020603050405020304" pitchFamily="18" charset="0"/>
                <a:cs typeface="Times New Roman" panose="02020603050405020304" pitchFamily="18" charset="0"/>
              </a:rPr>
              <a:t>Among all the tests carried out in the instruction phase and forecast phase, the resemblances between patterns of the same class </a:t>
            </a:r>
            <a:r>
              <a:rPr lang="en-PK" dirty="0">
                <a:latin typeface="Times New Roman" panose="02020603050405020304" pitchFamily="18" charset="0"/>
                <a:cs typeface="Times New Roman" panose="02020603050405020304" pitchFamily="18" charset="0"/>
              </a:rPr>
              <a:t>and </a:t>
            </a:r>
            <a:r>
              <a:rPr lang="en-GB" dirty="0">
                <a:latin typeface="Times New Roman" panose="02020603050405020304" pitchFamily="18" charset="0"/>
                <a:cs typeface="Times New Roman" panose="02020603050405020304" pitchFamily="18" charset="0"/>
              </a:rPr>
              <a:t>various classes have clarified our results in the examples listed below.</a:t>
            </a:r>
          </a:p>
          <a:p>
            <a:r>
              <a:rPr lang="en-GB" dirty="0">
                <a:latin typeface="Times New Roman" panose="02020603050405020304" pitchFamily="18" charset="0"/>
                <a:cs typeface="Times New Roman" panose="02020603050405020304" pitchFamily="18" charset="0"/>
              </a:rPr>
              <a:t>We used Multi succession Learning to predict a succession of data points with high accuracy. The accuracy was shown to increase with the amount of cycles.</a:t>
            </a:r>
          </a:p>
        </p:txBody>
      </p:sp>
      <p:pic>
        <p:nvPicPr>
          <p:cNvPr id="4" name="Picture 3">
            <a:extLst>
              <a:ext uri="{FF2B5EF4-FFF2-40B4-BE49-F238E27FC236}">
                <a16:creationId xmlns:a16="http://schemas.microsoft.com/office/drawing/2014/main" id="{813795D1-0007-084C-DADC-7037E20BE057}"/>
              </a:ext>
            </a:extLst>
          </p:cNvPr>
          <p:cNvPicPr>
            <a:picLocks noChangeAspect="1"/>
          </p:cNvPicPr>
          <p:nvPr/>
        </p:nvPicPr>
        <p:blipFill>
          <a:blip r:embed="rId2"/>
          <a:stretch>
            <a:fillRect/>
          </a:stretch>
        </p:blipFill>
        <p:spPr>
          <a:xfrm>
            <a:off x="1868392" y="3111712"/>
            <a:ext cx="4440354" cy="2807479"/>
          </a:xfrm>
          <a:prstGeom prst="rect">
            <a:avLst/>
          </a:prstGeom>
        </p:spPr>
      </p:pic>
      <p:sp>
        <p:nvSpPr>
          <p:cNvPr id="3" name="Footer Placeholder 2">
            <a:extLst>
              <a:ext uri="{FF2B5EF4-FFF2-40B4-BE49-F238E27FC236}">
                <a16:creationId xmlns:a16="http://schemas.microsoft.com/office/drawing/2014/main" id="{17F9F0DC-C247-368B-9748-27765CFEB36F}"/>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490702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FA80-11FC-53C1-E09E-5483B895EA02}"/>
              </a:ext>
            </a:extLst>
          </p:cNvPr>
          <p:cNvSpPr>
            <a:spLocks noGrp="1"/>
          </p:cNvSpPr>
          <p:nvPr>
            <p:ph type="title"/>
          </p:nvPr>
        </p:nvSpPr>
        <p:spPr/>
        <p:txBody>
          <a:bodyPr>
            <a:normAutofit/>
          </a:bodyPr>
          <a:lstStyle/>
          <a:p>
            <a:r>
              <a:rPr lang="en-PK"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DE752D-E80B-76EF-2911-21C7AC530205}"/>
              </a:ext>
            </a:extLst>
          </p:cNvPr>
          <p:cNvSpPr>
            <a:spLocks noGrp="1"/>
          </p:cNvSpPr>
          <p:nvPr>
            <p:ph idx="1"/>
          </p:nvPr>
        </p:nvSpPr>
        <p:spPr>
          <a:xfrm>
            <a:off x="149559" y="1381201"/>
            <a:ext cx="8596668" cy="3880773"/>
          </a:xfrm>
        </p:spPr>
        <p:txBody>
          <a:bodyPr/>
          <a:lstStyle/>
          <a:p>
            <a:pPr algn="just"/>
            <a:r>
              <a:rPr lang="en-GB" dirty="0">
                <a:latin typeface="Times New Roman" panose="02020603050405020304" pitchFamily="18" charset="0"/>
                <a:cs typeface="Times New Roman" panose="02020603050405020304" pitchFamily="18" charset="0"/>
              </a:rPr>
              <a:t>The Neocortex API’s </a:t>
            </a:r>
            <a:r>
              <a:rPr lang="en-PK" dirty="0">
                <a:latin typeface="Times New Roman" panose="02020603050405020304" pitchFamily="18" charset="0"/>
                <a:cs typeface="Times New Roman" panose="02020603050405020304" pitchFamily="18" charset="0"/>
              </a:rPr>
              <a:t>multi-sequence</a:t>
            </a:r>
            <a:r>
              <a:rPr lang="en-GB" dirty="0">
                <a:latin typeface="Times New Roman" panose="02020603050405020304" pitchFamily="18" charset="0"/>
                <a:cs typeface="Times New Roman" panose="02020603050405020304" pitchFamily="18" charset="0"/>
              </a:rPr>
              <a:t> learning template was used to provide a solution for multi-sequence learning of a sequence of integers. The HTM Prediction Engine was configured with numerous settings to fit the training process. The Multi-Sequence of Numbers was recorded, turned into an encoded value, and stored in a dictionary for training utilising an encoder and SDR input. To forecast the trained sequences, an algorithm was developed that compared the resulting similarity grid to each of the learnt sequence's SDRs from the training phase. The sequence was then predicted using the accuracy and observation class (Label), and the accuracy % of the expected sequences was determined and saved to a file.</a:t>
            </a:r>
          </a:p>
        </p:txBody>
      </p:sp>
      <p:sp>
        <p:nvSpPr>
          <p:cNvPr id="4" name="Footer Placeholder 3">
            <a:extLst>
              <a:ext uri="{FF2B5EF4-FFF2-40B4-BE49-F238E27FC236}">
                <a16:creationId xmlns:a16="http://schemas.microsoft.com/office/drawing/2014/main" id="{D8BF6059-C81B-AC97-B803-C5DCECE9190B}"/>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608301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B630-772A-085A-0A9D-AC3767866A93}"/>
              </a:ext>
            </a:extLst>
          </p:cNvPr>
          <p:cNvSpPr>
            <a:spLocks noGrp="1"/>
          </p:cNvSpPr>
          <p:nvPr>
            <p:ph type="title"/>
          </p:nvPr>
        </p:nvSpPr>
        <p:spPr/>
        <p:txBody>
          <a:bodyPr>
            <a:normAutofit/>
          </a:bodyPr>
          <a:lstStyle/>
          <a:p>
            <a:r>
              <a:rPr lang="en-GB" sz="2800" dirty="0">
                <a:latin typeface="Times New Roman" panose="02020603050405020304" pitchFamily="18" charset="0"/>
                <a:cs typeface="Times New Roman" panose="02020603050405020304" pitchFamily="18" charset="0"/>
              </a:rPr>
              <a:t>R</a:t>
            </a:r>
            <a:r>
              <a:rPr lang="en-PK" sz="2800" dirty="0">
                <a:latin typeface="Times New Roman" panose="02020603050405020304" pitchFamily="18" charset="0"/>
                <a:cs typeface="Times New Roman" panose="02020603050405020304" pitchFamily="18" charset="0"/>
              </a:rPr>
              <a:t>EFERENCES</a:t>
            </a:r>
            <a:r>
              <a:rPr lang="en-GB" sz="2800" dirty="0">
                <a:latin typeface="Times New Roman" panose="02020603050405020304" pitchFamily="18" charset="0"/>
                <a:cs typeface="Times New Roman" panose="02020603050405020304" pitchFamily="18" charset="0"/>
              </a:rPr>
              <a:t>:</a:t>
            </a:r>
            <a:endParaRPr lang="en-D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7A8B67-C72C-AC6C-E88B-3A6CF55F7DDF}"/>
              </a:ext>
            </a:extLst>
          </p:cNvPr>
          <p:cNvSpPr>
            <a:spLocks noGrp="1"/>
          </p:cNvSpPr>
          <p:nvPr>
            <p:ph idx="1"/>
          </p:nvPr>
        </p:nvSpPr>
        <p:spPr>
          <a:xfrm>
            <a:off x="365446" y="1572254"/>
            <a:ext cx="8596668" cy="3880773"/>
          </a:xfrm>
        </p:spPr>
        <p:txBody>
          <a:bodyPr/>
          <a:lstStyle/>
          <a:p>
            <a:r>
              <a:rPr lang="en-GB" dirty="0">
                <a:latin typeface="Times New Roman" panose="02020603050405020304" pitchFamily="18" charset="0"/>
                <a:cs typeface="Times New Roman" panose="02020603050405020304" pitchFamily="18" charset="0"/>
              </a:rPr>
              <a:t>Jeff Hawkins, "On Intelligence: How a New Understanding of the Brain will Lead to the Creation of Truly Intelligent Machines", 2004</a:t>
            </a:r>
            <a:endParaRPr lang="en-PK"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 H. J. L. R. .</a:t>
            </a:r>
            <a:r>
              <a:rPr lang="en-GB" dirty="0" err="1">
                <a:latin typeface="Times New Roman" panose="02020603050405020304" pitchFamily="18" charset="0"/>
                <a:cs typeface="Times New Roman" panose="02020603050405020304" pitchFamily="18" charset="0"/>
              </a:rPr>
              <a:t>Rabiner</a:t>
            </a:r>
            <a:r>
              <a:rPr lang="en-GB" dirty="0">
                <a:latin typeface="Times New Roman" panose="02020603050405020304" pitchFamily="18" charset="0"/>
                <a:cs typeface="Times New Roman" panose="02020603050405020304" pitchFamily="18" charset="0"/>
              </a:rPr>
              <a:t>, “An introduction to hidden </a:t>
            </a:r>
            <a:r>
              <a:rPr lang="en-PK" dirty="0">
                <a:latin typeface="Times New Roman" panose="02020603050405020304" pitchFamily="18" charset="0"/>
                <a:cs typeface="Times New Roman" panose="02020603050405020304" pitchFamily="18" charset="0"/>
              </a:rPr>
              <a:t>Markov</a:t>
            </a:r>
            <a:r>
              <a:rPr lang="en-GB" dirty="0">
                <a:latin typeface="Times New Roman" panose="02020603050405020304" pitchFamily="18" charset="0"/>
                <a:cs typeface="Times New Roman" panose="02020603050405020304" pitchFamily="18" charset="0"/>
              </a:rPr>
              <a:t> models,”," 1986. [Online]. Available: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hlinkClick r:id="rId2"/>
              </a:rPr>
              <a:t>http://ai.stanford.edu/~pabbeel/depth_qual/Rabiner_Juang_hmms.pdf</a:t>
            </a:r>
            <a:endParaRPr lang="en-GB" dirty="0">
              <a:latin typeface="Times New Roman" panose="02020603050405020304" pitchFamily="18" charset="0"/>
              <a:cs typeface="Times New Roman" panose="02020603050405020304" pitchFamily="18" charset="0"/>
            </a:endParaRPr>
          </a:p>
          <a:p>
            <a:r>
              <a:rPr lang="en-GB" dirty="0" err="1">
                <a:latin typeface="Times New Roman" panose="02020603050405020304" pitchFamily="18" charset="0"/>
                <a:cs typeface="Times New Roman" panose="02020603050405020304" pitchFamily="18" charset="0"/>
              </a:rPr>
              <a:t>Yudhi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Adhitya</a:t>
            </a:r>
            <a:r>
              <a:rPr lang="en-GB" dirty="0">
                <a:latin typeface="Times New Roman" panose="02020603050405020304" pitchFamily="18" charset="0"/>
                <a:cs typeface="Times New Roman" panose="02020603050405020304" pitchFamily="18" charset="0"/>
              </a:rPr>
              <a:t>,” IoT and Deep Learning-Based Farmer Safety System” 2023.[Online].</a:t>
            </a:r>
            <a:r>
              <a:rPr lang="en-PK"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Available: </a:t>
            </a:r>
            <a:r>
              <a:rPr lang="en-GB" dirty="0">
                <a:latin typeface="Times New Roman" panose="02020603050405020304" pitchFamily="18" charset="0"/>
                <a:cs typeface="Times New Roman" panose="02020603050405020304" pitchFamily="18" charset="0"/>
                <a:hlinkClick r:id="rId3"/>
              </a:rPr>
              <a:t>https://www.researchgate.net/figure/Hierarchical-Temporal-Memory-HTM-algorithm-flowchart_fig2_369126441</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Keele, "Sequence learning,” - B. A. C. G. J. D. S. W.," 1998. [Online]. Available: </a:t>
            </a:r>
            <a:r>
              <a:rPr lang="en-GB" dirty="0">
                <a:latin typeface="Times New Roman" panose="02020603050405020304" pitchFamily="18" charset="0"/>
                <a:cs typeface="Times New Roman" panose="02020603050405020304" pitchFamily="18" charset="0"/>
                <a:hlinkClick r:id="rId4"/>
              </a:rPr>
              <a:t>https://pubmed.ncbi.nlm.nih.gov/21227209/</a:t>
            </a: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B4339F1-93F9-D19C-F64F-8B8D8463EFFB}"/>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279034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A0F1-5DAE-6B9F-6E07-C54BA219B02C}"/>
              </a:ext>
            </a:extLst>
          </p:cNvPr>
          <p:cNvSpPr>
            <a:spLocks noGrp="1"/>
          </p:cNvSpPr>
          <p:nvPr>
            <p:ph type="title"/>
          </p:nvPr>
        </p:nvSpPr>
        <p:spPr>
          <a:xfrm>
            <a:off x="339803" y="658695"/>
            <a:ext cx="8596668" cy="1320800"/>
          </a:xfrm>
        </p:spPr>
        <p:txBody>
          <a:bodyPr>
            <a:normAutofit/>
          </a:bodyPr>
          <a:lstStyle/>
          <a:p>
            <a:r>
              <a:rPr lang="en-PK" sz="2800" dirty="0">
                <a:latin typeface="Times New Roman" panose="02020603050405020304" pitchFamily="18" charset="0"/>
                <a:cs typeface="Times New Roman" panose="02020603050405020304" pitchFamily="18" charset="0"/>
              </a:rPr>
              <a:t>  OBJECTIVE</a:t>
            </a: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70489E-00F5-1F55-7A98-16BA617A4D1B}"/>
              </a:ext>
            </a:extLst>
          </p:cNvPr>
          <p:cNvSpPr>
            <a:spLocks noGrp="1"/>
          </p:cNvSpPr>
          <p:nvPr>
            <p:ph idx="1"/>
          </p:nvPr>
        </p:nvSpPr>
        <p:spPr>
          <a:xfrm>
            <a:off x="339803" y="1792375"/>
            <a:ext cx="8596668" cy="3880773"/>
          </a:xfrm>
        </p:spPr>
        <p:txBody>
          <a:bodyPr>
            <a:normAutofit/>
          </a:bodyPr>
          <a:lstStyle/>
          <a:p>
            <a:pPr algn="just"/>
            <a:r>
              <a:rPr lang="en-GB" sz="1600" dirty="0">
                <a:latin typeface="Times New Roman" panose="02020603050405020304" pitchFamily="18" charset="0"/>
                <a:cs typeface="Times New Roman" panose="02020603050405020304" pitchFamily="18" charset="0"/>
              </a:rPr>
              <a:t>Our primary goal is to implement a novel technique in which it will automatically read and learn learning sequences from a file. The sample should read testing </a:t>
            </a:r>
            <a:r>
              <a:rPr lang="en-GB" sz="1600" dirty="0" err="1">
                <a:latin typeface="Times New Roman" panose="02020603050405020304" pitchFamily="18" charset="0"/>
                <a:cs typeface="Times New Roman" panose="02020603050405020304" pitchFamily="18" charset="0"/>
              </a:rPr>
              <a:t>subsequences</a:t>
            </a:r>
            <a:r>
              <a:rPr lang="en-GB" sz="1600" dirty="0">
                <a:latin typeface="Times New Roman" panose="02020603050405020304" pitchFamily="18" charset="0"/>
                <a:cs typeface="Times New Roman" panose="02020603050405020304" pitchFamily="18" charset="0"/>
              </a:rPr>
              <a:t> from a separate file. When learning is completed, the trained model should compute the percentage of prediction accuracy of the sequence and save it in the file.</a:t>
            </a:r>
          </a:p>
          <a:p>
            <a:pPr algn="just"/>
            <a:endParaRPr lang="en-GB"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B3C9F9B-DC7F-6EAB-DF89-8E8E7AF28510}"/>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609845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EC94-96DF-7C29-D206-07113F64CB33}"/>
              </a:ext>
            </a:extLst>
          </p:cNvPr>
          <p:cNvSpPr>
            <a:spLocks noGrp="1"/>
          </p:cNvSpPr>
          <p:nvPr>
            <p:ph type="title"/>
          </p:nvPr>
        </p:nvSpPr>
        <p:spPr>
          <a:xfrm>
            <a:off x="2645944" y="2010907"/>
            <a:ext cx="4133559" cy="1268984"/>
          </a:xfrm>
        </p:spPr>
        <p:txBody>
          <a:bodyPr>
            <a:normAutofit/>
          </a:bodyPr>
          <a:lstStyle/>
          <a:p>
            <a:r>
              <a:rPr lang="en-IN" sz="5400" dirty="0">
                <a:latin typeface="Times New Roman" panose="02020603050405020304" pitchFamily="18" charset="0"/>
                <a:cs typeface="Times New Roman" panose="02020603050405020304" pitchFamily="18" charset="0"/>
              </a:rPr>
              <a:t>Thank </a:t>
            </a:r>
            <a:r>
              <a:rPr lang="en-PK" sz="5400" dirty="0">
                <a:latin typeface="Times New Roman" panose="02020603050405020304" pitchFamily="18" charset="0"/>
                <a:cs typeface="Times New Roman" panose="02020603050405020304" pitchFamily="18" charset="0"/>
              </a:rPr>
              <a:t>Y</a:t>
            </a:r>
            <a:r>
              <a:rPr lang="en-IN" sz="5400" dirty="0" err="1">
                <a:latin typeface="Times New Roman" panose="02020603050405020304" pitchFamily="18" charset="0"/>
                <a:cs typeface="Times New Roman" panose="02020603050405020304" pitchFamily="18" charset="0"/>
              </a:rPr>
              <a:t>ou</a:t>
            </a:r>
            <a:endParaRPr lang="en-IN" sz="54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9EF42261-F35A-2F4C-FC5D-271E88A608D3}"/>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418892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0E33-ED93-F5F0-58B7-457E848D0CD0}"/>
              </a:ext>
            </a:extLst>
          </p:cNvPr>
          <p:cNvSpPr>
            <a:spLocks noGrp="1"/>
          </p:cNvSpPr>
          <p:nvPr>
            <p:ph type="title"/>
          </p:nvPr>
        </p:nvSpPr>
        <p:spPr>
          <a:xfrm>
            <a:off x="628238" y="1229429"/>
            <a:ext cx="8596668" cy="1320800"/>
          </a:xfrm>
        </p:spPr>
        <p:txBody>
          <a:bodyPr>
            <a:normAutofit/>
          </a:bodyPr>
          <a:lstStyle/>
          <a:p>
            <a:r>
              <a:rPr lang="en-GB" sz="2400" dirty="0">
                <a:latin typeface="Times New Roman" panose="02020603050405020304" pitchFamily="18" charset="0"/>
                <a:cs typeface="Times New Roman" panose="02020603050405020304" pitchFamily="18" charset="0"/>
              </a:rPr>
              <a:t>T</a:t>
            </a:r>
            <a:r>
              <a:rPr lang="en-PK" sz="2400" dirty="0">
                <a:latin typeface="Times New Roman" panose="02020603050405020304" pitchFamily="18" charset="0"/>
                <a:cs typeface="Times New Roman" panose="02020603050405020304" pitchFamily="18" charset="0"/>
              </a:rPr>
              <a:t>ABLE OF CONTENT</a:t>
            </a:r>
            <a:endParaRPr lang="en-DE"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19C38F-446F-8573-4AB3-187D4695BFA5}"/>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INTRODUCTION </a:t>
            </a:r>
          </a:p>
          <a:p>
            <a:r>
              <a:rPr lang="en-GB" dirty="0">
                <a:latin typeface="Times New Roman" panose="02020603050405020304" pitchFamily="18" charset="0"/>
                <a:cs typeface="Times New Roman" panose="02020603050405020304" pitchFamily="18" charset="0"/>
              </a:rPr>
              <a:t>METHODOLOGY</a:t>
            </a:r>
            <a:endParaRPr lang="en-PK" dirty="0">
              <a:latin typeface="Times New Roman" panose="02020603050405020304" pitchFamily="18" charset="0"/>
              <a:cs typeface="Times New Roman" panose="02020603050405020304" pitchFamily="18" charset="0"/>
            </a:endParaRPr>
          </a:p>
          <a:p>
            <a:r>
              <a:rPr lang="en-PK" dirty="0">
                <a:latin typeface="Times New Roman" panose="02020603050405020304" pitchFamily="18" charset="0"/>
                <a:cs typeface="Times New Roman" panose="02020603050405020304" pitchFamily="18" charset="0"/>
              </a:rPr>
              <a:t>HTM</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IMPLEMENTATION (LEARNING &amp; PREDICTION STAGES)</a:t>
            </a:r>
          </a:p>
          <a:p>
            <a:r>
              <a:rPr lang="en-GB" dirty="0">
                <a:latin typeface="Times New Roman" panose="02020603050405020304" pitchFamily="18" charset="0"/>
                <a:cs typeface="Times New Roman" panose="02020603050405020304" pitchFamily="18" charset="0"/>
              </a:rPr>
              <a:t>RESULTS</a:t>
            </a:r>
          </a:p>
          <a:p>
            <a:r>
              <a:rPr lang="en-PK" dirty="0">
                <a:latin typeface="Times New Roman" panose="02020603050405020304" pitchFamily="18" charset="0"/>
                <a:cs typeface="Times New Roman" panose="02020603050405020304" pitchFamily="18" charset="0"/>
              </a:rPr>
              <a:t>CONCLUSION</a:t>
            </a:r>
          </a:p>
          <a:p>
            <a:r>
              <a:rPr lang="en-PK" dirty="0">
                <a:latin typeface="Times New Roman" panose="02020603050405020304" pitchFamily="18" charset="0"/>
                <a:cs typeface="Times New Roman" panose="02020603050405020304" pitchFamily="18" charset="0"/>
              </a:rPr>
              <a:t>REFERENCE</a:t>
            </a:r>
            <a:endParaRPr lang="en-DE"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47A52EF-703B-C1A8-B1D0-F28E33EDDED7}"/>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491359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A8A3-E276-7B9E-00D4-C4FAFA0E62E2}"/>
              </a:ext>
            </a:extLst>
          </p:cNvPr>
          <p:cNvSpPr>
            <a:spLocks noGrp="1"/>
          </p:cNvSpPr>
          <p:nvPr>
            <p:ph type="title"/>
          </p:nvPr>
        </p:nvSpPr>
        <p:spPr>
          <a:xfrm>
            <a:off x="376625" y="658695"/>
            <a:ext cx="8596668" cy="1320800"/>
          </a:xfrm>
        </p:spPr>
        <p:txBody>
          <a:bodyPr>
            <a:normAutofit/>
          </a:bodyPr>
          <a:lstStyle/>
          <a:p>
            <a:r>
              <a:rPr lang="en-IN" sz="2800" dirty="0">
                <a:latin typeface="Times New Roman" panose="02020603050405020304" pitchFamily="18" charset="0"/>
                <a:cs typeface="Times New Roman" panose="02020603050405020304" pitchFamily="18" charset="0"/>
              </a:rPr>
              <a:t>I</a:t>
            </a:r>
            <a:r>
              <a:rPr lang="en-PK" sz="2800" dirty="0">
                <a:latin typeface="Times New Roman" panose="02020603050405020304" pitchFamily="18" charset="0"/>
                <a:cs typeface="Times New Roman" panose="02020603050405020304" pitchFamily="18" charset="0"/>
              </a:rPr>
              <a:t>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9006-6A4A-D4E6-5F88-B48E1FBF7A39}"/>
              </a:ext>
            </a:extLst>
          </p:cNvPr>
          <p:cNvSpPr>
            <a:spLocks noGrp="1"/>
          </p:cNvSpPr>
          <p:nvPr>
            <p:ph idx="1"/>
          </p:nvPr>
        </p:nvSpPr>
        <p:spPr>
          <a:xfrm>
            <a:off x="281615" y="1479532"/>
            <a:ext cx="8382205" cy="3601212"/>
          </a:xfrm>
        </p:spPr>
        <p:txBody>
          <a:bodyPr>
            <a:normAutofit fontScale="92500" lnSpcReduction="20000"/>
          </a:bodyPr>
          <a:lstStyle/>
          <a:p>
            <a:pPr algn="just"/>
            <a:r>
              <a:rPr lang="en-GB" dirty="0">
                <a:latin typeface="Times New Roman" panose="02020603050405020304" pitchFamily="18" charset="0"/>
                <a:cs typeface="Times New Roman" panose="02020603050405020304" pitchFamily="18" charset="0"/>
              </a:rPr>
              <a:t>Multi-sequence learning with HTM entails teaching the algorithm to detect and anticipate patterns in multiple input sequences.</a:t>
            </a:r>
            <a:endParaRPr lang="en-PK"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To perform multi-sequence learning using HTM, we must first encode the input information into Sparse Distributed Representations (SDRs), which can be accomplished with a scalar encoder. </a:t>
            </a:r>
            <a:endParaRPr lang="en-PK"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After the data has been encoded, the spatial pooler generates sparse illustrations of the input sequences that are supplied into the temporal memory element for learning and prediction.</a:t>
            </a:r>
            <a:endParaRPr lang="en-PK"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Multisequence learning using HTM is an effective method for identifying and predicting patterns across numerous input sequences.</a:t>
            </a:r>
            <a:endParaRPr lang="en-PK" dirty="0">
              <a:latin typeface="Times New Roman" panose="02020603050405020304" pitchFamily="18" charset="0"/>
              <a:cs typeface="Times New Roman" panose="02020603050405020304" pitchFamily="18" charset="0"/>
            </a:endParaRPr>
          </a:p>
          <a:p>
            <a:pPr algn="just"/>
            <a:r>
              <a:rPr lang="en-PK" dirty="0">
                <a:latin typeface="Times New Roman" panose="02020603050405020304" pitchFamily="18" charset="0"/>
                <a:cs typeface="Times New Roman" panose="02020603050405020304" pitchFamily="18" charset="0"/>
              </a:rPr>
              <a:t>S</a:t>
            </a:r>
            <a:r>
              <a:rPr lang="en-GB" dirty="0" err="1">
                <a:latin typeface="Times New Roman" panose="02020603050405020304" pitchFamily="18" charset="0"/>
                <a:cs typeface="Times New Roman" panose="02020603050405020304" pitchFamily="18" charset="0"/>
              </a:rPr>
              <a:t>cientists</a:t>
            </a:r>
            <a:r>
              <a:rPr lang="en-GB" dirty="0">
                <a:latin typeface="Times New Roman" panose="02020603050405020304" pitchFamily="18" charset="0"/>
                <a:cs typeface="Times New Roman" panose="02020603050405020304" pitchFamily="18" charset="0"/>
              </a:rPr>
              <a:t> and researchers in machine learning collaborate to improve our understanding of the brain in the context of temporal pattern identification. Read a dataset with numerous sequences from a stored file.</a:t>
            </a:r>
          </a:p>
        </p:txBody>
      </p:sp>
      <p:sp>
        <p:nvSpPr>
          <p:cNvPr id="4" name="Footer Placeholder 3">
            <a:extLst>
              <a:ext uri="{FF2B5EF4-FFF2-40B4-BE49-F238E27FC236}">
                <a16:creationId xmlns:a16="http://schemas.microsoft.com/office/drawing/2014/main" id="{D823973C-3724-2302-EED4-C1D3B6AD01B1}"/>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95763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9F30-BC53-AC7E-6E70-5969483D4236}"/>
              </a:ext>
            </a:extLst>
          </p:cNvPr>
          <p:cNvSpPr>
            <a:spLocks noGrp="1"/>
          </p:cNvSpPr>
          <p:nvPr>
            <p:ph type="title"/>
          </p:nvPr>
        </p:nvSpPr>
        <p:spPr>
          <a:xfrm>
            <a:off x="471771" y="453656"/>
            <a:ext cx="8596668" cy="1320800"/>
          </a:xfrm>
        </p:spPr>
        <p:txBody>
          <a:bodyPr>
            <a:normAutofit/>
          </a:bodyPr>
          <a:lstStyle/>
          <a:p>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H</a:t>
            </a:r>
            <a:r>
              <a:rPr lang="en-PK" sz="2400" dirty="0">
                <a:latin typeface="Times New Roman" panose="02020603050405020304" pitchFamily="18" charset="0"/>
                <a:cs typeface="Times New Roman" panose="02020603050405020304" pitchFamily="18" charset="0"/>
              </a:rPr>
              <a:t>IERARCHICAL </a:t>
            </a:r>
            <a:r>
              <a:rPr lang="en-GB" sz="2400" dirty="0">
                <a:latin typeface="Times New Roman" panose="02020603050405020304" pitchFamily="18" charset="0"/>
                <a:cs typeface="Times New Roman" panose="02020603050405020304" pitchFamily="18" charset="0"/>
              </a:rPr>
              <a:t>T</a:t>
            </a:r>
            <a:r>
              <a:rPr lang="en-PK" sz="2400" dirty="0">
                <a:latin typeface="Times New Roman" panose="02020603050405020304" pitchFamily="18" charset="0"/>
                <a:cs typeface="Times New Roman" panose="02020603050405020304" pitchFamily="18" charset="0"/>
              </a:rPr>
              <a:t>EMPORAL</a:t>
            </a:r>
            <a:r>
              <a:rPr lang="en-GB" sz="2400" dirty="0">
                <a:latin typeface="Times New Roman" panose="02020603050405020304" pitchFamily="18" charset="0"/>
                <a:cs typeface="Times New Roman" panose="02020603050405020304" pitchFamily="18" charset="0"/>
              </a:rPr>
              <a:t> M</a:t>
            </a:r>
            <a:r>
              <a:rPr lang="en-PK" sz="2400" dirty="0">
                <a:latin typeface="Times New Roman" panose="02020603050405020304" pitchFamily="18" charset="0"/>
                <a:cs typeface="Times New Roman" panose="02020603050405020304" pitchFamily="18" charset="0"/>
              </a:rPr>
              <a:t>EMORY</a:t>
            </a:r>
            <a:r>
              <a:rPr lang="en-GB" sz="2400" dirty="0">
                <a:latin typeface="Times New Roman" panose="02020603050405020304" pitchFamily="18" charset="0"/>
                <a:cs typeface="Times New Roman" panose="02020603050405020304" pitchFamily="18" charset="0"/>
              </a:rPr>
              <a:t> (HTM)</a:t>
            </a:r>
            <a:endParaRPr lang="en-DE"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F3B039-81AC-4E57-B93A-32BCC07E1F51}"/>
              </a:ext>
            </a:extLst>
          </p:cNvPr>
          <p:cNvSpPr>
            <a:spLocks noGrp="1"/>
          </p:cNvSpPr>
          <p:nvPr>
            <p:ph idx="1"/>
          </p:nvPr>
        </p:nvSpPr>
        <p:spPr>
          <a:xfrm>
            <a:off x="471771" y="1636049"/>
            <a:ext cx="8596668" cy="3880773"/>
          </a:xfrm>
        </p:spPr>
        <p:txBody>
          <a:bodyPr/>
          <a:lstStyle/>
          <a:p>
            <a:pPr algn="just"/>
            <a:r>
              <a:rPr lang="en-GB" dirty="0">
                <a:latin typeface="Times New Roman" panose="02020603050405020304" pitchFamily="18" charset="0"/>
                <a:cs typeface="Times New Roman" panose="02020603050405020304" pitchFamily="18" charset="0"/>
              </a:rPr>
              <a:t>The objective of HTM is to emulate the hierarchical structure and learning process of the brain. It is comprised of a network of nodes organized hierarchically, where each node corresponds to a group of neurons in the neocortex. These nodes acquire the ability to identify patterns in sensory information and generate predictions based on their prior experiences.</a:t>
            </a:r>
            <a:endParaRPr lang="en-PK" dirty="0">
              <a:latin typeface="Times New Roman" panose="02020603050405020304" pitchFamily="18" charset="0"/>
              <a:cs typeface="Times New Roman" panose="02020603050405020304" pitchFamily="18" charset="0"/>
            </a:endParaRPr>
          </a:p>
          <a:p>
            <a:pPr algn="just"/>
            <a:r>
              <a:rPr lang="en-PK" dirty="0">
                <a:latin typeface="Times New Roman" panose="02020603050405020304" pitchFamily="18" charset="0"/>
                <a:cs typeface="Times New Roman" panose="02020603050405020304" pitchFamily="18" charset="0"/>
              </a:rPr>
              <a:t>T</a:t>
            </a:r>
            <a:r>
              <a:rPr lang="en-GB" dirty="0">
                <a:latin typeface="Times New Roman" panose="02020603050405020304" pitchFamily="18" charset="0"/>
                <a:cs typeface="Times New Roman" panose="02020603050405020304" pitchFamily="18" charset="0"/>
              </a:rPr>
              <a:t>he neocortex learns and makes predictions by forming a hierarchical structure of columns, each containing a set of neurons that recognize patterns in sensory input. These columns hierarchically communicate with each other, with </a:t>
            </a:r>
            <a:r>
              <a:rPr lang="en-PK" dirty="0">
                <a:latin typeface="Times New Roman" panose="02020603050405020304" pitchFamily="18" charset="0"/>
                <a:cs typeface="Times New Roman" panose="02020603050405020304" pitchFamily="18" charset="0"/>
              </a:rPr>
              <a:t>higher-level</a:t>
            </a:r>
            <a:r>
              <a:rPr lang="en-GB" dirty="0">
                <a:latin typeface="Times New Roman" panose="02020603050405020304" pitchFamily="18" charset="0"/>
                <a:cs typeface="Times New Roman" panose="02020603050405020304" pitchFamily="18" charset="0"/>
              </a:rPr>
              <a:t> columns representing more abstract concepts</a:t>
            </a:r>
          </a:p>
        </p:txBody>
      </p:sp>
      <p:sp>
        <p:nvSpPr>
          <p:cNvPr id="4" name="Footer Placeholder 3">
            <a:extLst>
              <a:ext uri="{FF2B5EF4-FFF2-40B4-BE49-F238E27FC236}">
                <a16:creationId xmlns:a16="http://schemas.microsoft.com/office/drawing/2014/main" id="{710EF617-5901-56AD-73CE-A106EA3F1CCF}"/>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199448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8424-FAEA-4A30-B7DC-4EC8035276B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br>
              <a:rPr lang="en-GB" dirty="0">
                <a:latin typeface="Times New Roman" panose="02020603050405020304" pitchFamily="18" charset="0"/>
                <a:cs typeface="Times New Roman" panose="02020603050405020304" pitchFamily="18" charset="0"/>
              </a:rPr>
            </a:br>
            <a:endParaRPr lang="en-D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F30F94-AACA-3126-86D0-1B9B0C3A7F5F}"/>
              </a:ext>
            </a:extLst>
          </p:cNvPr>
          <p:cNvSpPr>
            <a:spLocks noGrp="1"/>
          </p:cNvSpPr>
          <p:nvPr>
            <p:ph idx="1"/>
          </p:nvPr>
        </p:nvSpPr>
        <p:spPr>
          <a:xfrm>
            <a:off x="674610" y="1664621"/>
            <a:ext cx="8596668" cy="3880773"/>
          </a:xfrm>
        </p:spPr>
        <p:txBody>
          <a:bodyPr/>
          <a:lstStyle/>
          <a:p>
            <a:pPr marL="0" indent="0">
              <a:buNone/>
            </a:pPr>
            <a:r>
              <a:rPr lang="en-GB" dirty="0">
                <a:latin typeface="Times New Roman" panose="02020603050405020304" pitchFamily="18" charset="0"/>
                <a:cs typeface="Times New Roman" panose="02020603050405020304" pitchFamily="18" charset="0"/>
              </a:rPr>
              <a:t>Overview of Sequence Learning:</a:t>
            </a:r>
          </a:p>
          <a:p>
            <a:endParaRPr lang="en-DE"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7770982-CB03-3E15-6B99-BBFECDD2F25D}"/>
              </a:ext>
            </a:extLst>
          </p:cNvPr>
          <p:cNvSpPr>
            <a:spLocks noGrp="1"/>
          </p:cNvSpPr>
          <p:nvPr>
            <p:ph type="ftr" sz="quarter" idx="11"/>
          </p:nvPr>
        </p:nvSpPr>
        <p:spPr/>
        <p:txBody>
          <a:bodyPr/>
          <a:lstStyle/>
          <a:p>
            <a:r>
              <a:rPr lang="en-GB">
                <a:latin typeface="Times New Roman" panose="02020603050405020304" pitchFamily="18" charset="0"/>
                <a:cs typeface="Times New Roman" panose="02020603050405020304" pitchFamily="18" charset="0"/>
              </a:rPr>
              <a:t>Frankfurt University of Applied Sciences 2023/24</a:t>
            </a:r>
            <a:endParaRPr lang="en-US" dirty="0">
              <a:latin typeface="Times New Roman" panose="02020603050405020304" pitchFamily="18" charset="0"/>
              <a:cs typeface="Times New Roman" panose="02020603050405020304" pitchFamily="18" charset="0"/>
            </a:endParaRPr>
          </a:p>
        </p:txBody>
      </p:sp>
      <p:pic>
        <p:nvPicPr>
          <p:cNvPr id="14" name="Picture 13" descr="A diagram of a computer program&#10;&#10;Description automatically generated">
            <a:extLst>
              <a:ext uri="{FF2B5EF4-FFF2-40B4-BE49-F238E27FC236}">
                <a16:creationId xmlns:a16="http://schemas.microsoft.com/office/drawing/2014/main" id="{DF7E8E3B-9C6A-BE1E-469E-294BDBBADD10}"/>
              </a:ext>
            </a:extLst>
          </p:cNvPr>
          <p:cNvPicPr>
            <a:picLocks noChangeAspect="1"/>
          </p:cNvPicPr>
          <p:nvPr/>
        </p:nvPicPr>
        <p:blipFill>
          <a:blip r:embed="rId2"/>
          <a:stretch>
            <a:fillRect/>
          </a:stretch>
        </p:blipFill>
        <p:spPr>
          <a:xfrm>
            <a:off x="2129058" y="2071800"/>
            <a:ext cx="4665574" cy="3868456"/>
          </a:xfrm>
          <a:prstGeom prst="rect">
            <a:avLst/>
          </a:prstGeom>
        </p:spPr>
      </p:pic>
    </p:spTree>
    <p:extLst>
      <p:ext uri="{BB962C8B-B14F-4D97-AF65-F5344CB8AC3E}">
        <p14:creationId xmlns:p14="http://schemas.microsoft.com/office/powerpoint/2010/main" val="459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22A5-9055-A4AB-DA25-B07D297C9363}"/>
              </a:ext>
            </a:extLst>
          </p:cNvPr>
          <p:cNvSpPr>
            <a:spLocks noGrp="1"/>
          </p:cNvSpPr>
          <p:nvPr>
            <p:ph type="title"/>
          </p:nvPr>
        </p:nvSpPr>
        <p:spPr/>
        <p:txBody>
          <a:bodyPr>
            <a:normAutofit/>
          </a:bodyPr>
          <a:lstStyle/>
          <a:p>
            <a:r>
              <a:rPr lang="en-GB" sz="2400" dirty="0">
                <a:latin typeface="Times New Roman" panose="02020603050405020304" pitchFamily="18" charset="0"/>
                <a:cs typeface="Times New Roman" panose="02020603050405020304" pitchFamily="18" charset="0"/>
              </a:rPr>
              <a:t>S</a:t>
            </a:r>
            <a:r>
              <a:rPr lang="en-PK" sz="2400" dirty="0">
                <a:latin typeface="Times New Roman" panose="02020603050405020304" pitchFamily="18" charset="0"/>
                <a:cs typeface="Times New Roman" panose="02020603050405020304" pitchFamily="18" charset="0"/>
              </a:rPr>
              <a:t>PARSE</a:t>
            </a:r>
            <a:r>
              <a:rPr lang="en-GB" sz="2400" dirty="0">
                <a:latin typeface="Times New Roman" panose="02020603050405020304" pitchFamily="18" charset="0"/>
                <a:cs typeface="Times New Roman" panose="02020603050405020304" pitchFamily="18" charset="0"/>
              </a:rPr>
              <a:t> D</a:t>
            </a:r>
            <a:r>
              <a:rPr lang="en-PK" sz="2400" dirty="0">
                <a:latin typeface="Times New Roman" panose="02020603050405020304" pitchFamily="18" charset="0"/>
                <a:cs typeface="Times New Roman" panose="02020603050405020304" pitchFamily="18" charset="0"/>
              </a:rPr>
              <a:t>ISTRIBUTED</a:t>
            </a:r>
            <a:r>
              <a:rPr lang="en-GB" sz="2400" dirty="0">
                <a:latin typeface="Times New Roman" panose="02020603050405020304" pitchFamily="18" charset="0"/>
                <a:cs typeface="Times New Roman" panose="02020603050405020304" pitchFamily="18" charset="0"/>
              </a:rPr>
              <a:t> R</a:t>
            </a:r>
            <a:r>
              <a:rPr lang="en-PK" sz="2400" dirty="0">
                <a:latin typeface="Times New Roman" panose="02020603050405020304" pitchFamily="18" charset="0"/>
                <a:cs typeface="Times New Roman" panose="02020603050405020304" pitchFamily="18" charset="0"/>
              </a:rPr>
              <a:t>EPRESENTATION (SDR)</a:t>
            </a: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49B560-F6F0-73BC-5AA2-C5034566157A}"/>
              </a:ext>
            </a:extLst>
          </p:cNvPr>
          <p:cNvSpPr>
            <a:spLocks noGrp="1"/>
          </p:cNvSpPr>
          <p:nvPr>
            <p:ph idx="1"/>
          </p:nvPr>
        </p:nvSpPr>
        <p:spPr>
          <a:xfrm>
            <a:off x="339804" y="1488613"/>
            <a:ext cx="8596668" cy="3880773"/>
          </a:xfrm>
        </p:spPr>
        <p:txBody>
          <a:bodyPr/>
          <a:lstStyle/>
          <a:p>
            <a:r>
              <a:rPr lang="en-GB" dirty="0"/>
              <a:t>In the context of HTM, SDRs are used to represent patterns of activity in the network. Each input to the network is transformed into an SDR, which is then processed by the network's hierarchy of nodes to make predictions about future input.</a:t>
            </a:r>
            <a:endParaRPr lang="en-PK" dirty="0"/>
          </a:p>
          <a:p>
            <a:r>
              <a:rPr lang="en-GB" dirty="0"/>
              <a:t>Hawkins and Ahmad proposed that SDRs, which are binary vectors with a small number of active bits (ones) out of a large number of total bits, are a natural way to represent sparse, distributed patterns of activity in the neocortex</a:t>
            </a:r>
            <a:r>
              <a:rPr lang="en-PK" dirty="0"/>
              <a:t>.</a:t>
            </a:r>
            <a:endParaRPr lang="en-GB" dirty="0"/>
          </a:p>
        </p:txBody>
      </p:sp>
      <p:sp>
        <p:nvSpPr>
          <p:cNvPr id="4" name="Footer Placeholder 3">
            <a:extLst>
              <a:ext uri="{FF2B5EF4-FFF2-40B4-BE49-F238E27FC236}">
                <a16:creationId xmlns:a16="http://schemas.microsoft.com/office/drawing/2014/main" id="{B80D699A-FD4C-97C7-2837-D672491841E7}"/>
              </a:ext>
            </a:extLst>
          </p:cNvPr>
          <p:cNvSpPr>
            <a:spLocks noGrp="1"/>
          </p:cNvSpPr>
          <p:nvPr>
            <p:ph type="ftr" sz="quarter" idx="11"/>
          </p:nvPr>
        </p:nvSpPr>
        <p:spPr/>
        <p:txBody>
          <a:bodyPr/>
          <a:lstStyle/>
          <a:p>
            <a:r>
              <a:rPr lang="en-GB"/>
              <a:t>Frankfurt University of Applied Sciences 2023/24</a:t>
            </a:r>
            <a:endParaRPr lang="en-US" dirty="0"/>
          </a:p>
        </p:txBody>
      </p:sp>
      <p:pic>
        <p:nvPicPr>
          <p:cNvPr id="5" name="Picture 4" descr="Example of a sparse distributed representation in an array of cells">
            <a:extLst>
              <a:ext uri="{FF2B5EF4-FFF2-40B4-BE49-F238E27FC236}">
                <a16:creationId xmlns:a16="http://schemas.microsoft.com/office/drawing/2014/main" id="{044703BB-1D46-0A99-7A37-C0592D966A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flipV="1">
            <a:off x="3351163" y="3766087"/>
            <a:ext cx="3148111" cy="1857080"/>
          </a:xfrm>
          <a:prstGeom prst="rect">
            <a:avLst/>
          </a:prstGeom>
          <a:noFill/>
          <a:ln>
            <a:noFill/>
          </a:ln>
        </p:spPr>
      </p:pic>
    </p:spTree>
    <p:extLst>
      <p:ext uri="{BB962C8B-B14F-4D97-AF65-F5344CB8AC3E}">
        <p14:creationId xmlns:p14="http://schemas.microsoft.com/office/powerpoint/2010/main" val="343238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F659-77AC-7C74-6F91-B67D7BB6F184}"/>
              </a:ext>
            </a:extLst>
          </p:cNvPr>
          <p:cNvSpPr>
            <a:spLocks noGrp="1"/>
          </p:cNvSpPr>
          <p:nvPr>
            <p:ph type="title"/>
          </p:nvPr>
        </p:nvSpPr>
        <p:spPr>
          <a:xfrm>
            <a:off x="634375" y="965540"/>
            <a:ext cx="8596668" cy="1320800"/>
          </a:xfrm>
        </p:spPr>
        <p:txBody>
          <a:bodyPr>
            <a:normAutofit/>
          </a:bodyPr>
          <a:lstStyle/>
          <a:p>
            <a:r>
              <a:rPr lang="en-GB" sz="2800" dirty="0">
                <a:latin typeface="Times New Roman" panose="02020603050405020304" pitchFamily="18" charset="0"/>
                <a:cs typeface="Times New Roman" panose="02020603050405020304" pitchFamily="18" charset="0"/>
              </a:rPr>
              <a:t>E</a:t>
            </a:r>
            <a:r>
              <a:rPr lang="en-PK" sz="2800" dirty="0">
                <a:latin typeface="Times New Roman" panose="02020603050405020304" pitchFamily="18" charset="0"/>
                <a:cs typeface="Times New Roman" panose="02020603050405020304" pitchFamily="18" charset="0"/>
              </a:rPr>
              <a:t>NCODER</a:t>
            </a:r>
            <a:endParaRPr lang="en-D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175519-C2B3-8258-56CB-AC700A56F5B2}"/>
              </a:ext>
            </a:extLst>
          </p:cNvPr>
          <p:cNvSpPr>
            <a:spLocks noGrp="1"/>
          </p:cNvSpPr>
          <p:nvPr>
            <p:ph idx="1"/>
          </p:nvPr>
        </p:nvSpPr>
        <p:spPr/>
        <p:txBody>
          <a:bodyPr>
            <a:normAutofit/>
          </a:bodyPr>
          <a:lstStyle/>
          <a:p>
            <a:pPr algn="just"/>
            <a:r>
              <a:rPr lang="en-GB" dirty="0">
                <a:latin typeface="Times New Roman" panose="02020603050405020304" pitchFamily="18" charset="0"/>
                <a:cs typeface="Times New Roman" panose="02020603050405020304" pitchFamily="18" charset="0"/>
              </a:rPr>
              <a:t>Encoders compress input data.</a:t>
            </a:r>
          </a:p>
          <a:p>
            <a:pPr algn="just"/>
            <a:r>
              <a:rPr lang="en-GB" dirty="0">
                <a:latin typeface="Times New Roman" panose="02020603050405020304" pitchFamily="18" charset="0"/>
                <a:cs typeface="Times New Roman" panose="02020603050405020304" pitchFamily="18" charset="0"/>
              </a:rPr>
              <a:t>They capture key traits while ignoring superfluous information.</a:t>
            </a:r>
          </a:p>
          <a:p>
            <a:pPr algn="just"/>
            <a:r>
              <a:rPr lang="en-GB" dirty="0">
                <a:latin typeface="Times New Roman" panose="02020603050405020304" pitchFamily="18" charset="0"/>
                <a:cs typeface="Times New Roman" panose="02020603050405020304" pitchFamily="18" charset="0"/>
              </a:rPr>
              <a:t>Different approaches, such as one-hot encoding, are used depending on the data format.</a:t>
            </a:r>
          </a:p>
          <a:p>
            <a:pPr algn="just"/>
            <a:r>
              <a:rPr lang="en-GB" dirty="0">
                <a:latin typeface="Times New Roman" panose="02020603050405020304" pitchFamily="18" charset="0"/>
                <a:cs typeface="Times New Roman" panose="02020603050405020304" pitchFamily="18" charset="0"/>
              </a:rPr>
              <a:t>Particularly important in neural networks, particularly for tasks such as autoencoders.</a:t>
            </a:r>
          </a:p>
        </p:txBody>
      </p:sp>
      <p:sp>
        <p:nvSpPr>
          <p:cNvPr id="4" name="Footer Placeholder 3">
            <a:extLst>
              <a:ext uri="{FF2B5EF4-FFF2-40B4-BE49-F238E27FC236}">
                <a16:creationId xmlns:a16="http://schemas.microsoft.com/office/drawing/2014/main" id="{12785309-B7EC-A285-367B-07E83FC9CC34}"/>
              </a:ext>
            </a:extLst>
          </p:cNvPr>
          <p:cNvSpPr>
            <a:spLocks noGrp="1"/>
          </p:cNvSpPr>
          <p:nvPr>
            <p:ph type="ftr" sz="quarter" idx="11"/>
          </p:nvPr>
        </p:nvSpPr>
        <p:spPr/>
        <p:txBody>
          <a:bodyPr/>
          <a:lstStyle/>
          <a:p>
            <a:r>
              <a:rPr lang="en-GB"/>
              <a:t>Frankfurt University of Applied Sciences 2023/24</a:t>
            </a:r>
            <a:endParaRPr lang="en-US" dirty="0"/>
          </a:p>
        </p:txBody>
      </p:sp>
    </p:spTree>
    <p:extLst>
      <p:ext uri="{BB962C8B-B14F-4D97-AF65-F5344CB8AC3E}">
        <p14:creationId xmlns:p14="http://schemas.microsoft.com/office/powerpoint/2010/main" val="313841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F8E8-DAB0-6CA5-D9A7-FA4236BB6CFC}"/>
              </a:ext>
            </a:extLst>
          </p:cNvPr>
          <p:cNvSpPr>
            <a:spLocks noGrp="1"/>
          </p:cNvSpPr>
          <p:nvPr>
            <p:ph type="title"/>
          </p:nvPr>
        </p:nvSpPr>
        <p:spPr>
          <a:xfrm>
            <a:off x="452251" y="670830"/>
            <a:ext cx="8596668" cy="1320800"/>
          </a:xfrm>
        </p:spPr>
        <p:txBody>
          <a:bodyPr>
            <a:normAutofit/>
          </a:bodyPr>
          <a:lstStyle/>
          <a:p>
            <a:r>
              <a:rPr lang="en-GB" sz="2800" dirty="0">
                <a:latin typeface="Times New Roman" panose="02020603050405020304" pitchFamily="18" charset="0"/>
                <a:cs typeface="Times New Roman" panose="02020603050405020304" pitchFamily="18" charset="0"/>
              </a:rPr>
              <a:t>S</a:t>
            </a:r>
            <a:r>
              <a:rPr lang="en-PK" sz="2800" dirty="0">
                <a:latin typeface="Times New Roman" panose="02020603050405020304" pitchFamily="18" charset="0"/>
                <a:cs typeface="Times New Roman" panose="02020603050405020304" pitchFamily="18" charset="0"/>
              </a:rPr>
              <a:t>PATIAL</a:t>
            </a:r>
            <a:r>
              <a:rPr lang="en-GB" sz="2800" dirty="0">
                <a:latin typeface="Times New Roman" panose="02020603050405020304" pitchFamily="18" charset="0"/>
                <a:cs typeface="Times New Roman" panose="02020603050405020304" pitchFamily="18" charset="0"/>
              </a:rPr>
              <a:t> P</a:t>
            </a:r>
            <a:r>
              <a:rPr lang="en-PK" sz="2800" dirty="0">
                <a:latin typeface="Times New Roman" panose="02020603050405020304" pitchFamily="18" charset="0"/>
                <a:cs typeface="Times New Roman" panose="02020603050405020304" pitchFamily="18" charset="0"/>
              </a:rPr>
              <a:t>OOLER</a:t>
            </a:r>
            <a:endParaRPr lang="en-D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3C209B-6636-6D86-A007-412ADB42E476}"/>
              </a:ext>
            </a:extLst>
          </p:cNvPr>
          <p:cNvSpPr>
            <a:spLocks noGrp="1"/>
          </p:cNvSpPr>
          <p:nvPr>
            <p:ph idx="1"/>
          </p:nvPr>
        </p:nvSpPr>
        <p:spPr>
          <a:xfrm>
            <a:off x="452251" y="1331230"/>
            <a:ext cx="8596668" cy="3880773"/>
          </a:xfrm>
        </p:spPr>
        <p:txBody>
          <a:bodyPr/>
          <a:lstStyle/>
          <a:p>
            <a:pPr algn="just"/>
            <a:r>
              <a:rPr lang="en-GB" dirty="0">
                <a:latin typeface="Times New Roman" panose="02020603050405020304" pitchFamily="18" charset="0"/>
                <a:cs typeface="Times New Roman" panose="02020603050405020304" pitchFamily="18" charset="0"/>
              </a:rPr>
              <a:t>The Spatial Pooler is an artificial intelligence component that helps identify patterns in incoming data.</a:t>
            </a:r>
          </a:p>
          <a:p>
            <a:pPr algn="just"/>
            <a:r>
              <a:rPr lang="en-GB" dirty="0">
                <a:latin typeface="Times New Roman" panose="02020603050405020304" pitchFamily="18" charset="0"/>
                <a:cs typeface="Times New Roman" panose="02020603050405020304" pitchFamily="18" charset="0"/>
              </a:rPr>
              <a:t>It spatially captures input patterns, resulting in usable representations for further processing.</a:t>
            </a:r>
          </a:p>
          <a:p>
            <a:pPr algn="just"/>
            <a:r>
              <a:rPr lang="en-GB" dirty="0">
                <a:latin typeface="Times New Roman" panose="02020603050405020304" pitchFamily="18" charset="0"/>
                <a:cs typeface="Times New Roman" panose="02020603050405020304" pitchFamily="18" charset="0"/>
              </a:rPr>
              <a:t>The Spatial Pooler, which is commonly used in neural networks, improves the network's capacity to perceive and learn from complicated spatial patterns.</a:t>
            </a:r>
          </a:p>
          <a:p>
            <a:pPr algn="just"/>
            <a:r>
              <a:rPr lang="en-GB" dirty="0">
                <a:latin typeface="Times New Roman" panose="02020603050405020304" pitchFamily="18" charset="0"/>
                <a:cs typeface="Times New Roman" panose="02020603050405020304" pitchFamily="18" charset="0"/>
              </a:rPr>
              <a:t>By organizing and storing geographical information, it helps AI systems perceive and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data more effectively.</a:t>
            </a:r>
          </a:p>
        </p:txBody>
      </p:sp>
      <p:sp>
        <p:nvSpPr>
          <p:cNvPr id="4" name="Footer Placeholder 3">
            <a:extLst>
              <a:ext uri="{FF2B5EF4-FFF2-40B4-BE49-F238E27FC236}">
                <a16:creationId xmlns:a16="http://schemas.microsoft.com/office/drawing/2014/main" id="{84C2C2F9-8FD8-EFF0-3247-3C9F0C1132D5}"/>
              </a:ext>
            </a:extLst>
          </p:cNvPr>
          <p:cNvSpPr>
            <a:spLocks noGrp="1"/>
          </p:cNvSpPr>
          <p:nvPr>
            <p:ph type="ftr" sz="quarter" idx="11"/>
          </p:nvPr>
        </p:nvSpPr>
        <p:spPr/>
        <p:txBody>
          <a:bodyPr/>
          <a:lstStyle/>
          <a:p>
            <a:r>
              <a:rPr lang="en-GB"/>
              <a:t>Frankfurt University of Applied Sciences 2023/24</a:t>
            </a:r>
            <a:endParaRPr lang="en-US" dirty="0"/>
          </a:p>
        </p:txBody>
      </p:sp>
      <p:pic>
        <p:nvPicPr>
          <p:cNvPr id="5" name="Picture 4" descr="Diagram&#10;&#10;Description automatically generated">
            <a:extLst>
              <a:ext uri="{FF2B5EF4-FFF2-40B4-BE49-F238E27FC236}">
                <a16:creationId xmlns:a16="http://schemas.microsoft.com/office/drawing/2014/main" id="{B2A601BB-7CD6-D831-CA0A-90A6E03902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93199" y="4095068"/>
            <a:ext cx="3503024" cy="1946294"/>
          </a:xfrm>
          <a:prstGeom prst="rect">
            <a:avLst/>
          </a:prstGeom>
        </p:spPr>
      </p:pic>
    </p:spTree>
    <p:extLst>
      <p:ext uri="{BB962C8B-B14F-4D97-AF65-F5344CB8AC3E}">
        <p14:creationId xmlns:p14="http://schemas.microsoft.com/office/powerpoint/2010/main" val="319538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7</TotalTime>
  <Words>1264</Words>
  <Application>Microsoft Office PowerPoint</Application>
  <PresentationFormat>Widescreen</PresentationFormat>
  <Paragraphs>110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Times New Roman</vt:lpstr>
      <vt:lpstr>Trebuchet MS</vt:lpstr>
      <vt:lpstr>Wingdings</vt:lpstr>
      <vt:lpstr>Wingdings 3</vt:lpstr>
      <vt:lpstr>Facet</vt:lpstr>
      <vt:lpstr>ML23/24-09 Approve Prediction of Multisequence Learning </vt:lpstr>
      <vt:lpstr>  OBJECTIVE</vt:lpstr>
      <vt:lpstr>TABLE OF CONTENT</vt:lpstr>
      <vt:lpstr>INTRODUCTION</vt:lpstr>
      <vt:lpstr> HIERARCHICAL TEMPORAL MEMORY (HTM)</vt:lpstr>
      <vt:lpstr>METHODOLOGY </vt:lpstr>
      <vt:lpstr>SPARSE DISTRIBUTED REPRESENTATION (SDR)</vt:lpstr>
      <vt:lpstr>ENCODER</vt:lpstr>
      <vt:lpstr>SPATIAL POOLER</vt:lpstr>
      <vt:lpstr>TEMPORAL MEMORY</vt:lpstr>
      <vt:lpstr>IMPLEMENTATION: LEARNING AND PREDICTION STAGES</vt:lpstr>
      <vt:lpstr>FLOW CHART</vt:lpstr>
      <vt:lpstr>IMPLEMENTATION: DATA MODEL </vt:lpstr>
      <vt:lpstr> IMPLEMENTATION: METHODS</vt:lpstr>
      <vt:lpstr>    IMPLEMENTATION: METHODS</vt:lpstr>
      <vt:lpstr>IMPLEMENTATION: CALCULATING ACCURACY</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Faizan;Jasim</dc:creator>
  <cp:lastModifiedBy>Saad Jamil</cp:lastModifiedBy>
  <cp:revision>26</cp:revision>
  <dcterms:created xsi:type="dcterms:W3CDTF">2023-03-27T19:52:01Z</dcterms:created>
  <dcterms:modified xsi:type="dcterms:W3CDTF">2024-03-03T18:31:17Z</dcterms:modified>
</cp:coreProperties>
</file>